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12192000" cy="6858000"/>
  <p:notesSz cx="6858000" cy="9144000"/>
  <p:embeddedFontLst>
    <p:embeddedFont>
      <p:font typeface="Open Sans Light" panose="020B0306030504020204" pitchFamily="34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0" roundtripDataSignature="AMtx7mgCIHB7Q5Rh22kHwprO0i0mFal8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1" autoAdjust="0"/>
  </p:normalViewPr>
  <p:slideViewPr>
    <p:cSldViewPr snapToGrid="0">
      <p:cViewPr varScale="1">
        <p:scale>
          <a:sx n="87" d="100"/>
          <a:sy n="87" d="100"/>
        </p:scale>
        <p:origin x="49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usgs.gov/gip/70047422/report.pdf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ntwrp.gsfc.nasa.gov/apod/image/0304/bluemarble2k_big.jpg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science/article/pii/S0169555X11002935?via%3Dihub#bbb0155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9" name="Google Shape;26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82" name="Google Shape;28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94" name="Google Shape;29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06" name="Google Shape;30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18" name="Google Shape;31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b="1" dirty="0"/>
              <a:t>Projection Methods</a:t>
            </a:r>
          </a:p>
          <a:p>
            <a:r>
              <a:rPr lang="en-US" dirty="0"/>
              <a:t>A projection method is a mathematical formula that converts spherical data (3D) into rectangular (2D) data. This formula can then have settings that change the position of the projection on the globe. </a:t>
            </a:r>
          </a:p>
          <a:p>
            <a:r>
              <a:rPr lang="en-US" dirty="0"/>
              <a:t>The graphics below are taken from the USGS Projection Map (</a:t>
            </a:r>
            <a:r>
              <a:rPr lang="en-US" dirty="0">
                <a:hlinkClick r:id="rId3"/>
              </a:rPr>
              <a:t>USGS Projection Map</a:t>
            </a:r>
            <a:r>
              <a:rPr lang="en-US" dirty="0"/>
              <a:t>). This is an excellent resource for information on commonly used projection methods.</a:t>
            </a:r>
          </a:p>
          <a:p>
            <a:r>
              <a:rPr lang="en-US" b="1" dirty="0"/>
              <a:t>Cylindrical Projection Methods </a:t>
            </a:r>
          </a:p>
          <a:p>
            <a:r>
              <a:rPr lang="en-US" b="1" dirty="0"/>
              <a:t>Mercator</a:t>
            </a:r>
          </a:p>
          <a:p>
            <a:r>
              <a:rPr lang="en-US" dirty="0"/>
              <a:t>Notice in the Mercator projection method that it; is a cylindrical projection, touches at the equator and has a setting for the Central Meridian. Because it touches at the equator, the distortion near the equator is small but the distortion increases rapidly as you move away from the equator.</a:t>
            </a:r>
          </a:p>
          <a:p>
            <a:r>
              <a:rPr lang="en-US" b="1" dirty="0"/>
              <a:t>Azimuthal (Planar)</a:t>
            </a:r>
          </a:p>
          <a:p>
            <a:r>
              <a:rPr lang="en-US" dirty="0"/>
              <a:t>Azimuthal projection methods project geographic data onto a plane. They are typically used to represent data at the poles.</a:t>
            </a:r>
          </a:p>
          <a:p>
            <a:r>
              <a:rPr lang="en-US" b="1" dirty="0"/>
              <a:t>Orthographic</a:t>
            </a:r>
          </a:p>
          <a:p>
            <a:r>
              <a:rPr lang="en-US" dirty="0"/>
              <a:t>The orthographic projection is a special azimuthal projection that makes it look like we are looking at the earth in a photo graph. </a:t>
            </a:r>
            <a:r>
              <a:rPr lang="en-US" dirty="0" err="1"/>
              <a:t>GoogleEarth</a:t>
            </a:r>
            <a:r>
              <a:rPr lang="en-US" dirty="0"/>
              <a:t> uses this projection. Take a minute and examine the graphic and think about where the distortion is high and where it is low.</a:t>
            </a:r>
          </a:p>
          <a:p>
            <a:endParaRPr lang="en-US" b="1" dirty="0"/>
          </a:p>
          <a:p>
            <a:endParaRPr lang="en-US" b="1" dirty="0"/>
          </a:p>
          <a:p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information on USGS data, maps, products, publications,</a:t>
            </a:r>
          </a:p>
          <a:p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services, call 1-888-ASK-USGS (1-888-275-8747), or visit</a:t>
            </a:r>
          </a:p>
          <a:p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USGS Publications and Other Products website at:</a:t>
            </a:r>
          </a:p>
          <a:p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http://www.usgs.gov/pubprod/.</a:t>
            </a:r>
          </a:p>
          <a:p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Please visit the Ask USGS website at http://ask.usgs.gov/ or</a:t>
            </a:r>
          </a:p>
          <a:p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USGS home page at http://www.usgs.gov/.</a:t>
            </a:r>
          </a:p>
          <a:p>
            <a:endParaRPr lang="en-US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U.S. Department of the Interior</a:t>
            </a:r>
          </a:p>
          <a:p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U.S. Geological Survey</a:t>
            </a:r>
            <a:endParaRPr lang="en-US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9" name="Google Shape;31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33" name="Google Shape;33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8" name="Google Shape;34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349" name="Google Shape;349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63" name="Google Shape;36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364" name="Google Shape;364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8" name="Google Shape;37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379" name="Google Shape;379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93" name="Google Shape;39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394" name="Google Shape;39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08" name="Google Shape;40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409" name="Google Shape;409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23" name="Google Shape;42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424" name="Google Shape;424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38" name="Google Shape;438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439" name="Google Shape;439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53" name="Google Shape;45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454" name="Google Shape;454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68" name="Google Shape;468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469" name="Google Shape;469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83" name="Google Shape;48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484" name="Google Shape;484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96" name="Google Shape;496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497" name="Google Shape;497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10" name="Google Shape;510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511" name="Google Shape;511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24" name="Google Shape;52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https://docs.generic-mapping-tools.org/6.6/reference/map-projections.html</a:t>
            </a:r>
            <a:endParaRPr dirty="0"/>
          </a:p>
        </p:txBody>
      </p:sp>
      <p:sp>
        <p:nvSpPr>
          <p:cNvPr id="525" name="Google Shape;52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38" name="Google Shape;538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39" name="Google Shape;539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0" name="Google Shape;18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>
                <a:hlinkClick r:id="rId3"/>
              </a:rPr>
              <a:t>http://antwrp.gsfc.nasa.gov/apod/image/0304/bluemarble2k_big.jpg</a:t>
            </a:r>
            <a:r>
              <a:rPr lang="de-DE" dirty="0"/>
              <a:t> </a:t>
            </a:r>
            <a:r>
              <a:rPr lang="de-DE" dirty="0" err="1"/>
              <a:t>bild</a:t>
            </a:r>
            <a:r>
              <a:rPr lang="de-DE" dirty="0"/>
              <a:t> verweist auf ein anderes Bild </a:t>
            </a:r>
            <a:endParaRPr dirty="0"/>
          </a:p>
        </p:txBody>
      </p:sp>
      <p:sp>
        <p:nvSpPr>
          <p:cNvPr id="181" name="Google Shape;18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52" name="Google Shape;552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3" name="Google Shape;553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4" name="Google Shape;574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" name="Google Shape;575;p3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5" name="Google Shape;585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586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97" name="Google Shape;597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09" name="Google Shape;609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0" name="Google Shape;610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23" name="Google Shape;623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4" name="Google Shape;624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36" name="Google Shape;636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48" name="Google Shape;648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61" name="Google Shape;661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2" name="Google Shape;662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3" name="Google Shape;19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https://commons.wikimedia.org/wiki/File:Geoid_undulation_10k_scale.jpg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Eher: https://essd.copernicus.org/articles/11/647/2019/</a:t>
            </a:r>
            <a:endParaRPr dirty="0"/>
          </a:p>
        </p:txBody>
      </p:sp>
      <p:sp>
        <p:nvSpPr>
          <p:cNvPr id="194" name="Google Shape;19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75" name="Google Shape;67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6" name="Google Shape;67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>
          <a:extLst>
            <a:ext uri="{FF2B5EF4-FFF2-40B4-BE49-F238E27FC236}">
              <a16:creationId xmlns:a16="http://schemas.microsoft.com/office/drawing/2014/main" id="{95F8D786-0514-F45E-E376-1CE79D0F7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40:notes">
            <a:extLst>
              <a:ext uri="{FF2B5EF4-FFF2-40B4-BE49-F238E27FC236}">
                <a16:creationId xmlns:a16="http://schemas.microsoft.com/office/drawing/2014/main" id="{AE52180F-54CA-931C-3BC5-9E7204FA1E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75" name="Google Shape;675;p40:notes">
            <a:extLst>
              <a:ext uri="{FF2B5EF4-FFF2-40B4-BE49-F238E27FC236}">
                <a16:creationId xmlns:a16="http://schemas.microsoft.com/office/drawing/2014/main" id="{A32597F0-72F1-062B-C04E-7F50B46BA5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76" name="Google Shape;676;p40:notes">
            <a:extLst>
              <a:ext uri="{FF2B5EF4-FFF2-40B4-BE49-F238E27FC236}">
                <a16:creationId xmlns:a16="http://schemas.microsoft.com/office/drawing/2014/main" id="{BD4D98E5-5197-C602-17F5-525E892059A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3290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7" name="Google Shape;20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https://prixa.com.np/geographic-coordinate-system/</a:t>
            </a:r>
            <a:endParaRPr dirty="0"/>
          </a:p>
        </p:txBody>
      </p:sp>
      <p:sp>
        <p:nvSpPr>
          <p:cNvPr id="208" name="Google Shape;20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0" name="Google Shape;22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2" name="Google Shape;23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5" name="Google Shape;25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de-DE" dirty="0" err="1">
                <a:hlinkClick r:id="rId3"/>
              </a:rPr>
              <a:t>Neteler</a:t>
            </a:r>
            <a:r>
              <a:rPr lang="de-DE" dirty="0">
                <a:hlinkClick r:id="rId3"/>
              </a:rPr>
              <a:t> and </a:t>
            </a:r>
            <a:r>
              <a:rPr lang="de-DE" dirty="0" err="1">
                <a:hlinkClick r:id="rId3"/>
              </a:rPr>
              <a:t>Mitasova</a:t>
            </a:r>
            <a:r>
              <a:rPr lang="de-DE" dirty="0">
                <a:hlinkClick r:id="rId3"/>
              </a:rPr>
              <a:t>, 2008</a:t>
            </a:r>
            <a:endParaRPr lang="de-DE" dirty="0"/>
          </a:p>
          <a:p>
            <a:r>
              <a:rPr lang="de-DE" dirty="0"/>
              <a:t>M. </a:t>
            </a:r>
            <a:r>
              <a:rPr lang="de-DE" dirty="0" err="1"/>
              <a:t>Neteler</a:t>
            </a:r>
            <a:r>
              <a:rPr lang="de-DE" dirty="0"/>
              <a:t>, H. </a:t>
            </a:r>
            <a:r>
              <a:rPr lang="de-DE" dirty="0" err="1"/>
              <a:t>Mitasova</a:t>
            </a:r>
            <a:endParaRPr lang="de-DE" dirty="0"/>
          </a:p>
          <a:p>
            <a:r>
              <a:rPr lang="de-DE" dirty="0"/>
              <a:t>Open Source GIS: A GRASS GIS Approach (Third </a:t>
            </a:r>
            <a:r>
              <a:rPr lang="de-DE" dirty="0" err="1"/>
              <a:t>edition</a:t>
            </a:r>
            <a:r>
              <a:rPr lang="de-DE" dirty="0"/>
              <a:t>), Springer, NY (2008), p. 406</a:t>
            </a:r>
          </a:p>
          <a:p>
            <a:endParaRPr lang="de-DE" dirty="0"/>
          </a:p>
          <a:p>
            <a:r>
              <a:rPr lang="en-US" b="1" dirty="0"/>
              <a:t>Cite this chapter</a:t>
            </a:r>
          </a:p>
          <a:p>
            <a:r>
              <a:rPr lang="en-US" dirty="0"/>
              <a:t>(2005). Satellite Image Processing. In: Open Source GIS: A Grass GIS Approach. The International Series in Engineering and Computer Science, vol 773. Springer, Boston, MA. https://doi.org/10.1007/1-4020-8065-4_9</a:t>
            </a:r>
          </a:p>
          <a:p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6" name="Google Shape;256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4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5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27" name="Google Shape;127;p5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5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5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5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5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5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5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5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40" name="Google Shape;140;p5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5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5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5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5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5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5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4" name="Google Shape;34;p4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4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4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4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4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4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4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47" name="Google Shape;47;p4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4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4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4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4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4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4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4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4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4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63" name="Google Shape;63;p4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4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4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4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4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4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4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75" name="Google Shape;75;p4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4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4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4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4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4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4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86" name="Google Shape;86;p4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4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4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4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4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4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4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5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5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5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00" name="Google Shape;100;p5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5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5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5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5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5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5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5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0" name="Google Shape;110;p5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14" name="Google Shape;114;p5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5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5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5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5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5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5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4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12" Type="http://schemas.openxmlformats.org/officeDocument/2006/relationships/image" Target="../media/image8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apod.nasa.gov/apod/image/0304/bluemarble2k_big.jpg" TargetMode="External"/><Relationship Id="rId3" Type="http://schemas.openxmlformats.org/officeDocument/2006/relationships/image" Target="../media/image13.png"/><Relationship Id="rId7" Type="http://schemas.openxmlformats.org/officeDocument/2006/relationships/hyperlink" Target="https://doi.org/10.5194/essd-11-647-2019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cs.generic-mapping-tools.org/6.6/reference/map-projections.html" TargetMode="External"/><Relationship Id="rId5" Type="http://schemas.openxmlformats.org/officeDocument/2006/relationships/hyperlink" Target="https://prixa.com.np/geographic-coordinate-system/" TargetMode="External"/><Relationship Id="rId10" Type="http://schemas.openxmlformats.org/officeDocument/2006/relationships/hyperlink" Target="https://doi.org/10.3133/70047422" TargetMode="External"/><Relationship Id="rId4" Type="http://schemas.openxmlformats.org/officeDocument/2006/relationships/image" Target="../media/image11.png"/><Relationship Id="rId9" Type="http://schemas.openxmlformats.org/officeDocument/2006/relationships/hyperlink" Target="https://doi.org/10.1007/1-4020-8065-4_9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4 	Coordinate Reference Systems and Projections</a:t>
            </a:r>
            <a:br>
              <a:rPr lang="en-US" sz="3200" b="0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600" b="1" i="0" u="none" strike="noStrike" cap="none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168118" y="53943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274" name="Google Shape;274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10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Projecting - Distortions</a:t>
            </a:r>
            <a:endParaRPr/>
          </a:p>
        </p:txBody>
      </p:sp>
      <p:sp>
        <p:nvSpPr>
          <p:cNvPr id="277" name="Google Shape;277;p10"/>
          <p:cNvSpPr txBox="1"/>
          <p:nvPr/>
        </p:nvSpPr>
        <p:spPr>
          <a:xfrm>
            <a:off x="1243857" y="5942815"/>
            <a:ext cx="970428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Distortions visualized for the often-used Mercator projection: Direction and shapes are correct, but area and distance are distorted.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(Wikimedia Commons, 2022)</a:t>
            </a:r>
            <a:endParaRPr dirty="0"/>
          </a:p>
        </p:txBody>
      </p:sp>
      <p:pic>
        <p:nvPicPr>
          <p:cNvPr id="278" name="Google Shape;278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76" y="1301315"/>
            <a:ext cx="9828885" cy="46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10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pic>
        <p:nvPicPr>
          <p:cNvPr id="287" name="Google Shape;287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1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11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Projecting</a:t>
            </a:r>
            <a:endParaRPr/>
          </a:p>
        </p:txBody>
      </p:sp>
      <p:sp>
        <p:nvSpPr>
          <p:cNvPr id="290" name="Google Shape;290;p11"/>
          <p:cNvSpPr txBox="1"/>
          <p:nvPr/>
        </p:nvSpPr>
        <p:spPr>
          <a:xfrm>
            <a:off x="1079414" y="1720295"/>
            <a:ext cx="9681629" cy="3247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Projecting Earth’s spherical surface onto a plane: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Projection: Transfer of the 3D-shape of the Earth’s surface onto a 2D-plane (e.g., a map) 🡪 non-trivial mathematical problem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Projected coordinate system: Points to locations on a plane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Geometry: There are four fundamental geometric properties to any geometric feature on a sphere: (i) area, (ii) distance, (iii) direction and (iv) shape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Distortions: only two of these four can be preserved by a single projection 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🡪 mathematical constraint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1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pic>
        <p:nvPicPr>
          <p:cNvPr id="299" name="Google Shape;299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2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12"/>
          <p:cNvSpPr txBox="1"/>
          <p:nvPr/>
        </p:nvSpPr>
        <p:spPr>
          <a:xfrm>
            <a:off x="902757" y="472704"/>
            <a:ext cx="97740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Projecting – why?</a:t>
            </a:r>
            <a:endParaRPr/>
          </a:p>
        </p:txBody>
      </p:sp>
      <p:sp>
        <p:nvSpPr>
          <p:cNvPr id="302" name="Google Shape;302;p12"/>
          <p:cNvSpPr txBox="1"/>
          <p:nvPr/>
        </p:nvSpPr>
        <p:spPr>
          <a:xfrm>
            <a:off x="1080854" y="2124556"/>
            <a:ext cx="9681629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Projections allow you to work with spherical data on a cartesian-like grid with dimensions and units easy to interpret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 observation and other spatial data are delivered projected, and you need to be able to deal with their projection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use data from different sources, you need to be able to reproject them to a uniform projection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Thus, you need to be able to decide which projection to use for your project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might need to project unprojected (geographical, spherical) data to jointly analyze them with projected data</a:t>
            </a:r>
            <a:endParaRPr/>
          </a:p>
        </p:txBody>
      </p:sp>
      <p:sp>
        <p:nvSpPr>
          <p:cNvPr id="303" name="Google Shape;303;p1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311" name="Google Shape;311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1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Projecting – What kind of projections exist?</a:t>
            </a:r>
            <a:endParaRPr/>
          </a:p>
        </p:txBody>
      </p:sp>
      <p:sp>
        <p:nvSpPr>
          <p:cNvPr id="314" name="Google Shape;314;p13"/>
          <p:cNvSpPr txBox="1"/>
          <p:nvPr/>
        </p:nvSpPr>
        <p:spPr>
          <a:xfrm>
            <a:off x="1080854" y="2421032"/>
            <a:ext cx="9681629" cy="2015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Conformal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map projections preserving angles locally and thereby shape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Equal-Area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map projections preserving area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Equidistant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map projections preserving distance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True direction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map projections preserving direction</a:t>
            </a:r>
            <a:endParaRPr/>
          </a:p>
        </p:txBody>
      </p:sp>
      <p:sp>
        <p:nvSpPr>
          <p:cNvPr id="315" name="Google Shape;315;p13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pic>
        <p:nvPicPr>
          <p:cNvPr id="323" name="Google Shape;323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Projecting – Different ways</a:t>
            </a:r>
            <a:endParaRPr dirty="0"/>
          </a:p>
        </p:txBody>
      </p:sp>
      <p:pic>
        <p:nvPicPr>
          <p:cNvPr id="326" name="Google Shape;326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55999" y="1250674"/>
            <a:ext cx="4680000" cy="2033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55999" y="4029192"/>
            <a:ext cx="4680000" cy="1726965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4"/>
          <p:cNvSpPr txBox="1"/>
          <p:nvPr/>
        </p:nvSpPr>
        <p:spPr>
          <a:xfrm>
            <a:off x="7302843" y="3257658"/>
            <a:ext cx="345989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Cylindrical</a:t>
            </a:r>
            <a:endParaRPr/>
          </a:p>
        </p:txBody>
      </p:sp>
      <p:sp>
        <p:nvSpPr>
          <p:cNvPr id="329" name="Google Shape;329;p14"/>
          <p:cNvSpPr txBox="1"/>
          <p:nvPr/>
        </p:nvSpPr>
        <p:spPr>
          <a:xfrm>
            <a:off x="6608807" y="5826545"/>
            <a:ext cx="345989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Azimuthal (planar)</a:t>
            </a:r>
            <a:endParaRPr/>
          </a:p>
        </p:txBody>
      </p:sp>
      <p:sp>
        <p:nvSpPr>
          <p:cNvPr id="330" name="Google Shape;330;p14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  <p:sp>
        <p:nvSpPr>
          <p:cNvPr id="2" name="Google Shape;264;p9">
            <a:extLst>
              <a:ext uri="{FF2B5EF4-FFF2-40B4-BE49-F238E27FC236}">
                <a16:creationId xmlns:a16="http://schemas.microsoft.com/office/drawing/2014/main" id="{1CF59469-9FE5-3905-E5B1-4AE6D8B2939A}"/>
              </a:ext>
            </a:extLst>
          </p:cNvPr>
          <p:cNvSpPr txBox="1"/>
          <p:nvPr/>
        </p:nvSpPr>
        <p:spPr>
          <a:xfrm>
            <a:off x="3717354" y="3257658"/>
            <a:ext cx="2517505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(USGS Projection Map, 2023)</a:t>
            </a:r>
            <a:endParaRPr dirty="0"/>
          </a:p>
        </p:txBody>
      </p:sp>
      <p:sp>
        <p:nvSpPr>
          <p:cNvPr id="3" name="Google Shape;264;p9">
            <a:extLst>
              <a:ext uri="{FF2B5EF4-FFF2-40B4-BE49-F238E27FC236}">
                <a16:creationId xmlns:a16="http://schemas.microsoft.com/office/drawing/2014/main" id="{58FD4609-9972-5EA2-99FD-FE37E4C66602}"/>
              </a:ext>
            </a:extLst>
          </p:cNvPr>
          <p:cNvSpPr txBox="1"/>
          <p:nvPr/>
        </p:nvSpPr>
        <p:spPr>
          <a:xfrm>
            <a:off x="3717353" y="5748517"/>
            <a:ext cx="2517505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(USGS Projection Map, 1993)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pic>
        <p:nvPicPr>
          <p:cNvPr id="338" name="Google Shape;338;p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Projecting – Different ways</a:t>
            </a:r>
            <a:endParaRPr/>
          </a:p>
        </p:txBody>
      </p:sp>
      <p:sp>
        <p:nvSpPr>
          <p:cNvPr id="341" name="Google Shape;341;p15"/>
          <p:cNvSpPr txBox="1"/>
          <p:nvPr/>
        </p:nvSpPr>
        <p:spPr>
          <a:xfrm>
            <a:off x="7760046" y="3257658"/>
            <a:ext cx="345989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Conic</a:t>
            </a:r>
            <a:endParaRPr/>
          </a:p>
        </p:txBody>
      </p:sp>
      <p:sp>
        <p:nvSpPr>
          <p:cNvPr id="342" name="Google Shape;342;p15"/>
          <p:cNvSpPr txBox="1"/>
          <p:nvPr/>
        </p:nvSpPr>
        <p:spPr>
          <a:xfrm>
            <a:off x="7399639" y="5795355"/>
            <a:ext cx="345989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Polyconic</a:t>
            </a:r>
            <a:endParaRPr/>
          </a:p>
        </p:txBody>
      </p:sp>
      <p:pic>
        <p:nvPicPr>
          <p:cNvPr id="343" name="Google Shape;343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55999" y="1234492"/>
            <a:ext cx="4680000" cy="204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55999" y="3581388"/>
            <a:ext cx="4680000" cy="2261863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15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  <p:sp>
        <p:nvSpPr>
          <p:cNvPr id="2" name="Google Shape;264;p9">
            <a:extLst>
              <a:ext uri="{FF2B5EF4-FFF2-40B4-BE49-F238E27FC236}">
                <a16:creationId xmlns:a16="http://schemas.microsoft.com/office/drawing/2014/main" id="{EA233028-BB5C-53BB-6350-D72D27769F4F}"/>
              </a:ext>
            </a:extLst>
          </p:cNvPr>
          <p:cNvSpPr txBox="1"/>
          <p:nvPr/>
        </p:nvSpPr>
        <p:spPr>
          <a:xfrm>
            <a:off x="3717354" y="3257658"/>
            <a:ext cx="2517505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(USGS Projection Map, 2023)</a:t>
            </a:r>
            <a:endParaRPr dirty="0"/>
          </a:p>
        </p:txBody>
      </p:sp>
      <p:sp>
        <p:nvSpPr>
          <p:cNvPr id="3" name="Google Shape;264;p9">
            <a:extLst>
              <a:ext uri="{FF2B5EF4-FFF2-40B4-BE49-F238E27FC236}">
                <a16:creationId xmlns:a16="http://schemas.microsoft.com/office/drawing/2014/main" id="{893D2634-A2E2-C9BD-5DBE-F8964E347E8D}"/>
              </a:ext>
            </a:extLst>
          </p:cNvPr>
          <p:cNvSpPr txBox="1"/>
          <p:nvPr/>
        </p:nvSpPr>
        <p:spPr>
          <a:xfrm>
            <a:off x="3710766" y="5792064"/>
            <a:ext cx="2517505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(USGS Projection Map, 1993)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1" name="Google Shape;351;p16"/>
          <p:cNvGrpSpPr/>
          <p:nvPr/>
        </p:nvGrpSpPr>
        <p:grpSpPr>
          <a:xfrm>
            <a:off x="4509628" y="2473527"/>
            <a:ext cx="6337498" cy="3928193"/>
            <a:chOff x="2976127" y="1618997"/>
            <a:chExt cx="6337498" cy="3928193"/>
          </a:xfrm>
        </p:grpSpPr>
        <p:sp>
          <p:nvSpPr>
            <p:cNvPr id="352" name="Google Shape;352;p16"/>
            <p:cNvSpPr txBox="1"/>
            <p:nvPr/>
          </p:nvSpPr>
          <p:spPr>
            <a:xfrm>
              <a:off x="5853733" y="5239413"/>
              <a:ext cx="34598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Albers Conic Equal Area (created by GMT)</a:t>
              </a:r>
              <a:endParaRPr dirty="0"/>
            </a:p>
          </p:txBody>
        </p:sp>
        <p:pic>
          <p:nvPicPr>
            <p:cNvPr id="353" name="Google Shape;353;p1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976127" y="1618997"/>
              <a:ext cx="6239746" cy="362000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54" name="Google Shape;354;p16" descr="Ein Bild, das Schwarz, Dunkelheit enthält.&#10;&#10;Automatisch generierte Beschreibu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pic>
        <p:nvPicPr>
          <p:cNvPr id="356" name="Google Shape;356;p16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16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Conic Projections</a:t>
            </a:r>
            <a:endParaRPr/>
          </a:p>
        </p:txBody>
      </p:sp>
      <p:sp>
        <p:nvSpPr>
          <p:cNvPr id="359" name="Google Shape;359;p16"/>
          <p:cNvSpPr txBox="1"/>
          <p:nvPr/>
        </p:nvSpPr>
        <p:spPr>
          <a:xfrm>
            <a:off x="916791" y="1312175"/>
            <a:ext cx="10530038" cy="1785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Albers Conic Equal Area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Used to map regions of large east-west extent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More closely spaced at the north edge of the map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Projection is equal area</a:t>
            </a:r>
            <a:endParaRPr/>
          </a:p>
        </p:txBody>
      </p:sp>
      <p:sp>
        <p:nvSpPr>
          <p:cNvPr id="360" name="Google Shape;360;p16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6" name="Google Shape;366;p17"/>
          <p:cNvGrpSpPr/>
          <p:nvPr/>
        </p:nvGrpSpPr>
        <p:grpSpPr>
          <a:xfrm>
            <a:off x="4896007" y="2572513"/>
            <a:ext cx="6261045" cy="3889695"/>
            <a:chOff x="4586081" y="2640978"/>
            <a:chExt cx="6261045" cy="3889695"/>
          </a:xfrm>
        </p:grpSpPr>
        <p:pic>
          <p:nvPicPr>
            <p:cNvPr id="367" name="Google Shape;367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86081" y="2640978"/>
              <a:ext cx="5972728" cy="360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8" name="Google Shape;368;p17"/>
            <p:cNvSpPr txBox="1"/>
            <p:nvPr/>
          </p:nvSpPr>
          <p:spPr>
            <a:xfrm>
              <a:off x="7387234" y="6222896"/>
              <a:ext cx="34598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Lambert Conic Conformal (created by GMT)</a:t>
              </a:r>
              <a:endParaRPr/>
            </a:p>
          </p:txBody>
        </p:sp>
      </p:grpSp>
      <p:pic>
        <p:nvPicPr>
          <p:cNvPr id="369" name="Google Shape;369;p17" descr="Ein Bild, das Schwarz, Dunkelheit enthält.&#10;&#10;Automatisch generierte Beschreibu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pic>
        <p:nvPicPr>
          <p:cNvPr id="371" name="Google Shape;371;p17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17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1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Conic Projections</a:t>
            </a:r>
            <a:endParaRPr/>
          </a:p>
        </p:txBody>
      </p:sp>
      <p:sp>
        <p:nvSpPr>
          <p:cNvPr id="374" name="Google Shape;374;p17"/>
          <p:cNvSpPr txBox="1"/>
          <p:nvPr/>
        </p:nvSpPr>
        <p:spPr>
          <a:xfrm>
            <a:off x="916791" y="1312175"/>
            <a:ext cx="10530038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Lambert Conic Conformal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Similar to the Albers projection to map regions of large east-west content 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Unlike the Albers projection, Lambert’s conformal projection is not equal-area</a:t>
            </a:r>
            <a:endParaRPr/>
          </a:p>
        </p:txBody>
      </p:sp>
      <p:sp>
        <p:nvSpPr>
          <p:cNvPr id="375" name="Google Shape;375;p17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Google Shape;381;p1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pic>
        <p:nvPicPr>
          <p:cNvPr id="383" name="Google Shape;383;p1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18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18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Conic Projections</a:t>
            </a:r>
            <a:endParaRPr/>
          </a:p>
        </p:txBody>
      </p:sp>
      <p:sp>
        <p:nvSpPr>
          <p:cNvPr id="386" name="Google Shape;386;p18"/>
          <p:cNvSpPr txBox="1"/>
          <p:nvPr/>
        </p:nvSpPr>
        <p:spPr>
          <a:xfrm>
            <a:off x="916791" y="1312175"/>
            <a:ext cx="1053003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Equidistant Conic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Neither conformal or equal-area, but serves as a compromise between them</a:t>
            </a:r>
            <a:endParaRPr/>
          </a:p>
        </p:txBody>
      </p:sp>
      <p:grpSp>
        <p:nvGrpSpPr>
          <p:cNvPr id="387" name="Google Shape;387;p18"/>
          <p:cNvGrpSpPr/>
          <p:nvPr/>
        </p:nvGrpSpPr>
        <p:grpSpPr>
          <a:xfrm>
            <a:off x="2306427" y="2730477"/>
            <a:ext cx="7645503" cy="3246648"/>
            <a:chOff x="2306427" y="2730477"/>
            <a:chExt cx="7645503" cy="3246648"/>
          </a:xfrm>
        </p:grpSpPr>
        <p:sp>
          <p:nvSpPr>
            <p:cNvPr id="388" name="Google Shape;388;p18"/>
            <p:cNvSpPr txBox="1"/>
            <p:nvPr/>
          </p:nvSpPr>
          <p:spPr>
            <a:xfrm>
              <a:off x="6492038" y="5669348"/>
              <a:ext cx="34598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Equidistant Conic (created by GMT)</a:t>
              </a:r>
              <a:endParaRPr/>
            </a:p>
          </p:txBody>
        </p:sp>
        <p:pic>
          <p:nvPicPr>
            <p:cNvPr id="389" name="Google Shape;389;p1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306427" y="2730477"/>
              <a:ext cx="7230484" cy="28674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90" name="Google Shape;390;p18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Google Shape;396;p1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pic>
        <p:nvPicPr>
          <p:cNvPr id="398" name="Google Shape;398;p1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19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1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Azimuthal Projections</a:t>
            </a:r>
            <a:endParaRPr/>
          </a:p>
        </p:txBody>
      </p:sp>
      <p:sp>
        <p:nvSpPr>
          <p:cNvPr id="401" name="Google Shape;401;p19"/>
          <p:cNvSpPr txBox="1"/>
          <p:nvPr/>
        </p:nvSpPr>
        <p:spPr>
          <a:xfrm>
            <a:off x="916791" y="2027282"/>
            <a:ext cx="6286879" cy="2092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Lambert Azimuthal Equal Area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Developed in 1772 by Lambert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Used for mapping large regions (e.g., continents)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is an azimuthal, equal-area projection but not 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perspective</a:t>
            </a:r>
            <a:endParaRPr/>
          </a:p>
        </p:txBody>
      </p:sp>
      <p:grpSp>
        <p:nvGrpSpPr>
          <p:cNvPr id="402" name="Google Shape;402;p19"/>
          <p:cNvGrpSpPr/>
          <p:nvPr/>
        </p:nvGrpSpPr>
        <p:grpSpPr>
          <a:xfrm>
            <a:off x="7203670" y="1720295"/>
            <a:ext cx="4552074" cy="4361780"/>
            <a:chOff x="6894755" y="1592789"/>
            <a:chExt cx="4552074" cy="4361780"/>
          </a:xfrm>
        </p:grpSpPr>
        <p:sp>
          <p:nvSpPr>
            <p:cNvPr id="403" name="Google Shape;403;p19"/>
            <p:cNvSpPr txBox="1"/>
            <p:nvPr/>
          </p:nvSpPr>
          <p:spPr>
            <a:xfrm>
              <a:off x="7637914" y="5646792"/>
              <a:ext cx="380891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Lambert Azimuthal Equal Area (created by GMT)</a:t>
              </a:r>
              <a:endParaRPr/>
            </a:p>
          </p:txBody>
        </p:sp>
        <p:pic>
          <p:nvPicPr>
            <p:cNvPr id="404" name="Google Shape;404;p1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894755" y="1592789"/>
              <a:ext cx="4148074" cy="396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5" name="Google Shape;405;p19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" descr="Ein Bild, das draußen, Gras, Baum, Landschaft enthält.&#10;&#10;Automatisch generierte Beschreibu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"/>
          <p:cNvSpPr txBox="1">
            <a:spLocks noGrp="1"/>
          </p:cNvSpPr>
          <p:nvPr>
            <p:ph type="title"/>
          </p:nvPr>
        </p:nvSpPr>
        <p:spPr>
          <a:xfrm>
            <a:off x="2444817" y="2766218"/>
            <a:ext cx="759433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Coordinate Reference Systems</a:t>
            </a:r>
            <a:endParaRPr/>
          </a:p>
        </p:txBody>
      </p:sp>
      <p:pic>
        <p:nvPicPr>
          <p:cNvPr id="174" name="Google Shape;174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  <p:pic>
        <p:nvPicPr>
          <p:cNvPr id="177" name="Google Shape;177;p2" descr="Ein Bild, das Schwarz, Dunkelheit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2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pic>
        <p:nvPicPr>
          <p:cNvPr id="413" name="Google Shape;413;p2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20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2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Azimuthal Projections</a:t>
            </a:r>
            <a:endParaRPr/>
          </a:p>
        </p:txBody>
      </p:sp>
      <p:grpSp>
        <p:nvGrpSpPr>
          <p:cNvPr id="416" name="Google Shape;416;p20"/>
          <p:cNvGrpSpPr/>
          <p:nvPr/>
        </p:nvGrpSpPr>
        <p:grpSpPr>
          <a:xfrm>
            <a:off x="5241400" y="2175334"/>
            <a:ext cx="6514344" cy="3656254"/>
            <a:chOff x="5241400" y="2175334"/>
            <a:chExt cx="6514344" cy="3656254"/>
          </a:xfrm>
        </p:grpSpPr>
        <p:pic>
          <p:nvPicPr>
            <p:cNvPr id="417" name="Google Shape;417;p2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241400" y="2175334"/>
              <a:ext cx="6354062" cy="332468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8" name="Google Shape;418;p20"/>
            <p:cNvSpPr txBox="1"/>
            <p:nvPr/>
          </p:nvSpPr>
          <p:spPr>
            <a:xfrm>
              <a:off x="7946829" y="5523811"/>
              <a:ext cx="380891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Polar Stereographic Conformal (created by GMT)</a:t>
              </a:r>
              <a:endParaRPr/>
            </a:p>
          </p:txBody>
        </p:sp>
      </p:grpSp>
      <p:sp>
        <p:nvSpPr>
          <p:cNvPr id="419" name="Google Shape;419;p20"/>
          <p:cNvSpPr txBox="1"/>
          <p:nvPr/>
        </p:nvSpPr>
        <p:spPr>
          <a:xfrm>
            <a:off x="916791" y="2027282"/>
            <a:ext cx="6286879" cy="1785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Polar Stereographic Conformal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Conformal and azimuthal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Dates back to the Greeks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 use for mapping polar regions</a:t>
            </a:r>
            <a:endParaRPr/>
          </a:p>
        </p:txBody>
      </p:sp>
      <p:sp>
        <p:nvSpPr>
          <p:cNvPr id="420" name="Google Shape;420;p20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" name="Google Shape;426;p2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pic>
        <p:nvPicPr>
          <p:cNvPr id="428" name="Google Shape;428;p2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21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21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Azimuthal Projections</a:t>
            </a:r>
            <a:endParaRPr/>
          </a:p>
        </p:txBody>
      </p:sp>
      <p:sp>
        <p:nvSpPr>
          <p:cNvPr id="431" name="Google Shape;431;p21"/>
          <p:cNvSpPr txBox="1"/>
          <p:nvPr/>
        </p:nvSpPr>
        <p:spPr>
          <a:xfrm>
            <a:off x="916791" y="2027282"/>
            <a:ext cx="6286879" cy="1785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Orthographic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Perspective from an infinite distance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Used for appearance of the earth from space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Much distortion is introduced</a:t>
            </a:r>
            <a:endParaRPr/>
          </a:p>
        </p:txBody>
      </p:sp>
      <p:grpSp>
        <p:nvGrpSpPr>
          <p:cNvPr id="432" name="Google Shape;432;p21"/>
          <p:cNvGrpSpPr/>
          <p:nvPr/>
        </p:nvGrpSpPr>
        <p:grpSpPr>
          <a:xfrm>
            <a:off x="6582271" y="1216668"/>
            <a:ext cx="5671505" cy="4627777"/>
            <a:chOff x="6582271" y="1216668"/>
            <a:chExt cx="5671505" cy="4627777"/>
          </a:xfrm>
        </p:grpSpPr>
        <p:sp>
          <p:nvSpPr>
            <p:cNvPr id="433" name="Google Shape;433;p21"/>
            <p:cNvSpPr txBox="1"/>
            <p:nvPr/>
          </p:nvSpPr>
          <p:spPr>
            <a:xfrm>
              <a:off x="8444861" y="5536668"/>
              <a:ext cx="380891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Orthographic (created by GMT)</a:t>
              </a:r>
              <a:endParaRPr/>
            </a:p>
          </p:txBody>
        </p:sp>
        <p:pic>
          <p:nvPicPr>
            <p:cNvPr id="434" name="Google Shape;434;p2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582271" y="1216668"/>
              <a:ext cx="4653191" cy="43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5" name="Google Shape;435;p21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Google Shape;441;p2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pic>
        <p:nvPicPr>
          <p:cNvPr id="443" name="Google Shape;443;p2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22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22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Azimuthal Projections</a:t>
            </a:r>
            <a:endParaRPr/>
          </a:p>
        </p:txBody>
      </p:sp>
      <p:sp>
        <p:nvSpPr>
          <p:cNvPr id="446" name="Google Shape;446;p22"/>
          <p:cNvSpPr txBox="1"/>
          <p:nvPr/>
        </p:nvSpPr>
        <p:spPr>
          <a:xfrm>
            <a:off x="916791" y="2027282"/>
            <a:ext cx="6286879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Equidistant Azimuthal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Direction from the center is true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Several centuries old</a:t>
            </a:r>
            <a:endParaRPr/>
          </a:p>
        </p:txBody>
      </p:sp>
      <p:grpSp>
        <p:nvGrpSpPr>
          <p:cNvPr id="447" name="Google Shape;447;p22"/>
          <p:cNvGrpSpPr/>
          <p:nvPr/>
        </p:nvGrpSpPr>
        <p:grpSpPr>
          <a:xfrm>
            <a:off x="6749828" y="1057479"/>
            <a:ext cx="5523199" cy="4662819"/>
            <a:chOff x="6749828" y="1057479"/>
            <a:chExt cx="5523199" cy="4662819"/>
          </a:xfrm>
        </p:grpSpPr>
        <p:sp>
          <p:nvSpPr>
            <p:cNvPr id="448" name="Google Shape;448;p22"/>
            <p:cNvSpPr txBox="1"/>
            <p:nvPr/>
          </p:nvSpPr>
          <p:spPr>
            <a:xfrm>
              <a:off x="8464112" y="5412521"/>
              <a:ext cx="380891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Equidistant Azimuthal (created by GMT)</a:t>
              </a:r>
              <a:endParaRPr/>
            </a:p>
          </p:txBody>
        </p:sp>
        <p:pic>
          <p:nvPicPr>
            <p:cNvPr id="449" name="Google Shape;449;p2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749828" y="1057479"/>
              <a:ext cx="4717895" cy="43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50" name="Google Shape;450;p2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" name="Google Shape;456;p2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  <p:pic>
        <p:nvPicPr>
          <p:cNvPr id="458" name="Google Shape;458;p2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2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2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Azimuthal Projections</a:t>
            </a:r>
            <a:endParaRPr/>
          </a:p>
        </p:txBody>
      </p:sp>
      <p:sp>
        <p:nvSpPr>
          <p:cNvPr id="461" name="Google Shape;461;p23"/>
          <p:cNvSpPr txBox="1"/>
          <p:nvPr/>
        </p:nvSpPr>
        <p:spPr>
          <a:xfrm>
            <a:off x="916791" y="2027282"/>
            <a:ext cx="628687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Perspective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Used for a 3D appearance on a 2D plane</a:t>
            </a:r>
            <a:endParaRPr/>
          </a:p>
        </p:txBody>
      </p:sp>
      <p:grpSp>
        <p:nvGrpSpPr>
          <p:cNvPr id="462" name="Google Shape;462;p23"/>
          <p:cNvGrpSpPr/>
          <p:nvPr/>
        </p:nvGrpSpPr>
        <p:grpSpPr>
          <a:xfrm>
            <a:off x="5568404" y="2017298"/>
            <a:ext cx="7480809" cy="3651519"/>
            <a:chOff x="5568404" y="2017298"/>
            <a:chExt cx="7480809" cy="3651519"/>
          </a:xfrm>
        </p:grpSpPr>
        <p:sp>
          <p:nvSpPr>
            <p:cNvPr id="463" name="Google Shape;463;p23"/>
            <p:cNvSpPr txBox="1"/>
            <p:nvPr/>
          </p:nvSpPr>
          <p:spPr>
            <a:xfrm>
              <a:off x="9240298" y="5361040"/>
              <a:ext cx="380891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Perspective (created by GMT)</a:t>
              </a:r>
              <a:endParaRPr/>
            </a:p>
          </p:txBody>
        </p:sp>
        <p:pic>
          <p:nvPicPr>
            <p:cNvPr id="464" name="Google Shape;464;p2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568404" y="2017298"/>
              <a:ext cx="6020640" cy="334374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5" name="Google Shape;465;p23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Google Shape;471;p2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  <p:pic>
        <p:nvPicPr>
          <p:cNvPr id="473" name="Google Shape;473;p2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24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2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Cylindrical Projections</a:t>
            </a:r>
            <a:endParaRPr/>
          </a:p>
        </p:txBody>
      </p:sp>
      <p:sp>
        <p:nvSpPr>
          <p:cNvPr id="476" name="Google Shape;476;p24"/>
          <p:cNvSpPr txBox="1"/>
          <p:nvPr/>
        </p:nvSpPr>
        <p:spPr>
          <a:xfrm>
            <a:off x="916792" y="2027282"/>
            <a:ext cx="4588859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Mercator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Probably most famous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Originated from G. Cremer (Flemish cartographer, 1569)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Cylindrical and conformal, no distortion 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along equator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Distortion towards poles larger (e.g., Greenland larger than S-America</a:t>
            </a:r>
            <a:endParaRPr/>
          </a:p>
        </p:txBody>
      </p:sp>
      <p:grpSp>
        <p:nvGrpSpPr>
          <p:cNvPr id="477" name="Google Shape;477;p24"/>
          <p:cNvGrpSpPr/>
          <p:nvPr/>
        </p:nvGrpSpPr>
        <p:grpSpPr>
          <a:xfrm>
            <a:off x="5963401" y="1991673"/>
            <a:ext cx="7085812" cy="3677144"/>
            <a:chOff x="5963401" y="1991673"/>
            <a:chExt cx="7085812" cy="3677144"/>
          </a:xfrm>
        </p:grpSpPr>
        <p:sp>
          <p:nvSpPr>
            <p:cNvPr id="478" name="Google Shape;478;p24"/>
            <p:cNvSpPr txBox="1"/>
            <p:nvPr/>
          </p:nvSpPr>
          <p:spPr>
            <a:xfrm>
              <a:off x="9240298" y="5361040"/>
              <a:ext cx="380891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Mercator (created by GMT)</a:t>
              </a:r>
              <a:endParaRPr/>
            </a:p>
          </p:txBody>
        </p:sp>
        <p:pic>
          <p:nvPicPr>
            <p:cNvPr id="479" name="Google Shape;479;p2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63401" y="1991673"/>
              <a:ext cx="5992061" cy="332468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0" name="Google Shape;480;p24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6" name="Google Shape;486;p2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Google Shape;48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  <p:pic>
        <p:nvPicPr>
          <p:cNvPr id="488" name="Google Shape;488;p2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25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2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Cylindrical Projections</a:t>
            </a:r>
            <a:endParaRPr/>
          </a:p>
        </p:txBody>
      </p:sp>
      <p:sp>
        <p:nvSpPr>
          <p:cNvPr id="491" name="Google Shape;491;p25"/>
          <p:cNvSpPr txBox="1"/>
          <p:nvPr/>
        </p:nvSpPr>
        <p:spPr>
          <a:xfrm>
            <a:off x="10367339" y="4273828"/>
            <a:ext cx="158812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Mercator (USGS)</a:t>
            </a:r>
            <a:endParaRPr/>
          </a:p>
        </p:txBody>
      </p:sp>
      <p:pic>
        <p:nvPicPr>
          <p:cNvPr id="492" name="Google Shape;492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54816" y="1225536"/>
            <a:ext cx="7182852" cy="3105583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25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Google Shape;499;p2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pic>
        <p:nvPicPr>
          <p:cNvPr id="501" name="Google Shape;501;p2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2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Cylindrical Projections</a:t>
            </a:r>
            <a:endParaRPr/>
          </a:p>
        </p:txBody>
      </p:sp>
      <p:sp>
        <p:nvSpPr>
          <p:cNvPr id="503" name="Google Shape;503;p26"/>
          <p:cNvSpPr txBox="1"/>
          <p:nvPr/>
        </p:nvSpPr>
        <p:spPr>
          <a:xfrm>
            <a:off x="916792" y="2027282"/>
            <a:ext cx="4588859" cy="163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Transverse Mercator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Lambert 1772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Distortion increases away from the central meridian</a:t>
            </a:r>
            <a:endParaRPr/>
          </a:p>
        </p:txBody>
      </p:sp>
      <p:grpSp>
        <p:nvGrpSpPr>
          <p:cNvPr id="504" name="Google Shape;504;p26"/>
          <p:cNvGrpSpPr/>
          <p:nvPr/>
        </p:nvGrpSpPr>
        <p:grpSpPr>
          <a:xfrm>
            <a:off x="5961955" y="1437997"/>
            <a:ext cx="6538617" cy="4237039"/>
            <a:chOff x="5961955" y="1437997"/>
            <a:chExt cx="6538617" cy="4237039"/>
          </a:xfrm>
        </p:grpSpPr>
        <p:sp>
          <p:nvSpPr>
            <p:cNvPr id="505" name="Google Shape;505;p26"/>
            <p:cNvSpPr txBox="1"/>
            <p:nvPr/>
          </p:nvSpPr>
          <p:spPr>
            <a:xfrm>
              <a:off x="8691657" y="5367259"/>
              <a:ext cx="380891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Transverse Mercator (created by GMT)</a:t>
              </a:r>
              <a:endParaRPr/>
            </a:p>
          </p:txBody>
        </p:sp>
        <p:pic>
          <p:nvPicPr>
            <p:cNvPr id="506" name="Google Shape;506;p26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61955" y="1437997"/>
              <a:ext cx="6154009" cy="39820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7" name="Google Shape;507;p26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513;p2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  <p:pic>
        <p:nvPicPr>
          <p:cNvPr id="515" name="Google Shape;515;p2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p2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Cylindrical Projections</a:t>
            </a:r>
            <a:endParaRPr/>
          </a:p>
        </p:txBody>
      </p:sp>
      <p:sp>
        <p:nvSpPr>
          <p:cNvPr id="517" name="Google Shape;517;p27"/>
          <p:cNvSpPr txBox="1"/>
          <p:nvPr/>
        </p:nvSpPr>
        <p:spPr>
          <a:xfrm>
            <a:off x="916792" y="2027282"/>
            <a:ext cx="4588859" cy="163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Transverse Mercator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Lambert 1772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Distortion increases away from the central meridian</a:t>
            </a:r>
            <a:endParaRPr/>
          </a:p>
        </p:txBody>
      </p:sp>
      <p:grpSp>
        <p:nvGrpSpPr>
          <p:cNvPr id="518" name="Google Shape;518;p27"/>
          <p:cNvGrpSpPr/>
          <p:nvPr/>
        </p:nvGrpSpPr>
        <p:grpSpPr>
          <a:xfrm>
            <a:off x="5676573" y="1968525"/>
            <a:ext cx="7581684" cy="3346676"/>
            <a:chOff x="5676573" y="1968525"/>
            <a:chExt cx="7581684" cy="3346676"/>
          </a:xfrm>
        </p:grpSpPr>
        <p:sp>
          <p:nvSpPr>
            <p:cNvPr id="519" name="Google Shape;519;p27"/>
            <p:cNvSpPr txBox="1"/>
            <p:nvPr/>
          </p:nvSpPr>
          <p:spPr>
            <a:xfrm>
              <a:off x="9449342" y="5007424"/>
              <a:ext cx="380891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Transverse Mercator (USGS)</a:t>
              </a:r>
              <a:endParaRPr/>
            </a:p>
          </p:txBody>
        </p:sp>
        <p:pic>
          <p:nvPicPr>
            <p:cNvPr id="520" name="Google Shape;520;p2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676573" y="1968525"/>
              <a:ext cx="6030167" cy="30388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21" name="Google Shape;521;p27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7" name="Google Shape;527;p2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  <p:pic>
        <p:nvPicPr>
          <p:cNvPr id="529" name="Google Shape;529;p2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28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Cylindrical Projections</a:t>
            </a:r>
            <a:endParaRPr/>
          </a:p>
        </p:txBody>
      </p:sp>
      <p:sp>
        <p:nvSpPr>
          <p:cNvPr id="531" name="Google Shape;531;p28"/>
          <p:cNvSpPr txBox="1"/>
          <p:nvPr/>
        </p:nvSpPr>
        <p:spPr>
          <a:xfrm>
            <a:off x="916792" y="2027282"/>
            <a:ext cx="4588859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Universal Transverse Mercator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Subset of the Transverse Mercator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Adopted by the US Army for maps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Globe divided into 60 zones (84S-84N)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UTM zone has unique central meridian</a:t>
            </a:r>
            <a:endParaRPr/>
          </a:p>
        </p:txBody>
      </p:sp>
      <p:grpSp>
        <p:nvGrpSpPr>
          <p:cNvPr id="532" name="Google Shape;532;p28"/>
          <p:cNvGrpSpPr/>
          <p:nvPr/>
        </p:nvGrpSpPr>
        <p:grpSpPr>
          <a:xfrm>
            <a:off x="5440242" y="1735299"/>
            <a:ext cx="6733472" cy="3772402"/>
            <a:chOff x="5440242" y="1542799"/>
            <a:chExt cx="6733472" cy="3772402"/>
          </a:xfrm>
        </p:grpSpPr>
        <p:sp>
          <p:nvSpPr>
            <p:cNvPr id="533" name="Google Shape;533;p28"/>
            <p:cNvSpPr txBox="1"/>
            <p:nvPr/>
          </p:nvSpPr>
          <p:spPr>
            <a:xfrm>
              <a:off x="8364799" y="5007424"/>
              <a:ext cx="3808915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Universal Transverse Mercator (created by GMT)</a:t>
              </a:r>
              <a:endParaRPr/>
            </a:p>
          </p:txBody>
        </p:sp>
        <p:pic>
          <p:nvPicPr>
            <p:cNvPr id="534" name="Google Shape;534;p2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440242" y="1542799"/>
              <a:ext cx="6592220" cy="343900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35" name="Google Shape;535;p28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1" name="Google Shape;541;p2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  <p:pic>
        <p:nvPicPr>
          <p:cNvPr id="543" name="Google Shape;543;p2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2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Cylindrical Projections</a:t>
            </a:r>
            <a:endParaRPr/>
          </a:p>
        </p:txBody>
      </p:sp>
      <p:sp>
        <p:nvSpPr>
          <p:cNvPr id="545" name="Google Shape;545;p29"/>
          <p:cNvSpPr txBox="1"/>
          <p:nvPr/>
        </p:nvSpPr>
        <p:spPr>
          <a:xfrm>
            <a:off x="916792" y="2027282"/>
            <a:ext cx="4588859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Universal Transverse Mercator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Subset of the Transverse Mercator Projection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Adopted by the US Army for maps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Globe divided into 60 zones (84S-84N)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UTM zone has unique central meridian</a:t>
            </a:r>
            <a:endParaRPr/>
          </a:p>
        </p:txBody>
      </p:sp>
      <p:grpSp>
        <p:nvGrpSpPr>
          <p:cNvPr id="546" name="Google Shape;546;p29"/>
          <p:cNvGrpSpPr/>
          <p:nvPr/>
        </p:nvGrpSpPr>
        <p:grpSpPr>
          <a:xfrm>
            <a:off x="6929440" y="1574925"/>
            <a:ext cx="4504999" cy="4984954"/>
            <a:chOff x="6746560" y="1137698"/>
            <a:chExt cx="4504999" cy="4984954"/>
          </a:xfrm>
        </p:grpSpPr>
        <p:sp>
          <p:nvSpPr>
            <p:cNvPr id="547" name="Google Shape;547;p29"/>
            <p:cNvSpPr txBox="1"/>
            <p:nvPr/>
          </p:nvSpPr>
          <p:spPr>
            <a:xfrm>
              <a:off x="6746560" y="4737698"/>
              <a:ext cx="4504999" cy="13849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/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UTM zones of Africa: </a:t>
              </a:r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Map of Africa, showing the latitude and longitude zones of the en:Universal Transverse Mercator coordinate system, from 28H to 39S. </a:t>
              </a:r>
            </a:p>
            <a:p>
              <a:pPr lvl="0"/>
              <a:endPara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lvl="0" algn="r"/>
              <a:r>
                <a:rPr lang="en-US" sz="1400" dirty="0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/>
                </a:rPr>
                <a:t>Wikimedia C</a:t>
              </a:r>
              <a:r>
                <a:rPr lang="en-US" dirty="0">
                  <a:solidFill>
                    <a:schemeClr val="dk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/>
                </a:rPr>
                <a:t>ommons, 2022</a:t>
              </a:r>
              <a:endParaRPr lang="en-US" sz="1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pic>
          <p:nvPicPr>
            <p:cNvPr id="548" name="Google Shape;548;p2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746560" y="1137698"/>
              <a:ext cx="4383732" cy="360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9" name="Google Shape;549;p29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185" name="Google Shape;185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Geoid</a:t>
            </a:r>
            <a:endParaRPr sz="3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98142" y="1186914"/>
            <a:ext cx="5583181" cy="50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8676788" y="5500400"/>
            <a:ext cx="3278674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“blue marble” – or is marble </a:t>
            </a:r>
            <a:b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really the right term?	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</a:t>
            </a: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NASA, 2000</a:t>
            </a:r>
            <a:endParaRPr dirty="0"/>
          </a:p>
        </p:txBody>
      </p:sp>
      <p:sp>
        <p:nvSpPr>
          <p:cNvPr id="190" name="Google Shape;190;p3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Google Shape;555;p3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  <p:pic>
        <p:nvPicPr>
          <p:cNvPr id="557" name="Google Shape;557;p3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p30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3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Projections</a:t>
            </a:r>
            <a:endParaRPr/>
          </a:p>
        </p:txBody>
      </p:sp>
      <p:sp>
        <p:nvSpPr>
          <p:cNvPr id="560" name="Google Shape;560;p30"/>
          <p:cNvSpPr txBox="1"/>
          <p:nvPr/>
        </p:nvSpPr>
        <p:spPr>
          <a:xfrm>
            <a:off x="1079414" y="1720295"/>
            <a:ext cx="10156048" cy="2631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Projection characteristics: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Groups: conformal (true shape/angle), equal-area (true area), equidistant (true distances), true direction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Types: Cylindrical, Azimuthal (planar), Conic, Polyconic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perfection, every projection is distorted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 projections are suitable for different applications and geographic areas/extents</a:t>
            </a:r>
            <a:endParaRPr/>
          </a:p>
        </p:txBody>
      </p:sp>
      <p:sp>
        <p:nvSpPr>
          <p:cNvPr id="561" name="Google Shape;561;p30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6" name="Google Shape;566;p31" descr="Ein Bild, das draußen, Gras, Baum, Landschaft enthält.&#10;&#10;Automatisch generierte Beschreibu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p31"/>
          <p:cNvSpPr txBox="1">
            <a:spLocks noGrp="1"/>
          </p:cNvSpPr>
          <p:nvPr>
            <p:ph type="title"/>
          </p:nvPr>
        </p:nvSpPr>
        <p:spPr>
          <a:xfrm>
            <a:off x="2308541" y="2766218"/>
            <a:ext cx="759433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Coordinate Reference System</a:t>
            </a:r>
            <a:endParaRPr/>
          </a:p>
        </p:txBody>
      </p:sp>
      <p:pic>
        <p:nvPicPr>
          <p:cNvPr id="568" name="Google Shape;568;p3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  <p:pic>
        <p:nvPicPr>
          <p:cNvPr id="570" name="Google Shape;570;p31" descr="Ein Bild, das Schwarz, Dunkelheit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31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" name="Google Shape;577;p3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  <p:pic>
        <p:nvPicPr>
          <p:cNvPr id="579" name="Google Shape;579;p3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80" name="Google Shape;580;p32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Terminology – Geographic Coordinates vs. CRS</a:t>
            </a:r>
            <a:endParaRPr/>
          </a:p>
        </p:txBody>
      </p:sp>
      <p:sp>
        <p:nvSpPr>
          <p:cNvPr id="581" name="Google Shape;581;p32"/>
          <p:cNvSpPr txBox="1"/>
          <p:nvPr/>
        </p:nvSpPr>
        <p:spPr>
          <a:xfrm>
            <a:off x="1017975" y="1291594"/>
            <a:ext cx="10156048" cy="5093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is important to know the difference between the following terms (even though they sound all so similar):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Geographic Coordinate System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Not a projection, but the </a:t>
            </a: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spherical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coordinate system of the Earth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Coordinate Reference System (CRS):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Describes a projection, transforming spherical data (3D) into a </a:t>
            </a: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planar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system (2D)</a:t>
            </a:r>
            <a:endParaRPr/>
          </a:p>
          <a:p>
            <a:pPr marL="0" marR="0" lvl="0" indent="0" algn="just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CRS consists of: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Geodetic datum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the </a:t>
            </a: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geodetic reference system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placing reference locations on the Earth’s sphere and thereby defines the ellipsoid approximating the sphere and how it is placed (e.g., the popular WGS84)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Coordinate System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projecting a coordinate grid of some sort onto the geodetic reference system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Units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spatial measure used by the CRS, e.g., meters, feets, degrees</a:t>
            </a:r>
            <a:endParaRPr/>
          </a:p>
        </p:txBody>
      </p:sp>
      <p:sp>
        <p:nvSpPr>
          <p:cNvPr id="582" name="Google Shape;582;p3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" name="Google Shape;588;p3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89" name="Google Shape;589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  <p:pic>
        <p:nvPicPr>
          <p:cNvPr id="590" name="Google Shape;590;p3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91" name="Google Shape;591;p3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2" name="Google Shape;592;p3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Which CRS should I use?</a:t>
            </a:r>
            <a:endParaRPr/>
          </a:p>
        </p:txBody>
      </p:sp>
      <p:sp>
        <p:nvSpPr>
          <p:cNvPr id="593" name="Google Shape;593;p33"/>
          <p:cNvSpPr txBox="1"/>
          <p:nvPr/>
        </p:nvSpPr>
        <p:spPr>
          <a:xfrm>
            <a:off x="1080855" y="2421032"/>
            <a:ext cx="7726262" cy="1785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Scale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e.g., Sinusoidal Equal Area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Continental Scale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e.g., Lambert Azimuthal Equal Area 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 Scale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e.g., Universal Transverse Mercator (UTM) with WGS84, 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Lambert Conformal Conic</a:t>
            </a:r>
            <a:endParaRPr/>
          </a:p>
        </p:txBody>
      </p:sp>
      <p:sp>
        <p:nvSpPr>
          <p:cNvPr id="594" name="Google Shape;594;p33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Google Shape;600;p3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  <p:pic>
        <p:nvPicPr>
          <p:cNvPr id="602" name="Google Shape;602;p3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34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p3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Which CRS should I use?</a:t>
            </a:r>
            <a:endParaRPr/>
          </a:p>
        </p:txBody>
      </p:sp>
      <p:sp>
        <p:nvSpPr>
          <p:cNvPr id="605" name="Google Shape;605;p34"/>
          <p:cNvSpPr txBox="1"/>
          <p:nvPr/>
        </p:nvSpPr>
        <p:spPr>
          <a:xfrm>
            <a:off x="1106980" y="1850854"/>
            <a:ext cx="9151717" cy="293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Choice depends on: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aim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Where is your research area) How large does it spread? Which attributes do you want to preserve/distort?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data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With which CRS are your data delivered? Is it worth transforming them? 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Which common CRS for all your data imposes the least added inaccuracies?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project partners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With which CRS are they working? What CRS should your project be delivered in, e.g., to ease interpretability?</a:t>
            </a:r>
            <a:endParaRPr/>
          </a:p>
        </p:txBody>
      </p:sp>
      <p:sp>
        <p:nvSpPr>
          <p:cNvPr id="606" name="Google Shape;606;p34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" name="Google Shape;612;p3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  <p:pic>
        <p:nvPicPr>
          <p:cNvPr id="614" name="Google Shape;614;p3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35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p3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CRS – Implementation example I</a:t>
            </a:r>
            <a:endParaRPr/>
          </a:p>
        </p:txBody>
      </p:sp>
      <p:grpSp>
        <p:nvGrpSpPr>
          <p:cNvPr id="617" name="Google Shape;617;p35"/>
          <p:cNvGrpSpPr/>
          <p:nvPr/>
        </p:nvGrpSpPr>
        <p:grpSpPr>
          <a:xfrm>
            <a:off x="1046020" y="2202888"/>
            <a:ext cx="10800000" cy="2558502"/>
            <a:chOff x="1106980" y="1850854"/>
            <a:chExt cx="10800000" cy="2558502"/>
          </a:xfrm>
        </p:grpSpPr>
        <p:sp>
          <p:nvSpPr>
            <p:cNvPr id="618" name="Google Shape;618;p35"/>
            <p:cNvSpPr txBox="1"/>
            <p:nvPr/>
          </p:nvSpPr>
          <p:spPr>
            <a:xfrm>
              <a:off x="1106980" y="1850854"/>
              <a:ext cx="9151717" cy="20928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Human-readable CRS designation</a:t>
              </a:r>
              <a:r>
                <a:rPr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 </a:t>
              </a:r>
              <a:br>
                <a:rPr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Universal Transverse Mercator (UTM) World Geodetic System 1984 (WGS84) Zone 32N</a:t>
              </a:r>
              <a:endParaRPr/>
            </a:p>
            <a:p>
              <a:pPr marL="0" marR="0" lvl="0" indent="0" algn="l" rtl="0">
                <a:spcBef>
                  <a:spcPts val="180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Authority ID</a:t>
              </a:r>
              <a:r>
                <a:rPr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</a:t>
              </a:r>
              <a:br>
                <a:rPr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EPSG: 32632</a:t>
              </a:r>
              <a:endParaRPr/>
            </a:p>
            <a:p>
              <a:pPr marL="0" marR="0" lvl="0" indent="0" algn="just" rtl="0">
                <a:spcBef>
                  <a:spcPts val="180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Proj4 string</a:t>
              </a:r>
              <a:r>
                <a:rPr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</a:t>
              </a:r>
              <a:endParaRPr/>
            </a:p>
          </p:txBody>
        </p:sp>
        <p:pic>
          <p:nvPicPr>
            <p:cNvPr id="619" name="Google Shape;619;p3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06980" y="3864504"/>
              <a:ext cx="10800000" cy="54485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20" name="Google Shape;620;p35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6" name="Google Shape;626;p3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7" name="Google Shape;627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  <p:pic>
        <p:nvPicPr>
          <p:cNvPr id="628" name="Google Shape;628;p3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29" name="Google Shape;629;p36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0" name="Google Shape;630;p3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CRS – Implementation example II</a:t>
            </a:r>
            <a:endParaRPr/>
          </a:p>
        </p:txBody>
      </p:sp>
      <p:sp>
        <p:nvSpPr>
          <p:cNvPr id="631" name="Google Shape;631;p36"/>
          <p:cNvSpPr txBox="1"/>
          <p:nvPr/>
        </p:nvSpPr>
        <p:spPr>
          <a:xfrm>
            <a:off x="902757" y="1411707"/>
            <a:ext cx="915171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Well-known text (WKT)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/>
          </a:p>
        </p:txBody>
      </p:sp>
      <p:pic>
        <p:nvPicPr>
          <p:cNvPr id="632" name="Google Shape;632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47392" y="1917927"/>
            <a:ext cx="10800000" cy="3941444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36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Google Shape;639;p3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  <p:pic>
        <p:nvPicPr>
          <p:cNvPr id="641" name="Google Shape;641;p3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p37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3" name="Google Shape;643;p3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CRS – Implementation example III</a:t>
            </a:r>
            <a:endParaRPr/>
          </a:p>
        </p:txBody>
      </p:sp>
      <p:pic>
        <p:nvPicPr>
          <p:cNvPr id="644" name="Google Shape;644;p3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2757" y="2051227"/>
            <a:ext cx="10800000" cy="3637190"/>
          </a:xfrm>
          <a:prstGeom prst="rect">
            <a:avLst/>
          </a:prstGeom>
          <a:noFill/>
          <a:ln>
            <a:noFill/>
          </a:ln>
        </p:spPr>
      </p:pic>
      <p:sp>
        <p:nvSpPr>
          <p:cNvPr id="645" name="Google Shape;645;p37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1" name="Google Shape;651;p3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52" name="Google Shape;652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  <p:pic>
        <p:nvPicPr>
          <p:cNvPr id="653" name="Google Shape;653;p3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p38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5" name="Google Shape;655;p38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CRS and coordinates</a:t>
            </a:r>
            <a:endParaRPr/>
          </a:p>
        </p:txBody>
      </p:sp>
      <p:sp>
        <p:nvSpPr>
          <p:cNvPr id="656" name="Google Shape;656;p38"/>
          <p:cNvSpPr txBox="1"/>
          <p:nvPr/>
        </p:nvSpPr>
        <p:spPr>
          <a:xfrm>
            <a:off x="902757" y="1411707"/>
            <a:ext cx="915171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Original coordinates and matching CRS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7" name="Google Shape;657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55462" y="2045926"/>
            <a:ext cx="10080000" cy="4218902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p38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4" name="Google Shape;664;p39"/>
          <p:cNvGrpSpPr/>
          <p:nvPr/>
        </p:nvGrpSpPr>
        <p:grpSpPr>
          <a:xfrm>
            <a:off x="1209243" y="1731406"/>
            <a:ext cx="10080000" cy="4948806"/>
            <a:chOff x="770782" y="861654"/>
            <a:chExt cx="10584000" cy="5196246"/>
          </a:xfrm>
        </p:grpSpPr>
        <p:pic>
          <p:nvPicPr>
            <p:cNvPr id="665" name="Google Shape;665;p3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70782" y="861654"/>
              <a:ext cx="10584000" cy="51026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6" name="Google Shape;666;p39"/>
            <p:cNvSpPr/>
            <p:nvPr/>
          </p:nvSpPr>
          <p:spPr>
            <a:xfrm>
              <a:off x="3393831" y="5763358"/>
              <a:ext cx="5073161" cy="294542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667" name="Google Shape;667;p39" descr="Ein Bild, das Schwarz, Dunkelheit enthält.&#10;&#10;Automatisch generierte Beschreibu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8" name="Google Shape;668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  <p:pic>
        <p:nvPicPr>
          <p:cNvPr id="669" name="Google Shape;669;p39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Google Shape;670;p3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CRS and coordinates</a:t>
            </a:r>
            <a:endParaRPr/>
          </a:p>
        </p:txBody>
      </p:sp>
      <p:sp>
        <p:nvSpPr>
          <p:cNvPr id="671" name="Google Shape;671;p39"/>
          <p:cNvSpPr txBox="1"/>
          <p:nvPr/>
        </p:nvSpPr>
        <p:spPr>
          <a:xfrm>
            <a:off x="1512357" y="1731406"/>
            <a:ext cx="5454500" cy="1246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Reprojecting (transforming, warping)</a:t>
            </a:r>
            <a:endParaRPr/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Coordinate grid is recalculated based on new CRS, 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both coordinates and CRS change</a:t>
            </a:r>
            <a:endParaRPr/>
          </a:p>
        </p:txBody>
      </p:sp>
      <p:sp>
        <p:nvSpPr>
          <p:cNvPr id="672" name="Google Shape;672;p39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pic>
        <p:nvPicPr>
          <p:cNvPr id="198" name="Google Shape;198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Geoid</a:t>
            </a:r>
            <a:endParaRPr sz="32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4"/>
          <p:cNvSpPr txBox="1"/>
          <p:nvPr/>
        </p:nvSpPr>
        <p:spPr>
          <a:xfrm>
            <a:off x="3795685" y="3035618"/>
            <a:ext cx="425196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the shape of the Earth?</a:t>
            </a:r>
            <a:endParaRPr/>
          </a:p>
        </p:txBody>
      </p:sp>
      <p:pic>
        <p:nvPicPr>
          <p:cNvPr id="202" name="Google Shape;202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78660" y="1186914"/>
            <a:ext cx="5486018" cy="50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4"/>
          <p:cNvSpPr txBox="1"/>
          <p:nvPr/>
        </p:nvSpPr>
        <p:spPr>
          <a:xfrm>
            <a:off x="8708451" y="5741608"/>
            <a:ext cx="327867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Geoid (scale factor: 1000).</a:t>
            </a:r>
            <a:b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Wikimedia Commons, 2022</a:t>
            </a:r>
            <a:endParaRPr dirty="0"/>
          </a:p>
        </p:txBody>
      </p:sp>
      <p:sp>
        <p:nvSpPr>
          <p:cNvPr id="204" name="Google Shape;204;p4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" name="Google Shape;678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3800" y="2138133"/>
            <a:ext cx="10080000" cy="3993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Google Shape;679;p40" descr="Ein Bild, das Schwarz, Dunkelheit enthält.&#10;&#10;Automatisch generierte Beschreibu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0" name="Google Shape;680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  <p:pic>
        <p:nvPicPr>
          <p:cNvPr id="681" name="Google Shape;681;p40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82" name="Google Shape;682;p4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CRS and coordinates</a:t>
            </a:r>
            <a:endParaRPr/>
          </a:p>
        </p:txBody>
      </p:sp>
      <p:sp>
        <p:nvSpPr>
          <p:cNvPr id="683" name="Google Shape;683;p40"/>
          <p:cNvSpPr txBox="1"/>
          <p:nvPr/>
        </p:nvSpPr>
        <p:spPr>
          <a:xfrm>
            <a:off x="1512357" y="1731406"/>
            <a:ext cx="5454500" cy="1246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Assigning a new CRS</a:t>
            </a:r>
            <a:endParaRPr/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Coordinates are </a:t>
            </a: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changes, new CRS is assigned, coordinates and CRS </a:t>
            </a: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 not match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anymore</a:t>
            </a:r>
            <a:endParaRPr/>
          </a:p>
        </p:txBody>
      </p:sp>
      <p:sp>
        <p:nvSpPr>
          <p:cNvPr id="684" name="Google Shape;684;p40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41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0" name="Google Shape;690;p41"/>
          <p:cNvSpPr txBox="1"/>
          <p:nvPr/>
        </p:nvSpPr>
        <p:spPr>
          <a:xfrm>
            <a:off x="1259145" y="4087500"/>
            <a:ext cx="59439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Dr. Insa Otte (on behalf of the EOCap4Africa Team) and colleagues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insa.otte@uni-wuerzburg.de</a:t>
            </a:r>
            <a:endParaRPr/>
          </a:p>
        </p:txBody>
      </p:sp>
      <p:sp>
        <p:nvSpPr>
          <p:cNvPr id="691" name="Google Shape;69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  <p:grpSp>
        <p:nvGrpSpPr>
          <p:cNvPr id="692" name="Google Shape;692;p4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693" name="Google Shape;693;p4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4" name="Google Shape;694;p4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95" name="Google Shape;695;p41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6" name="Google Shape;696;p41"/>
          <p:cNvGrpSpPr/>
          <p:nvPr/>
        </p:nvGrpSpPr>
        <p:grpSpPr>
          <a:xfrm>
            <a:off x="1259143" y="5829778"/>
            <a:ext cx="9855759" cy="749899"/>
            <a:chOff x="1098931" y="5326428"/>
            <a:chExt cx="9855759" cy="749899"/>
          </a:xfrm>
        </p:grpSpPr>
        <p:grpSp>
          <p:nvGrpSpPr>
            <p:cNvPr id="697" name="Google Shape;697;p4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698" name="Google Shape;698;p4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99" name="Google Shape;699;p4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00" name="Google Shape;700;p4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01" name="Google Shape;701;p4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02" name="Google Shape;702;p4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03" name="Google Shape;703;p4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04" name="Google Shape;704;p41" descr="KNUST Logo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>
          <a:extLst>
            <a:ext uri="{FF2B5EF4-FFF2-40B4-BE49-F238E27FC236}">
              <a16:creationId xmlns:a16="http://schemas.microsoft.com/office/drawing/2014/main" id="{FCCE9008-3517-DF7F-D996-B0FC5A867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9" name="Google Shape;679;p40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EBD91642-5096-76C6-B08A-6675A08AB9A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0" name="Google Shape;680;p40">
            <a:extLst>
              <a:ext uri="{FF2B5EF4-FFF2-40B4-BE49-F238E27FC236}">
                <a16:creationId xmlns:a16="http://schemas.microsoft.com/office/drawing/2014/main" id="{F7FE2703-77A8-62F4-AECE-A975ACBBED6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  <p:pic>
        <p:nvPicPr>
          <p:cNvPr id="681" name="Google Shape;681;p40">
            <a:extLst>
              <a:ext uri="{FF2B5EF4-FFF2-40B4-BE49-F238E27FC236}">
                <a16:creationId xmlns:a16="http://schemas.microsoft.com/office/drawing/2014/main" id="{532CD1C0-B8AC-277E-A71E-9B593B391A66}"/>
              </a:ext>
            </a:extLst>
          </p:cNvPr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82" name="Google Shape;682;p40">
            <a:extLst>
              <a:ext uri="{FF2B5EF4-FFF2-40B4-BE49-F238E27FC236}">
                <a16:creationId xmlns:a16="http://schemas.microsoft.com/office/drawing/2014/main" id="{D745149C-C928-334D-07CC-ABFA6B2A8674}"/>
              </a:ext>
            </a:extLst>
          </p:cNvPr>
          <p:cNvSpPr txBox="1"/>
          <p:nvPr/>
        </p:nvSpPr>
        <p:spPr>
          <a:xfrm>
            <a:off x="902757" y="472704"/>
            <a:ext cx="977395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Recourses</a:t>
            </a:r>
            <a:endParaRPr dirty="0"/>
          </a:p>
        </p:txBody>
      </p:sp>
      <p:sp>
        <p:nvSpPr>
          <p:cNvPr id="684" name="Google Shape;684;p40">
            <a:extLst>
              <a:ext uri="{FF2B5EF4-FFF2-40B4-BE49-F238E27FC236}">
                <a16:creationId xmlns:a16="http://schemas.microsoft.com/office/drawing/2014/main" id="{31EC5889-12F9-1198-9944-D45B6D8DA1EC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7948943-6AEB-127D-5D0C-8811C9C1A3EA}"/>
              </a:ext>
            </a:extLst>
          </p:cNvPr>
          <p:cNvSpPr txBox="1"/>
          <p:nvPr/>
        </p:nvSpPr>
        <p:spPr>
          <a:xfrm>
            <a:off x="902757" y="1151546"/>
            <a:ext cx="1128924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 err="1">
                <a:effectLst/>
              </a:rPr>
              <a:t>Burlakoti</a:t>
            </a:r>
            <a:r>
              <a:rPr lang="en-GB" dirty="0">
                <a:effectLst/>
              </a:rPr>
              <a:t>, N. (n.d.). </a:t>
            </a:r>
            <a:r>
              <a:rPr lang="en-GB" i="1" dirty="0">
                <a:effectLst/>
              </a:rPr>
              <a:t>Geographic Coordinate System</a:t>
            </a:r>
            <a:r>
              <a:rPr lang="en-GB" dirty="0">
                <a:effectLst/>
              </a:rPr>
              <a:t>. Retrieved 3 February 2026, from </a:t>
            </a:r>
            <a:r>
              <a:rPr lang="en-GB" dirty="0">
                <a:effectLst/>
                <a:hlinkClick r:id="rId5"/>
              </a:rPr>
              <a:t>https://prixa.com.np/geographic-coordinate-system/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>
                <a:effectLst/>
              </a:rPr>
              <a:t>GMT. (n.d.). </a:t>
            </a:r>
            <a:r>
              <a:rPr lang="en-GB" i="1" dirty="0">
                <a:effectLst/>
              </a:rPr>
              <a:t>GMT Map Projections</a:t>
            </a:r>
            <a:r>
              <a:rPr lang="en-GB" dirty="0">
                <a:effectLst/>
              </a:rPr>
              <a:t>. Retrieved 3 February 2026, from </a:t>
            </a:r>
            <a:r>
              <a:rPr lang="en-GB" dirty="0">
                <a:effectLst/>
                <a:hlinkClick r:id="rId6"/>
              </a:rPr>
              <a:t>https://docs.generic-mapping-tools.org/6.6/reference/map-projections.html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>
                <a:effectLst/>
              </a:rPr>
              <a:t>Ince, E. S., Barthelmes, F., </a:t>
            </a:r>
            <a:r>
              <a:rPr lang="en-GB" dirty="0" err="1">
                <a:effectLst/>
              </a:rPr>
              <a:t>Reißland</a:t>
            </a:r>
            <a:r>
              <a:rPr lang="en-GB" dirty="0">
                <a:effectLst/>
              </a:rPr>
              <a:t>, S., Elger, K., </a:t>
            </a:r>
            <a:r>
              <a:rPr lang="en-GB" dirty="0" err="1">
                <a:effectLst/>
              </a:rPr>
              <a:t>Förste</a:t>
            </a:r>
            <a:r>
              <a:rPr lang="en-GB" dirty="0">
                <a:effectLst/>
              </a:rPr>
              <a:t>, C., Flechtner, F., &amp; Schuh, H. (2019). ICGEM – 15 years of successful collection and distribution of global gravitational models, associated services, and future plans. </a:t>
            </a:r>
            <a:r>
              <a:rPr lang="en-GB" i="1" dirty="0">
                <a:effectLst/>
              </a:rPr>
              <a:t>Earth System Science Data</a:t>
            </a:r>
            <a:r>
              <a:rPr lang="en-GB" dirty="0">
                <a:effectLst/>
              </a:rPr>
              <a:t>, </a:t>
            </a:r>
            <a:r>
              <a:rPr lang="en-GB" i="1" dirty="0">
                <a:effectLst/>
              </a:rPr>
              <a:t>11</a:t>
            </a:r>
            <a:r>
              <a:rPr lang="en-GB" dirty="0">
                <a:effectLst/>
              </a:rPr>
              <a:t>(2), 647–674. </a:t>
            </a:r>
            <a:r>
              <a:rPr lang="en-GB" dirty="0">
                <a:effectLst/>
                <a:hlinkClick r:id="rId7"/>
              </a:rPr>
              <a:t>https://doi.org/10.5194/essd-11-647-2019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>
                <a:effectLst/>
              </a:rPr>
              <a:t>NASA. (n.d.). </a:t>
            </a:r>
            <a:r>
              <a:rPr lang="en-GB" i="1" dirty="0">
                <a:effectLst/>
              </a:rPr>
              <a:t>Bluemarble2k</a:t>
            </a:r>
            <a:r>
              <a:rPr lang="en-GB" dirty="0">
                <a:effectLst/>
              </a:rPr>
              <a:t>. Retrieved 3 February 2026, from </a:t>
            </a:r>
            <a:r>
              <a:rPr lang="en-GB" dirty="0">
                <a:effectLst/>
                <a:hlinkClick r:id="rId8"/>
              </a:rPr>
              <a:t>https://apod.nasa.gov/apod/image/0304/bluemarble2k_big.jpg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 err="1">
                <a:effectLst/>
              </a:rPr>
              <a:t>Neteler</a:t>
            </a:r>
            <a:r>
              <a:rPr lang="en-GB" dirty="0">
                <a:effectLst/>
              </a:rPr>
              <a:t>, M., &amp; </a:t>
            </a:r>
            <a:r>
              <a:rPr lang="en-GB" dirty="0" err="1">
                <a:effectLst/>
              </a:rPr>
              <a:t>Mitasova</a:t>
            </a:r>
            <a:r>
              <a:rPr lang="en-GB" dirty="0">
                <a:effectLst/>
              </a:rPr>
              <a:t>, H. (2004). Satellite Image Processing. In </a:t>
            </a:r>
            <a:r>
              <a:rPr lang="en-GB" i="1" dirty="0">
                <a:effectLst/>
              </a:rPr>
              <a:t>Open Source GIS: A Grass GIS Approach</a:t>
            </a:r>
            <a:r>
              <a:rPr lang="en-GB" dirty="0">
                <a:effectLst/>
              </a:rPr>
              <a:t> (Vol. 773, pp. 201–252). Springer US. </a:t>
            </a:r>
            <a:r>
              <a:rPr lang="en-GB" dirty="0">
                <a:effectLst/>
                <a:hlinkClick r:id="rId9"/>
              </a:rPr>
              <a:t>https://doi.org/10.1007/1-4020-8065-4_9</a:t>
            </a:r>
            <a:endParaRPr lang="en-GB" dirty="0">
              <a:effectLst/>
            </a:endParaRPr>
          </a:p>
          <a:p>
            <a:pPr>
              <a:buNone/>
            </a:pPr>
            <a:endParaRPr lang="en-GB" dirty="0">
              <a:effectLst/>
            </a:endParaRPr>
          </a:p>
          <a:p>
            <a:pPr>
              <a:buNone/>
            </a:pPr>
            <a:r>
              <a:rPr lang="en-GB" dirty="0">
                <a:effectLst/>
              </a:rPr>
              <a:t>USGS. (1993). </a:t>
            </a:r>
            <a:r>
              <a:rPr lang="en-GB" i="1" dirty="0">
                <a:effectLst/>
              </a:rPr>
              <a:t>Map Projections</a:t>
            </a:r>
            <a:r>
              <a:rPr lang="en-GB" dirty="0">
                <a:effectLst/>
              </a:rPr>
              <a:t>. </a:t>
            </a:r>
            <a:r>
              <a:rPr lang="en-GB" dirty="0">
                <a:effectLst/>
                <a:hlinkClick r:id="rId10"/>
              </a:rPr>
              <a:t>https://doi.org/10.3133/70047422</a:t>
            </a:r>
            <a:endParaRPr lang="en-GB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58822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212" name="Google Shape;212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Geographic Coordinate System</a:t>
            </a:r>
            <a:endParaRPr/>
          </a:p>
        </p:txBody>
      </p:sp>
      <p:sp>
        <p:nvSpPr>
          <p:cNvPr id="215" name="Google Shape;215;p5"/>
          <p:cNvSpPr txBox="1"/>
          <p:nvPr/>
        </p:nvSpPr>
        <p:spPr>
          <a:xfrm>
            <a:off x="1515291" y="5919755"/>
            <a:ext cx="916141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Earth’s Geographic Coordinate System: unlike cartesian systems it is not planar, but spherical and uses angles (latitudes </a:t>
            </a:r>
            <a:b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longitudes) to describe locations. Wikimedia Commons, 2022</a:t>
            </a:r>
            <a:endParaRPr dirty="0"/>
          </a:p>
        </p:txBody>
      </p:sp>
      <p:pic>
        <p:nvPicPr>
          <p:cNvPr id="216" name="Google Shape;216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57541" y="1172033"/>
            <a:ext cx="9100958" cy="46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5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225" name="Google Shape;225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6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Geographic Coordinate System</a:t>
            </a:r>
            <a:endParaRPr/>
          </a:p>
        </p:txBody>
      </p:sp>
      <p:sp>
        <p:nvSpPr>
          <p:cNvPr id="228" name="Google Shape;228;p6"/>
          <p:cNvSpPr txBox="1"/>
          <p:nvPr/>
        </p:nvSpPr>
        <p:spPr>
          <a:xfrm>
            <a:off x="1079415" y="1720295"/>
            <a:ext cx="9420636" cy="3862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Localization on Earth:</a:t>
            </a:r>
            <a:endParaRPr/>
          </a:p>
          <a:p>
            <a:pPr marL="342900" marR="0" lvl="0" indent="-342900" algn="just" rtl="0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Geoid: geometric shape of the Earth 🡪 approximated as a rotating sphere (ellipsoid)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Geographic Coordinate System:</a:t>
            </a:r>
            <a:endParaRPr/>
          </a:p>
          <a:p>
            <a:pPr marL="800100" marR="0" lvl="1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Latitude: angle between </a:t>
            </a:r>
            <a:r>
              <a:rPr lang="en-US" sz="20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perpendicular</a:t>
            </a: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rotating sphere and </a:t>
            </a:r>
            <a:r>
              <a:rPr lang="en-US" sz="20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equatorial plane </a:t>
            </a: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point on sphere</a:t>
            </a:r>
            <a:endParaRPr/>
          </a:p>
          <a:p>
            <a:pPr marL="800100" marR="0" lvl="1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Longitude: angle between </a:t>
            </a:r>
            <a:r>
              <a:rPr lang="en-US" sz="20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prime meridian </a:t>
            </a: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a plane through </a:t>
            </a:r>
            <a:r>
              <a:rPr lang="en-US" sz="20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North and South pole</a:t>
            </a: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at point on sphere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Equatorial plane: simply derivable from the axis of rotation (natural)</a:t>
            </a:r>
            <a:endParaRPr/>
          </a:p>
          <a:p>
            <a:pPr marL="342900" marR="0" lvl="0" indent="-34290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Prime Meridian: artificially defined, Eastern and Western hemisphere</a:t>
            </a:r>
            <a:endParaRPr/>
          </a:p>
        </p:txBody>
      </p:sp>
      <p:sp>
        <p:nvSpPr>
          <p:cNvPr id="229" name="Google Shape;229;p6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237" name="Google Shape;237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Geographic Coordinate System</a:t>
            </a:r>
            <a:endParaRPr/>
          </a:p>
        </p:txBody>
      </p:sp>
      <p:sp>
        <p:nvSpPr>
          <p:cNvPr id="240" name="Google Shape;240;p7"/>
          <p:cNvSpPr txBox="1"/>
          <p:nvPr/>
        </p:nvSpPr>
        <p:spPr>
          <a:xfrm>
            <a:off x="6761895" y="2198809"/>
            <a:ext cx="5128880" cy="3016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Geographic Coordinate System is using 360 longitudes and 180 latitudes and uses the following systems:</a:t>
            </a:r>
            <a:endParaRPr dirty="0"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DD: Decimal Degrees (29.1000°, -113.3000°)</a:t>
            </a:r>
            <a:endParaRPr dirty="0"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DM: Degrees Decimal Minutes (39°33.0’, </a:t>
            </a:r>
            <a:b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-125°31.0)</a:t>
            </a:r>
            <a:endParaRPr dirty="0"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DMS: Degrees Minutes Seconds (39°23’05’’N, 113°27’01’’W)</a:t>
            </a:r>
            <a:endParaRPr dirty="0"/>
          </a:p>
        </p:txBody>
      </p:sp>
      <p:pic>
        <p:nvPicPr>
          <p:cNvPr id="241" name="Google Shape;241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9972" y="1064665"/>
            <a:ext cx="4782857" cy="54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7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8" descr="Ein Bild, das draußen, Gras, Baum, Landschaft enthält.&#10;&#10;Automatisch generierte Beschreibu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8"/>
          <p:cNvSpPr txBox="1">
            <a:spLocks noGrp="1"/>
          </p:cNvSpPr>
          <p:nvPr>
            <p:ph type="title"/>
          </p:nvPr>
        </p:nvSpPr>
        <p:spPr>
          <a:xfrm>
            <a:off x="2444817" y="2766218"/>
            <a:ext cx="759433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What is a projection?</a:t>
            </a:r>
            <a:endParaRPr/>
          </a:p>
        </p:txBody>
      </p:sp>
      <p:pic>
        <p:nvPicPr>
          <p:cNvPr id="249" name="Google Shape;249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251" name="Google Shape;251;p8" descr="Ein Bild, das Schwarz, Dunkelheit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8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pic>
        <p:nvPicPr>
          <p:cNvPr id="260" name="Google Shape;260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Projecting</a:t>
            </a:r>
            <a:endParaRPr/>
          </a:p>
        </p:txBody>
      </p:sp>
      <p:grpSp>
        <p:nvGrpSpPr>
          <p:cNvPr id="263" name="Google Shape;263;p9"/>
          <p:cNvGrpSpPr/>
          <p:nvPr/>
        </p:nvGrpSpPr>
        <p:grpSpPr>
          <a:xfrm>
            <a:off x="975598" y="2147708"/>
            <a:ext cx="10306036" cy="3052362"/>
            <a:chOff x="975598" y="2147708"/>
            <a:chExt cx="10306036" cy="3052362"/>
          </a:xfrm>
        </p:grpSpPr>
        <p:sp>
          <p:nvSpPr>
            <p:cNvPr id="264" name="Google Shape;264;p9"/>
            <p:cNvSpPr txBox="1"/>
            <p:nvPr/>
          </p:nvSpPr>
          <p:spPr>
            <a:xfrm>
              <a:off x="5789733" y="4892293"/>
              <a:ext cx="5491901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Projecting a spherical surface onto a plane. (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Neteler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and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Mitasova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2008)</a:t>
              </a:r>
              <a:endParaRPr dirty="0"/>
            </a:p>
          </p:txBody>
        </p:sp>
        <p:pic>
          <p:nvPicPr>
            <p:cNvPr id="265" name="Google Shape;265;p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75598" y="2147708"/>
              <a:ext cx="10240804" cy="256258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66" name="Google Shape;266;p9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04 Coordinate systems and Projections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2737</Words>
  <Application>Microsoft Office PowerPoint</Application>
  <PresentationFormat>Breitbild</PresentationFormat>
  <Paragraphs>376</Paragraphs>
  <Slides>42</Slides>
  <Notes>42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42</vt:i4>
      </vt:variant>
    </vt:vector>
  </HeadingPairs>
  <TitlesOfParts>
    <vt:vector size="47" baseType="lpstr">
      <vt:lpstr>Open Sans Light</vt:lpstr>
      <vt:lpstr>Noto Sans Symbols</vt:lpstr>
      <vt:lpstr>Arial</vt:lpstr>
      <vt:lpstr>Calibri</vt:lpstr>
      <vt:lpstr>Office</vt:lpstr>
      <vt:lpstr>PowerPoint-Präsentation</vt:lpstr>
      <vt:lpstr>Coordinate Reference Systems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What is a projection?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Coordinate Reference System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4</cp:revision>
  <dcterms:created xsi:type="dcterms:W3CDTF">2019-06-02T12:25:39Z</dcterms:created>
  <dcterms:modified xsi:type="dcterms:W3CDTF">2026-02-04T20:12:24Z</dcterms:modified>
</cp:coreProperties>
</file>