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Lst>
  <p:sldSz cy="6858000" cx="12192000"/>
  <p:notesSz cx="6858000" cy="9144000"/>
  <p:embeddedFontLst>
    <p:embeddedFont>
      <p:font typeface="Open Sans Light"/>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32" roundtripDataSignature="AMtx7mhf4u+fWAVrWF9jqsx5r9xPnR/ym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font" Target="fonts/OpenSansLight-regular.fntdata"/><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OpenSansLight-bold.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OpenSansLight-boldItalic.fntdata"/><Relationship Id="rId30" Type="http://schemas.openxmlformats.org/officeDocument/2006/relationships/font" Target="fonts/OpenSansLight-italic.fntdata"/><Relationship Id="rId11" Type="http://schemas.openxmlformats.org/officeDocument/2006/relationships/slide" Target="slides/slide7.xml"/><Relationship Id="rId10" Type="http://schemas.openxmlformats.org/officeDocument/2006/relationships/slide" Target="slides/slide6.xml"/><Relationship Id="rId32" Type="http://customschemas.google.com/relationships/presentationmetadata" Target="meta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9" name="Google Shape;149;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0" name="Google Shape;150;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0" name="Google Shape;270;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1" name="Google Shape;271;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2" name="Google Shape;282;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By Xu, Jiren and Morris, Paul J. and Liu, Junguo and Holden, Joseph - https://doi.org/10.5518/252, CC BY 4.0, https://commons.wikimedia.org/w/index.php?curid=83899444</a:t>
            </a:r>
            <a:endParaRPr/>
          </a:p>
        </p:txBody>
      </p:sp>
      <p:sp>
        <p:nvSpPr>
          <p:cNvPr id="283" name="Google Shape;283;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6" name="Google Shape;296;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7" name="Google Shape;297;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8" name="Google Shape;308;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https://de.slideshare.net/slideshow/wetland-249581283/249581283?_gl=1*1o4id04*_gcl_au*MTUwNjE2OTMxNy4xNzM5NjIyMjEw#3</a:t>
            </a:r>
            <a:endParaRPr/>
          </a:p>
        </p:txBody>
      </p:sp>
      <p:sp>
        <p:nvSpPr>
          <p:cNvPr id="309" name="Google Shape;309;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2" name="Google Shape;322;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https://de.slideshare.net/slideshow/wetland-249581283/249581283?_gl=1*1o4id04*_gcl_au*MTUwNjE2OTMxNy4xNzM5NjIyMjEw#3</a:t>
            </a:r>
            <a:endParaRPr/>
          </a:p>
          <a:p>
            <a:pPr indent="0" lvl="0" marL="0" rtl="0" algn="l">
              <a:lnSpc>
                <a:spcPct val="100000"/>
              </a:lnSpc>
              <a:spcBef>
                <a:spcPts val="0"/>
              </a:spcBef>
              <a:spcAft>
                <a:spcPts val="0"/>
              </a:spcAft>
              <a:buSzPts val="1400"/>
              <a:buNone/>
            </a:pPr>
            <a:r>
              <a:t/>
            </a:r>
            <a:endParaRPr/>
          </a:p>
        </p:txBody>
      </p:sp>
      <p:sp>
        <p:nvSpPr>
          <p:cNvPr id="323" name="Google Shape;323;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5" name="Google Shape;335;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https://de.slideshare.net/slideshow/wetland-249581283/249581283?_gl=1*1o4id04*_gcl_au*MTUwNjE2OTMxNy4xNzM5NjIyMjEw#3</a:t>
            </a:r>
            <a:endParaRPr/>
          </a:p>
          <a:p>
            <a:pPr indent="0" lvl="0" marL="0" rtl="0" algn="l">
              <a:lnSpc>
                <a:spcPct val="100000"/>
              </a:lnSpc>
              <a:spcBef>
                <a:spcPts val="0"/>
              </a:spcBef>
              <a:spcAft>
                <a:spcPts val="0"/>
              </a:spcAft>
              <a:buSzPts val="1400"/>
              <a:buNone/>
            </a:pPr>
            <a:r>
              <a:t/>
            </a:r>
            <a:endParaRPr/>
          </a:p>
        </p:txBody>
      </p:sp>
      <p:sp>
        <p:nvSpPr>
          <p:cNvPr id="336" name="Google Shape;336;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8" name="Google Shape;348;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https://de.slideshare.net/slideshow/wetland-249581283/249581283?_gl=1*1o4id04*_gcl_au*MTUwNjE2OTMxNy4xNzM5NjIyMjEw#3</a:t>
            </a:r>
            <a:endParaRPr/>
          </a:p>
          <a:p>
            <a:pPr indent="0" lvl="0" marL="0" rtl="0" algn="l">
              <a:lnSpc>
                <a:spcPct val="100000"/>
              </a:lnSpc>
              <a:spcBef>
                <a:spcPts val="0"/>
              </a:spcBef>
              <a:spcAft>
                <a:spcPts val="0"/>
              </a:spcAft>
              <a:buSzPts val="1400"/>
              <a:buNone/>
            </a:pPr>
            <a:r>
              <a:t/>
            </a:r>
            <a:endParaRPr/>
          </a:p>
        </p:txBody>
      </p:sp>
      <p:sp>
        <p:nvSpPr>
          <p:cNvPr id="349" name="Google Shape;349;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1" name="Google Shape;361;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2" name="Google Shape;362;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8" name="Google Shape;378;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9" name="Google Shape;379;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5" name="Google Shape;395;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sz="1200">
                <a:solidFill>
                  <a:schemeClr val="dk1"/>
                </a:solidFill>
                <a:latin typeface="Calibri"/>
                <a:ea typeface="Calibri"/>
                <a:cs typeface="Calibri"/>
                <a:sym typeface="Calibri"/>
              </a:rPr>
              <a:t>http://www.epa.gov/wetlands/wetlands-education (2025)</a:t>
            </a:r>
            <a:endParaRPr/>
          </a:p>
          <a:p>
            <a:pPr indent="0" lvl="0" marL="0" rtl="0" algn="l">
              <a:lnSpc>
                <a:spcPct val="100000"/>
              </a:lnSpc>
              <a:spcBef>
                <a:spcPts val="0"/>
              </a:spcBef>
              <a:spcAft>
                <a:spcPts val="0"/>
              </a:spcAft>
              <a:buSzPts val="1400"/>
              <a:buNone/>
            </a:pPr>
            <a:r>
              <a:t/>
            </a:r>
            <a:endParaRPr/>
          </a:p>
        </p:txBody>
      </p:sp>
      <p:sp>
        <p:nvSpPr>
          <p:cNvPr id="396" name="Google Shape;396;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0" name="Google Shape;170;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9" name="Google Shape;409;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10" name="Google Shape;410;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1" name="Google Shape;421;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2" name="Google Shape;422;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33" name="Google Shape;433;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3" name="Google Shape;453;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54" name="Google Shape;454;p3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 name="Google Shape;180;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1" name="Google Shape;181;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3" name="Google Shape;193;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4" name="Google Shape;204;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https://forum.paradoxplaza.com/forum/threads/renaming-marsh-to-wetlands.1696881/</a:t>
            </a:r>
            <a:endParaRPr/>
          </a:p>
        </p:txBody>
      </p:sp>
      <p:sp>
        <p:nvSpPr>
          <p:cNvPr id="205" name="Google Shape;205;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3" name="Google Shape;22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4" name="Google Shape;234;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5" name="Google Shape;235;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6" name="Google Shape;246;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7" name="Google Shape;247;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8" name="Google Shape;258;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9" name="Google Shape;259;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wei Inhalte" type="twoObj">
  <p:cSld name="TWO_OBJECTS">
    <p:spTree>
      <p:nvGrpSpPr>
        <p:cNvPr id="15" name="Shape 15"/>
        <p:cNvGrpSpPr/>
        <p:nvPr/>
      </p:nvGrpSpPr>
      <p:grpSpPr>
        <a:xfrm>
          <a:off x="0" y="0"/>
          <a:ext cx="0" cy="0"/>
          <a:chOff x="0" y="0"/>
          <a:chExt cx="0" cy="0"/>
        </a:xfrm>
      </p:grpSpPr>
      <p:sp>
        <p:nvSpPr>
          <p:cNvPr id="16" name="Google Shape;16;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2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2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 name="Google Shape;19;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vertikaler Text" type="vertTx">
  <p:cSld name="VERTICAL_TEXT">
    <p:spTree>
      <p:nvGrpSpPr>
        <p:cNvPr id="121" name="Shape 121"/>
        <p:cNvGrpSpPr/>
        <p:nvPr/>
      </p:nvGrpSpPr>
      <p:grpSpPr>
        <a:xfrm>
          <a:off x="0" y="0"/>
          <a:ext cx="0" cy="0"/>
          <a:chOff x="0" y="0"/>
          <a:chExt cx="0" cy="0"/>
        </a:xfrm>
      </p:grpSpPr>
      <p:sp>
        <p:nvSpPr>
          <p:cNvPr id="122" name="Google Shape;122;p3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3" name="Google Shape;123;p34"/>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4" name="Google Shape;124;p3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5" name="Google Shape;125;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6" name="Google Shape;126;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27" name="Google Shape;127;p34"/>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128" name="Google Shape;128;p34"/>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129" name="Google Shape;129;p34"/>
          <p:cNvGrpSpPr/>
          <p:nvPr/>
        </p:nvGrpSpPr>
        <p:grpSpPr>
          <a:xfrm>
            <a:off x="11222092" y="267493"/>
            <a:ext cx="719138" cy="593725"/>
            <a:chOff x="4876" y="255"/>
            <a:chExt cx="726" cy="599"/>
          </a:xfrm>
        </p:grpSpPr>
        <p:sp>
          <p:nvSpPr>
            <p:cNvPr id="130" name="Google Shape;130;p34"/>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1" name="Google Shape;131;p34"/>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2" name="Google Shape;132;p34"/>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3" name="Google Shape;133;p34"/>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kaler Titel und Text" type="vertTitleAndTx">
  <p:cSld name="VERTICAL_TITLE_AND_VERTICAL_TEXT">
    <p:spTree>
      <p:nvGrpSpPr>
        <p:cNvPr id="134" name="Shape 134"/>
        <p:cNvGrpSpPr/>
        <p:nvPr/>
      </p:nvGrpSpPr>
      <p:grpSpPr>
        <a:xfrm>
          <a:off x="0" y="0"/>
          <a:ext cx="0" cy="0"/>
          <a:chOff x="0" y="0"/>
          <a:chExt cx="0" cy="0"/>
        </a:xfrm>
      </p:grpSpPr>
      <p:sp>
        <p:nvSpPr>
          <p:cNvPr id="135" name="Google Shape;135;p35"/>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6" name="Google Shape;136;p35"/>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7" name="Google Shape;137;p3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8" name="Google Shape;138;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9" name="Google Shape;139;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40" name="Google Shape;140;p35"/>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141" name="Google Shape;141;p35"/>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142" name="Google Shape;142;p35"/>
          <p:cNvGrpSpPr/>
          <p:nvPr/>
        </p:nvGrpSpPr>
        <p:grpSpPr>
          <a:xfrm>
            <a:off x="11222092" y="267493"/>
            <a:ext cx="719138" cy="593725"/>
            <a:chOff x="4876" y="255"/>
            <a:chExt cx="726" cy="599"/>
          </a:xfrm>
        </p:grpSpPr>
        <p:sp>
          <p:nvSpPr>
            <p:cNvPr id="143" name="Google Shape;143;p35"/>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4" name="Google Shape;144;p35"/>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5" name="Google Shape;145;p35"/>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6" name="Google Shape;146;p35"/>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folie" type="title">
  <p:cSld name="TITLE">
    <p:spTree>
      <p:nvGrpSpPr>
        <p:cNvPr id="22" name="Shape 22"/>
        <p:cNvGrpSpPr/>
        <p:nvPr/>
      </p:nvGrpSpPr>
      <p:grpSpPr>
        <a:xfrm>
          <a:off x="0" y="0"/>
          <a:ext cx="0" cy="0"/>
          <a:chOff x="0" y="0"/>
          <a:chExt cx="0" cy="0"/>
        </a:xfrm>
      </p:grpSpPr>
      <p:sp>
        <p:nvSpPr>
          <p:cNvPr id="23" name="Google Shape;23;p26"/>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26"/>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5" name="Google Shape;25;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Inhalt" type="obj">
  <p:cSld name="OBJECT">
    <p:spTree>
      <p:nvGrpSpPr>
        <p:cNvPr id="28" name="Shape 28"/>
        <p:cNvGrpSpPr/>
        <p:nvPr/>
      </p:nvGrpSpPr>
      <p:grpSpPr>
        <a:xfrm>
          <a:off x="0" y="0"/>
          <a:ext cx="0" cy="0"/>
          <a:chOff x="0" y="0"/>
          <a:chExt cx="0" cy="0"/>
        </a:xfrm>
      </p:grpSpPr>
      <p:sp>
        <p:nvSpPr>
          <p:cNvPr id="29" name="Google Shape;29;p2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2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 name="Google Shape;31;p2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2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34" name="Google Shape;34;p27"/>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35" name="Google Shape;35;p27"/>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36" name="Google Shape;36;p27"/>
          <p:cNvGrpSpPr/>
          <p:nvPr/>
        </p:nvGrpSpPr>
        <p:grpSpPr>
          <a:xfrm>
            <a:off x="11222092" y="267493"/>
            <a:ext cx="719138" cy="593725"/>
            <a:chOff x="4876" y="255"/>
            <a:chExt cx="726" cy="599"/>
          </a:xfrm>
        </p:grpSpPr>
        <p:sp>
          <p:nvSpPr>
            <p:cNvPr id="37" name="Google Shape;37;p27"/>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8" name="Google Shape;38;p27"/>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 name="Google Shape;39;p27"/>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 name="Google Shape;40;p27"/>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bschnitts-&#10;überschrift" type="secHead">
  <p:cSld name="SECTION_HEADER">
    <p:spTree>
      <p:nvGrpSpPr>
        <p:cNvPr id="41" name="Shape 41"/>
        <p:cNvGrpSpPr/>
        <p:nvPr/>
      </p:nvGrpSpPr>
      <p:grpSpPr>
        <a:xfrm>
          <a:off x="0" y="0"/>
          <a:ext cx="0" cy="0"/>
          <a:chOff x="0" y="0"/>
          <a:chExt cx="0" cy="0"/>
        </a:xfrm>
      </p:grpSpPr>
      <p:sp>
        <p:nvSpPr>
          <p:cNvPr id="42" name="Google Shape;42;p28"/>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28"/>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4" name="Google Shape;44;p2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47" name="Google Shape;47;p28"/>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48" name="Google Shape;48;p28"/>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49" name="Google Shape;49;p28"/>
          <p:cNvGrpSpPr/>
          <p:nvPr/>
        </p:nvGrpSpPr>
        <p:grpSpPr>
          <a:xfrm>
            <a:off x="11222092" y="267493"/>
            <a:ext cx="719138" cy="593725"/>
            <a:chOff x="4876" y="255"/>
            <a:chExt cx="726" cy="599"/>
          </a:xfrm>
        </p:grpSpPr>
        <p:sp>
          <p:nvSpPr>
            <p:cNvPr id="50" name="Google Shape;50;p28"/>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 name="Google Shape;51;p28"/>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 name="Google Shape;52;p28"/>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 name="Google Shape;53;p28"/>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gleich" type="twoTxTwoObj">
  <p:cSld name="TWO_OBJECTS_WITH_TEXT">
    <p:spTree>
      <p:nvGrpSpPr>
        <p:cNvPr id="54" name="Shape 54"/>
        <p:cNvGrpSpPr/>
        <p:nvPr/>
      </p:nvGrpSpPr>
      <p:grpSpPr>
        <a:xfrm>
          <a:off x="0" y="0"/>
          <a:ext cx="0" cy="0"/>
          <a:chOff x="0" y="0"/>
          <a:chExt cx="0" cy="0"/>
        </a:xfrm>
      </p:grpSpPr>
      <p:sp>
        <p:nvSpPr>
          <p:cNvPr id="55" name="Google Shape;55;p29"/>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9"/>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7" name="Google Shape;57;p29"/>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8" name="Google Shape;58;p29"/>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9" name="Google Shape;59;p29"/>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0" name="Google Shape;60;p2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2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 name="Google Shape;62;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63" name="Google Shape;63;p29"/>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64" name="Google Shape;64;p29"/>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65" name="Google Shape;65;p29"/>
          <p:cNvGrpSpPr/>
          <p:nvPr/>
        </p:nvGrpSpPr>
        <p:grpSpPr>
          <a:xfrm>
            <a:off x="11222092" y="267493"/>
            <a:ext cx="719138" cy="593725"/>
            <a:chOff x="4876" y="255"/>
            <a:chExt cx="726" cy="599"/>
          </a:xfrm>
        </p:grpSpPr>
        <p:sp>
          <p:nvSpPr>
            <p:cNvPr id="66" name="Google Shape;66;p29"/>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 name="Google Shape;67;p29"/>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 name="Google Shape;68;p29"/>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 name="Google Shape;69;p29"/>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r Titel" type="titleOnly">
  <p:cSld name="TITLE_ONLY">
    <p:spTree>
      <p:nvGrpSpPr>
        <p:cNvPr id="70" name="Shape 70"/>
        <p:cNvGrpSpPr/>
        <p:nvPr/>
      </p:nvGrpSpPr>
      <p:grpSpPr>
        <a:xfrm>
          <a:off x="0" y="0"/>
          <a:ext cx="0" cy="0"/>
          <a:chOff x="0" y="0"/>
          <a:chExt cx="0" cy="0"/>
        </a:xfrm>
      </p:grpSpPr>
      <p:sp>
        <p:nvSpPr>
          <p:cNvPr id="71" name="Google Shape;71;p3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3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3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30"/>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76" name="Google Shape;76;p30"/>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77" name="Google Shape;77;p30"/>
          <p:cNvGrpSpPr/>
          <p:nvPr/>
        </p:nvGrpSpPr>
        <p:grpSpPr>
          <a:xfrm>
            <a:off x="11222092" y="267493"/>
            <a:ext cx="719138" cy="593725"/>
            <a:chOff x="4876" y="255"/>
            <a:chExt cx="726" cy="599"/>
          </a:xfrm>
        </p:grpSpPr>
        <p:sp>
          <p:nvSpPr>
            <p:cNvPr id="78" name="Google Shape;78;p30"/>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9" name="Google Shape;79;p30"/>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 name="Google Shape;80;p30"/>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1" name="Google Shape;81;p30"/>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er" type="blank">
  <p:cSld name="BLANK">
    <p:spTree>
      <p:nvGrpSpPr>
        <p:cNvPr id="82" name="Shape 82"/>
        <p:cNvGrpSpPr/>
        <p:nvPr/>
      </p:nvGrpSpPr>
      <p:grpSpPr>
        <a:xfrm>
          <a:off x="0" y="0"/>
          <a:ext cx="0" cy="0"/>
          <a:chOff x="0" y="0"/>
          <a:chExt cx="0" cy="0"/>
        </a:xfrm>
      </p:grpSpPr>
      <p:sp>
        <p:nvSpPr>
          <p:cNvPr id="83" name="Google Shape;83;p3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4" name="Google Shape;84;p3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5" name="Google Shape;85;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86" name="Google Shape;86;p31"/>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87" name="Google Shape;87;p31"/>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88" name="Google Shape;88;p31"/>
          <p:cNvGrpSpPr/>
          <p:nvPr/>
        </p:nvGrpSpPr>
        <p:grpSpPr>
          <a:xfrm>
            <a:off x="11222092" y="267493"/>
            <a:ext cx="719138" cy="593725"/>
            <a:chOff x="4876" y="255"/>
            <a:chExt cx="726" cy="599"/>
          </a:xfrm>
        </p:grpSpPr>
        <p:sp>
          <p:nvSpPr>
            <p:cNvPr id="89" name="Google Shape;89;p31"/>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 name="Google Shape;90;p31"/>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1" name="Google Shape;91;p31"/>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 name="Google Shape;92;p31"/>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halt mit Überschrift" type="objTx">
  <p:cSld name="OBJECT_WITH_CAPTION_TEXT">
    <p:spTree>
      <p:nvGrpSpPr>
        <p:cNvPr id="93" name="Shape 93"/>
        <p:cNvGrpSpPr/>
        <p:nvPr/>
      </p:nvGrpSpPr>
      <p:grpSpPr>
        <a:xfrm>
          <a:off x="0" y="0"/>
          <a:ext cx="0" cy="0"/>
          <a:chOff x="0" y="0"/>
          <a:chExt cx="0" cy="0"/>
        </a:xfrm>
      </p:grpSpPr>
      <p:sp>
        <p:nvSpPr>
          <p:cNvPr id="94" name="Google Shape;94;p3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5" name="Google Shape;95;p32"/>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96" name="Google Shape;96;p32"/>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97" name="Google Shape;97;p3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8" name="Google Shape;98;p3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9" name="Google Shape;99;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00" name="Google Shape;100;p32"/>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101" name="Google Shape;101;p32"/>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102" name="Google Shape;102;p32"/>
          <p:cNvGrpSpPr/>
          <p:nvPr/>
        </p:nvGrpSpPr>
        <p:grpSpPr>
          <a:xfrm>
            <a:off x="11222092" y="267493"/>
            <a:ext cx="719138" cy="593725"/>
            <a:chOff x="4876" y="255"/>
            <a:chExt cx="726" cy="599"/>
          </a:xfrm>
        </p:grpSpPr>
        <p:sp>
          <p:nvSpPr>
            <p:cNvPr id="103" name="Google Shape;103;p32"/>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4" name="Google Shape;104;p32"/>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5" name="Google Shape;105;p32"/>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6" name="Google Shape;106;p32"/>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ld mit Überschrift" type="picTx">
  <p:cSld name="PICTURE_WITH_CAPTION_TEXT">
    <p:spTree>
      <p:nvGrpSpPr>
        <p:cNvPr id="107" name="Shape 107"/>
        <p:cNvGrpSpPr/>
        <p:nvPr/>
      </p:nvGrpSpPr>
      <p:grpSpPr>
        <a:xfrm>
          <a:off x="0" y="0"/>
          <a:ext cx="0" cy="0"/>
          <a:chOff x="0" y="0"/>
          <a:chExt cx="0" cy="0"/>
        </a:xfrm>
      </p:grpSpPr>
      <p:sp>
        <p:nvSpPr>
          <p:cNvPr id="108" name="Google Shape;108;p3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9" name="Google Shape;109;p33"/>
          <p:cNvSpPr/>
          <p:nvPr>
            <p:ph idx="2" type="pic"/>
          </p:nvPr>
        </p:nvSpPr>
        <p:spPr>
          <a:xfrm>
            <a:off x="5183188" y="987425"/>
            <a:ext cx="6172200" cy="4873625"/>
          </a:xfrm>
          <a:prstGeom prst="rect">
            <a:avLst/>
          </a:prstGeom>
          <a:noFill/>
          <a:ln>
            <a:noFill/>
          </a:ln>
        </p:spPr>
      </p:sp>
      <p:sp>
        <p:nvSpPr>
          <p:cNvPr id="110" name="Google Shape;110;p33"/>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11" name="Google Shape;111;p3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2" name="Google Shape;112;p3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3" name="Google Shape;113;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14" name="Google Shape;114;p33"/>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115" name="Google Shape;115;p33"/>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116" name="Google Shape;116;p33"/>
          <p:cNvGrpSpPr/>
          <p:nvPr/>
        </p:nvGrpSpPr>
        <p:grpSpPr>
          <a:xfrm>
            <a:off x="11222092" y="267493"/>
            <a:ext cx="719138" cy="593725"/>
            <a:chOff x="4876" y="255"/>
            <a:chExt cx="726" cy="599"/>
          </a:xfrm>
        </p:grpSpPr>
        <p:sp>
          <p:nvSpPr>
            <p:cNvPr id="117" name="Google Shape;117;p33"/>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 name="Google Shape;118;p33"/>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 name="Google Shape;119;p33"/>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 name="Google Shape;120;p33"/>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2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2.png"/><Relationship Id="rId11" Type="http://schemas.openxmlformats.org/officeDocument/2006/relationships/image" Target="../media/image8.png"/><Relationship Id="rId10" Type="http://schemas.openxmlformats.org/officeDocument/2006/relationships/image" Target="../media/image3.png"/><Relationship Id="rId12" Type="http://schemas.openxmlformats.org/officeDocument/2006/relationships/image" Target="../media/image7.png"/><Relationship Id="rId9" Type="http://schemas.openxmlformats.org/officeDocument/2006/relationships/image" Target="../media/image5.jp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2.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2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2.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15.jpg"/><Relationship Id="rId6" Type="http://schemas.openxmlformats.org/officeDocument/2006/relationships/image" Target="../media/image2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15.jpg"/><Relationship Id="rId6" Type="http://schemas.openxmlformats.org/officeDocument/2006/relationships/image" Target="../media/image2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0.png"/><Relationship Id="rId4" Type="http://schemas.openxmlformats.org/officeDocument/2006/relationships/image" Target="../media/image7.png"/><Relationship Id="rId5" Type="http://schemas.openxmlformats.org/officeDocument/2006/relationships/image" Target="../media/image1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2.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2.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png"/><Relationship Id="rId4" Type="http://schemas.openxmlformats.org/officeDocument/2006/relationships/image" Target="../media/image8.png"/><Relationship Id="rId11" Type="http://schemas.openxmlformats.org/officeDocument/2006/relationships/image" Target="../media/image4.png"/><Relationship Id="rId10" Type="http://schemas.openxmlformats.org/officeDocument/2006/relationships/image" Target="../media/image11.png"/><Relationship Id="rId12" Type="http://schemas.openxmlformats.org/officeDocument/2006/relationships/image" Target="../media/image5.jpg"/><Relationship Id="rId9" Type="http://schemas.openxmlformats.org/officeDocument/2006/relationships/image" Target="../media/image10.png"/><Relationship Id="rId5" Type="http://schemas.openxmlformats.org/officeDocument/2006/relationships/image" Target="../media/image7.png"/><Relationship Id="rId6" Type="http://schemas.openxmlformats.org/officeDocument/2006/relationships/image" Target="../media/image6.png"/><Relationship Id="rId7" Type="http://schemas.openxmlformats.org/officeDocument/2006/relationships/image" Target="../media/image2.png"/><Relationship Id="rId8"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hyperlink" Target="https://www.epa.gov/wetlands/wetlands-education-students-and-teachers" TargetMode="External"/><Relationship Id="rId6" Type="http://schemas.openxmlformats.org/officeDocument/2006/relationships/hyperlink" Target="https://de.slideshare.net/slideshow/wetland-249581283/249581283?_gl=1*1o4id04*_gcl_au*MTUwNjE2OTMxNy4xNzM5NjIyMjEw#3" TargetMode="External"/><Relationship Id="rId7" Type="http://schemas.openxmlformats.org/officeDocument/2006/relationships/hyperlink" Target="https://doi.org/10.5518/252"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2.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13.jpg"/><Relationship Id="rId6" Type="http://schemas.openxmlformats.org/officeDocument/2006/relationships/image" Target="../media/image14.jpg"/><Relationship Id="rId7" Type="http://schemas.openxmlformats.org/officeDocument/2006/relationships/image" Target="../media/image24.jpg"/><Relationship Id="rId8" Type="http://schemas.openxmlformats.org/officeDocument/2006/relationships/image" Target="../media/image2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2.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2.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2.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2.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1"/>
          <p:cNvSpPr/>
          <p:nvPr/>
        </p:nvSpPr>
        <p:spPr>
          <a:xfrm>
            <a:off x="784614" y="283169"/>
            <a:ext cx="2418736" cy="1156274"/>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53" name="Google Shape;153;p1"/>
          <p:cNvSpPr txBox="1"/>
          <p:nvPr/>
        </p:nvSpPr>
        <p:spPr>
          <a:xfrm>
            <a:off x="1622838" y="2185490"/>
            <a:ext cx="9144000" cy="2768924"/>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rgbClr val="1F4E79"/>
              </a:buClr>
              <a:buSzPct val="100000"/>
              <a:buFont typeface="Calibri"/>
              <a:buNone/>
            </a:pPr>
            <a:r>
              <a:rPr b="1" i="0" lang="en-US" sz="3100" u="none" cap="none" strike="noStrike">
                <a:solidFill>
                  <a:srgbClr val="1F4E79"/>
                </a:solidFill>
                <a:latin typeface="Calibri"/>
                <a:ea typeface="Calibri"/>
                <a:cs typeface="Calibri"/>
                <a:sym typeface="Calibri"/>
              </a:rPr>
              <a:t> </a:t>
            </a:r>
            <a:r>
              <a:rPr b="1" i="0" lang="en-US" sz="3700" u="none" cap="none" strike="noStrike">
                <a:solidFill>
                  <a:srgbClr val="1F4E79"/>
                </a:solidFill>
                <a:latin typeface="Calibri"/>
                <a:ea typeface="Calibri"/>
                <a:cs typeface="Calibri"/>
                <a:sym typeface="Calibri"/>
              </a:rPr>
              <a:t>EOCap4Africa</a:t>
            </a:r>
            <a:br>
              <a:rPr b="1" i="0" lang="en-US" sz="3100" u="none" cap="none" strike="noStrike">
                <a:solidFill>
                  <a:srgbClr val="1F4E79"/>
                </a:solidFill>
                <a:latin typeface="Calibri"/>
                <a:ea typeface="Calibri"/>
                <a:cs typeface="Calibri"/>
                <a:sym typeface="Calibri"/>
              </a:rPr>
            </a:br>
            <a:br>
              <a:rPr b="1" i="0" lang="en-US" sz="3100" u="none" cap="none" strike="noStrike">
                <a:solidFill>
                  <a:srgbClr val="1F4E79"/>
                </a:solidFill>
                <a:latin typeface="Calibri"/>
                <a:ea typeface="Calibri"/>
                <a:cs typeface="Calibri"/>
                <a:sym typeface="Calibri"/>
              </a:rPr>
            </a:br>
            <a:r>
              <a:rPr b="1" i="0" lang="en-US" sz="3100" u="none" cap="none" strike="noStrike">
                <a:solidFill>
                  <a:srgbClr val="1F4E79"/>
                </a:solidFill>
                <a:latin typeface="Calibri"/>
                <a:ea typeface="Calibri"/>
                <a:cs typeface="Calibri"/>
                <a:sym typeface="Calibri"/>
              </a:rPr>
              <a:t>6c	Application: Wetlands and Remote Sensing</a:t>
            </a:r>
            <a:endParaRPr b="0" i="0" sz="1400" u="none" cap="none" strike="noStrike">
              <a:solidFill>
                <a:srgbClr val="000000"/>
              </a:solidFill>
              <a:latin typeface="Arial"/>
              <a:ea typeface="Arial"/>
              <a:cs typeface="Arial"/>
              <a:sym typeface="Arial"/>
            </a:endParaRPr>
          </a:p>
        </p:txBody>
      </p:sp>
      <p:cxnSp>
        <p:nvCxnSpPr>
          <p:cNvPr id="154" name="Google Shape;154;p1"/>
          <p:cNvCxnSpPr/>
          <p:nvPr/>
        </p:nvCxnSpPr>
        <p:spPr>
          <a:xfrm>
            <a:off x="1938954" y="5032143"/>
            <a:ext cx="8522208" cy="0"/>
          </a:xfrm>
          <a:prstGeom prst="straightConnector1">
            <a:avLst/>
          </a:prstGeom>
          <a:noFill/>
          <a:ln cap="flat" cmpd="sng" w="31750">
            <a:solidFill>
              <a:srgbClr val="1E4E79"/>
            </a:solidFill>
            <a:prstDash val="solid"/>
            <a:miter lim="800000"/>
            <a:headEnd len="sm" w="sm" type="none"/>
            <a:tailEnd len="sm" w="sm" type="none"/>
          </a:ln>
        </p:spPr>
      </p:cxnSp>
      <p:grpSp>
        <p:nvGrpSpPr>
          <p:cNvPr id="155" name="Google Shape;155;p1"/>
          <p:cNvGrpSpPr/>
          <p:nvPr/>
        </p:nvGrpSpPr>
        <p:grpSpPr>
          <a:xfrm>
            <a:off x="1098931" y="5326428"/>
            <a:ext cx="9855759" cy="749899"/>
            <a:chOff x="1098931" y="5326428"/>
            <a:chExt cx="9855759" cy="749899"/>
          </a:xfrm>
        </p:grpSpPr>
        <p:grpSp>
          <p:nvGrpSpPr>
            <p:cNvPr id="156" name="Google Shape;156;p1"/>
            <p:cNvGrpSpPr/>
            <p:nvPr/>
          </p:nvGrpSpPr>
          <p:grpSpPr>
            <a:xfrm>
              <a:off x="1098931" y="5340828"/>
              <a:ext cx="9082114" cy="735499"/>
              <a:chOff x="609597" y="5421223"/>
              <a:chExt cx="9082114" cy="735499"/>
            </a:xfrm>
          </p:grpSpPr>
          <p:pic>
            <p:nvPicPr>
              <p:cNvPr descr="Ein Bild, das Text, Schrift, Grafiken, Screenshot enthält.&#10;&#10;Automatisch generierte Beschreibung" id="157" name="Google Shape;157;p1"/>
              <p:cNvPicPr preferRelativeResize="0"/>
              <p:nvPr/>
            </p:nvPicPr>
            <p:blipFill rotWithShape="1">
              <a:blip r:embed="rId3">
                <a:alphaModFix/>
              </a:blip>
              <a:srcRect b="0" l="0" r="0" t="0"/>
              <a:stretch/>
            </p:blipFill>
            <p:spPr>
              <a:xfrm>
                <a:off x="609597" y="5436722"/>
                <a:ext cx="1644246" cy="720000"/>
              </a:xfrm>
              <a:prstGeom prst="rect">
                <a:avLst/>
              </a:prstGeom>
              <a:noFill/>
              <a:ln>
                <a:noFill/>
              </a:ln>
            </p:spPr>
          </p:pic>
          <p:pic>
            <p:nvPicPr>
              <p:cNvPr descr="Ein Bild, das Schrift, Grafiken, Logo, Screenshot enthält.&#10;&#10;Automatisch generierte Beschreibung" id="158" name="Google Shape;158;p1"/>
              <p:cNvPicPr preferRelativeResize="0"/>
              <p:nvPr/>
            </p:nvPicPr>
            <p:blipFill rotWithShape="1">
              <a:blip r:embed="rId4">
                <a:alphaModFix/>
              </a:blip>
              <a:srcRect b="0" l="0" r="0" t="0"/>
              <a:stretch/>
            </p:blipFill>
            <p:spPr>
              <a:xfrm>
                <a:off x="2445867" y="5436722"/>
                <a:ext cx="861328" cy="720000"/>
              </a:xfrm>
              <a:prstGeom prst="rect">
                <a:avLst/>
              </a:prstGeom>
              <a:noFill/>
              <a:ln>
                <a:noFill/>
              </a:ln>
            </p:spPr>
          </p:pic>
          <p:pic>
            <p:nvPicPr>
              <p:cNvPr descr="Ein Bild, das Schwarz, Dunkelheit enthält.&#10;&#10;Automatisch generierte Beschreibung" id="159" name="Google Shape;159;p1"/>
              <p:cNvPicPr preferRelativeResize="0"/>
              <p:nvPr/>
            </p:nvPicPr>
            <p:blipFill rotWithShape="1">
              <a:blip r:embed="rId5">
                <a:alphaModFix/>
              </a:blip>
              <a:srcRect b="0" l="0" r="0" t="0"/>
              <a:stretch/>
            </p:blipFill>
            <p:spPr>
              <a:xfrm>
                <a:off x="3499219" y="5436722"/>
                <a:ext cx="1800000" cy="720000"/>
              </a:xfrm>
              <a:prstGeom prst="rect">
                <a:avLst/>
              </a:prstGeom>
              <a:noFill/>
              <a:ln>
                <a:noFill/>
              </a:ln>
            </p:spPr>
          </p:pic>
          <p:pic>
            <p:nvPicPr>
              <p:cNvPr descr="Ein Bild, das Logo, Grafiken, Symbol, Clipart enthält.&#10;&#10;Automatisch generierte Beschreibung" id="160" name="Google Shape;160;p1"/>
              <p:cNvPicPr preferRelativeResize="0"/>
              <p:nvPr/>
            </p:nvPicPr>
            <p:blipFill rotWithShape="1">
              <a:blip r:embed="rId6">
                <a:alphaModFix/>
              </a:blip>
              <a:srcRect b="0" l="0" r="0" t="0"/>
              <a:stretch/>
            </p:blipFill>
            <p:spPr>
              <a:xfrm>
                <a:off x="5491243" y="5436722"/>
                <a:ext cx="837209" cy="720000"/>
              </a:xfrm>
              <a:prstGeom prst="rect">
                <a:avLst/>
              </a:prstGeom>
              <a:noFill/>
              <a:ln>
                <a:noFill/>
              </a:ln>
            </p:spPr>
          </p:pic>
          <p:pic>
            <p:nvPicPr>
              <p:cNvPr descr="Ein Bild, das Text, Logo, Design, Darstellung enthält.&#10;&#10;Automatisch generierte Beschreibung" id="161" name="Google Shape;161;p1"/>
              <p:cNvPicPr preferRelativeResize="0"/>
              <p:nvPr/>
            </p:nvPicPr>
            <p:blipFill rotWithShape="1">
              <a:blip r:embed="rId7">
                <a:alphaModFix/>
              </a:blip>
              <a:srcRect b="0" l="0" r="0" t="0"/>
              <a:stretch/>
            </p:blipFill>
            <p:spPr>
              <a:xfrm>
                <a:off x="6520476" y="5421223"/>
                <a:ext cx="2278481" cy="720000"/>
              </a:xfrm>
              <a:prstGeom prst="rect">
                <a:avLst/>
              </a:prstGeom>
              <a:noFill/>
              <a:ln>
                <a:noFill/>
              </a:ln>
            </p:spPr>
          </p:pic>
          <p:pic>
            <p:nvPicPr>
              <p:cNvPr descr="Ein Bild, das Symbol, Grafiken, Flagge enthält.&#10;&#10;Automatisch generierte Beschreibung" id="162" name="Google Shape;162;p1"/>
              <p:cNvPicPr preferRelativeResize="0"/>
              <p:nvPr/>
            </p:nvPicPr>
            <p:blipFill rotWithShape="1">
              <a:blip r:embed="rId8">
                <a:alphaModFix/>
              </a:blip>
              <a:srcRect b="0" l="0" r="0" t="0"/>
              <a:stretch/>
            </p:blipFill>
            <p:spPr>
              <a:xfrm>
                <a:off x="8990981" y="5421223"/>
                <a:ext cx="700730" cy="720000"/>
              </a:xfrm>
              <a:prstGeom prst="rect">
                <a:avLst/>
              </a:prstGeom>
              <a:noFill/>
              <a:ln>
                <a:noFill/>
              </a:ln>
            </p:spPr>
          </p:pic>
        </p:grpSp>
        <p:pic>
          <p:nvPicPr>
            <p:cNvPr descr="KNUST Logo" id="163" name="Google Shape;163;p1"/>
            <p:cNvPicPr preferRelativeResize="0"/>
            <p:nvPr/>
          </p:nvPicPr>
          <p:blipFill rotWithShape="1">
            <a:blip r:embed="rId9">
              <a:alphaModFix/>
            </a:blip>
            <a:srcRect b="0" l="0" r="0" t="0"/>
            <a:stretch/>
          </p:blipFill>
          <p:spPr>
            <a:xfrm>
              <a:off x="10373069" y="5326428"/>
              <a:ext cx="581621" cy="734400"/>
            </a:xfrm>
            <a:prstGeom prst="rect">
              <a:avLst/>
            </a:prstGeom>
            <a:noFill/>
            <a:ln>
              <a:noFill/>
            </a:ln>
          </p:spPr>
        </p:pic>
      </p:grpSp>
      <p:grpSp>
        <p:nvGrpSpPr>
          <p:cNvPr id="164" name="Google Shape;164;p1"/>
          <p:cNvGrpSpPr/>
          <p:nvPr/>
        </p:nvGrpSpPr>
        <p:grpSpPr>
          <a:xfrm>
            <a:off x="1622838" y="139853"/>
            <a:ext cx="9360000" cy="1377319"/>
            <a:chOff x="1622838" y="139853"/>
            <a:chExt cx="9360000" cy="1377319"/>
          </a:xfrm>
        </p:grpSpPr>
        <p:pic>
          <p:nvPicPr>
            <p:cNvPr id="165" name="Google Shape;165;p1"/>
            <p:cNvPicPr preferRelativeResize="0"/>
            <p:nvPr/>
          </p:nvPicPr>
          <p:blipFill rotWithShape="1">
            <a:blip r:embed="rId10">
              <a:alphaModFix/>
            </a:blip>
            <a:srcRect b="0" l="0" r="0" t="0"/>
            <a:stretch/>
          </p:blipFill>
          <p:spPr>
            <a:xfrm>
              <a:off x="1622838" y="139853"/>
              <a:ext cx="9360000" cy="1377319"/>
            </a:xfrm>
            <a:prstGeom prst="rect">
              <a:avLst/>
            </a:prstGeom>
            <a:noFill/>
            <a:ln>
              <a:noFill/>
            </a:ln>
          </p:spPr>
        </p:pic>
        <p:pic>
          <p:nvPicPr>
            <p:cNvPr descr="Ein Bild, das Text, Schrift, Grafiken, weiß enthält.&#10;&#10;Automatisch generierte Beschreibung" id="166" name="Google Shape;166;p1"/>
            <p:cNvPicPr preferRelativeResize="0"/>
            <p:nvPr/>
          </p:nvPicPr>
          <p:blipFill rotWithShape="1">
            <a:blip r:embed="rId11">
              <a:alphaModFix/>
            </a:blip>
            <a:srcRect b="0" l="0" r="0" t="0"/>
            <a:stretch/>
          </p:blipFill>
          <p:spPr>
            <a:xfrm>
              <a:off x="5218909" y="300517"/>
              <a:ext cx="2646279" cy="936347"/>
            </a:xfrm>
            <a:prstGeom prst="rect">
              <a:avLst/>
            </a:prstGeom>
            <a:noFill/>
            <a:ln>
              <a:noFill/>
            </a:ln>
          </p:spPr>
        </p:pic>
      </p:grpSp>
      <p:pic>
        <p:nvPicPr>
          <p:cNvPr id="167" name="Google Shape;167;p1"/>
          <p:cNvPicPr preferRelativeResize="0"/>
          <p:nvPr/>
        </p:nvPicPr>
        <p:blipFill rotWithShape="1">
          <a:blip r:embed="rId12">
            <a:alphaModFix amt="30000"/>
          </a:blip>
          <a:srcRect b="0" l="0" r="0" t="0"/>
          <a:stretch/>
        </p:blipFill>
        <p:spPr>
          <a:xfrm rot="-5400000">
            <a:off x="-3042044" y="3163081"/>
            <a:ext cx="6768000" cy="53183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10"/>
          <p:cNvSpPr txBox="1"/>
          <p:nvPr/>
        </p:nvSpPr>
        <p:spPr>
          <a:xfrm>
            <a:off x="876631" y="38107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Wetlands – Definitions and terminology</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74" name="Google Shape;274;p10"/>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75" name="Google Shape;275;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76" name="Google Shape;276;p10"/>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77" name="Google Shape;277;p10"/>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278" name="Google Shape;278;p10"/>
          <p:cNvSpPr txBox="1"/>
          <p:nvPr/>
        </p:nvSpPr>
        <p:spPr>
          <a:xfrm>
            <a:off x="876631" y="1359430"/>
            <a:ext cx="10200769" cy="4939814"/>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In environmental decision-making, there are subsets of definitions that are agreed upon to make regulatory and policy decisions:</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120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Under the Ramsar international wetland conservation treaty, wetlands are defined as follows: </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Article 1.1: "...wetlands are areas of marsh, fen, peatland or water, whether natural or artificial, permanent or temporary, with water that is static or flowing, fresh, brackish or salt, including areas of marine water the depth of which at low tide does not exceed six meters."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Article 2.1: "[Wetlands] may incorporate riparian and coastal zones adjacent to the wetlands, and islands or bodies of marine water deeper than six meters at low tide lying within the wetlands."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An ecological definition of a wetland is "an ecosystem that arises when inundation by water produces soils dominated by anaerobic and aerobic processes, which, in turn, forces the biota, particularly rooted plants, to adapt to flooding".</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18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279" name="Google Shape;279;p10"/>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06c Application: Wetlands and Remote Sensing - Introduction</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11"/>
          <p:cNvSpPr txBox="1"/>
          <p:nvPr/>
        </p:nvSpPr>
        <p:spPr>
          <a:xfrm>
            <a:off x="876631" y="38107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Peatlands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86" name="Google Shape;286;p11"/>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87" name="Google Shape;287;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88" name="Google Shape;288;p11"/>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89" name="Google Shape;289;p11"/>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290" name="Google Shape;290;p11"/>
          <p:cNvSpPr txBox="1"/>
          <p:nvPr/>
        </p:nvSpPr>
        <p:spPr>
          <a:xfrm>
            <a:off x="876631" y="964805"/>
            <a:ext cx="10200769" cy="216982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A peatland is a type of wetland whose soil consists of organic matter from decaying plants, forming layers of peat. Peatlands arise because of incomplete decomposition of organic matter, usually litter from vegetation, due to water-logging and subsequent anoxia. Peatlands are unusual landforms that derive mostly from biological rather than physical processes and can take on charcteristic shapes and surface patterning. </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18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pic>
        <p:nvPicPr>
          <p:cNvPr descr="Ein Bild, das Text, Screenshot, Karte enthält.&#10;&#10;KI-generierte Inhalte können fehlerhaft sein." id="291" name="Google Shape;291;p11"/>
          <p:cNvPicPr preferRelativeResize="0"/>
          <p:nvPr/>
        </p:nvPicPr>
        <p:blipFill rotWithShape="1">
          <a:blip r:embed="rId5">
            <a:alphaModFix/>
          </a:blip>
          <a:srcRect b="0" l="0" r="0" t="0"/>
          <a:stretch/>
        </p:blipFill>
        <p:spPr>
          <a:xfrm>
            <a:off x="2551383" y="2691730"/>
            <a:ext cx="7089231" cy="3600000"/>
          </a:xfrm>
          <a:prstGeom prst="rect">
            <a:avLst/>
          </a:prstGeom>
          <a:noFill/>
          <a:ln>
            <a:noFill/>
          </a:ln>
        </p:spPr>
      </p:pic>
      <p:sp>
        <p:nvSpPr>
          <p:cNvPr id="292" name="Google Shape;292;p11"/>
          <p:cNvSpPr txBox="1"/>
          <p:nvPr/>
        </p:nvSpPr>
        <p:spPr>
          <a:xfrm>
            <a:off x="9671694" y="5639935"/>
            <a:ext cx="2248599" cy="52322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Calibri"/>
                <a:ea typeface="Calibri"/>
                <a:cs typeface="Calibri"/>
                <a:sym typeface="Calibri"/>
              </a:rPr>
              <a:t>PEATMAP</a:t>
            </a:r>
            <a:r>
              <a:rPr b="0" i="0" lang="en-US" sz="1400" u="none" cap="none" strike="noStrike">
                <a:solidFill>
                  <a:schemeClr val="dk1"/>
                </a:solidFill>
                <a:latin typeface="Calibri"/>
                <a:ea typeface="Calibri"/>
                <a:cs typeface="Calibri"/>
                <a:sym typeface="Calibri"/>
              </a:rPr>
              <a:t>: Global peatland distribution. (Xu et al. 2018)  </a:t>
            </a:r>
            <a:endParaRPr b="0" i="0" sz="1400" u="none" cap="none" strike="noStrike">
              <a:solidFill>
                <a:srgbClr val="000000"/>
              </a:solidFill>
              <a:latin typeface="Arial"/>
              <a:ea typeface="Arial"/>
              <a:cs typeface="Arial"/>
              <a:sym typeface="Arial"/>
            </a:endParaRPr>
          </a:p>
        </p:txBody>
      </p:sp>
      <p:sp>
        <p:nvSpPr>
          <p:cNvPr id="293" name="Google Shape;293;p11"/>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06c Application: Wetlands and Remote Sensing - Introduction</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12"/>
          <p:cNvSpPr txBox="1"/>
          <p:nvPr/>
        </p:nvSpPr>
        <p:spPr>
          <a:xfrm>
            <a:off x="876631" y="38107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Wetlands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00" name="Google Shape;300;p12"/>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01" name="Google Shape;301;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02" name="Google Shape;302;p12"/>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03" name="Google Shape;303;p12"/>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304" name="Google Shape;304;p12"/>
          <p:cNvSpPr txBox="1"/>
          <p:nvPr/>
        </p:nvSpPr>
        <p:spPr>
          <a:xfrm>
            <a:off x="876631" y="1902300"/>
            <a:ext cx="10200769" cy="4170372"/>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Wetlands include a variety of habitats, which may be natural or man-made area of water or marsh that can be lotic (standing water) and lentic (running water).</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8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Many wetlands are transitional zones between upland and aquatic ecosystems, although others are scattered across the landscape in upland depressions that collect water or in zones where groundwater comes to the surface</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8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Wetlands range from peat bogs to mangrove forests, from freshwater ponds and marshes to flood plain, shallow lakes, brackish water lagoons, estuaries, coastal salt marshes, coral reefs etc.</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8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Paddy fields and fishponds are man-made and man-managed wetlands</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24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305" name="Google Shape;305;p12"/>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06c Application: Wetlands and Remote Sensing - Introduction</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13"/>
          <p:cNvSpPr txBox="1"/>
          <p:nvPr/>
        </p:nvSpPr>
        <p:spPr>
          <a:xfrm>
            <a:off x="876631" y="38107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Types of Wetlands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12" name="Google Shape;312;p13"/>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13" name="Google Shape;313;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14" name="Google Shape;314;p13"/>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15" name="Google Shape;315;p13"/>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grpSp>
        <p:nvGrpSpPr>
          <p:cNvPr id="316" name="Google Shape;316;p13"/>
          <p:cNvGrpSpPr/>
          <p:nvPr/>
        </p:nvGrpSpPr>
        <p:grpSpPr>
          <a:xfrm>
            <a:off x="958818" y="2325863"/>
            <a:ext cx="10800000" cy="3241352"/>
            <a:chOff x="804814" y="2789045"/>
            <a:chExt cx="10800000" cy="3241352"/>
          </a:xfrm>
        </p:grpSpPr>
        <p:sp>
          <p:nvSpPr>
            <p:cNvPr id="317" name="Google Shape;317;p13"/>
            <p:cNvSpPr txBox="1"/>
            <p:nvPr/>
          </p:nvSpPr>
          <p:spPr>
            <a:xfrm>
              <a:off x="1300143" y="5630328"/>
              <a:ext cx="10200769" cy="400069"/>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    Marine and coastal   </a:t>
              </a:r>
              <a:r>
                <a:rPr b="0" i="0" lang="en-US" sz="1400" u="none" cap="none" strike="noStrike">
                  <a:solidFill>
                    <a:srgbClr val="000000"/>
                  </a:solidFill>
                  <a:latin typeface="Arial"/>
                  <a:ea typeface="Arial"/>
                  <a:cs typeface="Arial"/>
                  <a:sym typeface="Arial"/>
                </a:rPr>
                <a:t>                         </a:t>
              </a:r>
              <a:r>
                <a:rPr b="0" i="0" lang="en-US" sz="2000" u="none" cap="none" strike="noStrike">
                  <a:solidFill>
                    <a:schemeClr val="dk1"/>
                  </a:solidFill>
                  <a:latin typeface="Calibri"/>
                  <a:ea typeface="Calibri"/>
                  <a:cs typeface="Calibri"/>
                  <a:sym typeface="Calibri"/>
                </a:rPr>
                <a:t>Fresh water and inland </a:t>
              </a:r>
              <a:r>
                <a:rPr b="0" i="0" lang="en-US" sz="1400" u="none" cap="none" strike="noStrike">
                  <a:solidFill>
                    <a:srgbClr val="000000"/>
                  </a:solidFill>
                  <a:latin typeface="Arial"/>
                  <a:ea typeface="Arial"/>
                  <a:cs typeface="Arial"/>
                  <a:sym typeface="Arial"/>
                </a:rPr>
                <a:t>		      </a:t>
              </a:r>
              <a:r>
                <a:rPr b="0" i="0" lang="en-US" sz="2000" u="none" cap="none" strike="noStrike">
                  <a:solidFill>
                    <a:schemeClr val="dk1"/>
                  </a:solidFill>
                  <a:latin typeface="Calibri"/>
                  <a:ea typeface="Calibri"/>
                  <a:cs typeface="Calibri"/>
                  <a:sym typeface="Calibri"/>
                </a:rPr>
                <a:t>Man made</a:t>
              </a:r>
              <a:endParaRPr b="0" i="0" sz="1400" u="none" cap="none" strike="noStrike">
                <a:solidFill>
                  <a:srgbClr val="000000"/>
                </a:solidFill>
                <a:latin typeface="Arial"/>
                <a:ea typeface="Arial"/>
                <a:cs typeface="Arial"/>
                <a:sym typeface="Arial"/>
              </a:endParaRPr>
            </a:p>
          </p:txBody>
        </p:sp>
        <p:pic>
          <p:nvPicPr>
            <p:cNvPr id="318" name="Google Shape;318;p13"/>
            <p:cNvPicPr preferRelativeResize="0"/>
            <p:nvPr/>
          </p:nvPicPr>
          <p:blipFill rotWithShape="1">
            <a:blip r:embed="rId5">
              <a:alphaModFix/>
            </a:blip>
            <a:srcRect b="0" l="0" r="0" t="0"/>
            <a:stretch/>
          </p:blipFill>
          <p:spPr>
            <a:xfrm>
              <a:off x="804814" y="2789045"/>
              <a:ext cx="10800000" cy="2810204"/>
            </a:xfrm>
            <a:prstGeom prst="rect">
              <a:avLst/>
            </a:prstGeom>
            <a:noFill/>
            <a:ln>
              <a:noFill/>
            </a:ln>
          </p:spPr>
        </p:pic>
      </p:grpSp>
      <p:sp>
        <p:nvSpPr>
          <p:cNvPr id="319" name="Google Shape;319;p13"/>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06c Application: Wetlands and Remote Sensing - Introduction</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14"/>
          <p:cNvSpPr txBox="1"/>
          <p:nvPr/>
        </p:nvSpPr>
        <p:spPr>
          <a:xfrm>
            <a:off x="876631" y="38107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Types of Wetlands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26" name="Google Shape;326;p14"/>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27" name="Google Shape;327;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28" name="Google Shape;328;p14"/>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29" name="Google Shape;329;p14"/>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330" name="Google Shape;330;p14"/>
          <p:cNvSpPr txBox="1"/>
          <p:nvPr/>
        </p:nvSpPr>
        <p:spPr>
          <a:xfrm>
            <a:off x="876631" y="1315110"/>
            <a:ext cx="10200769" cy="40011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Marine and coastal wetlands</a:t>
            </a:r>
            <a:endParaRPr b="0" i="0" sz="1400" u="none" cap="none" strike="noStrike">
              <a:solidFill>
                <a:srgbClr val="000000"/>
              </a:solidFill>
              <a:latin typeface="Arial"/>
              <a:ea typeface="Arial"/>
              <a:cs typeface="Arial"/>
              <a:sym typeface="Arial"/>
            </a:endParaRPr>
          </a:p>
        </p:txBody>
      </p:sp>
      <p:pic>
        <p:nvPicPr>
          <p:cNvPr id="331" name="Google Shape;331;p14"/>
          <p:cNvPicPr preferRelativeResize="0"/>
          <p:nvPr/>
        </p:nvPicPr>
        <p:blipFill rotWithShape="1">
          <a:blip r:embed="rId5">
            <a:alphaModFix/>
          </a:blip>
          <a:srcRect b="0" l="0" r="0" t="0"/>
          <a:stretch/>
        </p:blipFill>
        <p:spPr>
          <a:xfrm>
            <a:off x="876631" y="1800390"/>
            <a:ext cx="9360000" cy="4527059"/>
          </a:xfrm>
          <a:prstGeom prst="rect">
            <a:avLst/>
          </a:prstGeom>
          <a:noFill/>
          <a:ln>
            <a:noFill/>
          </a:ln>
        </p:spPr>
      </p:pic>
      <p:sp>
        <p:nvSpPr>
          <p:cNvPr id="332" name="Google Shape;332;p14"/>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06c Application: Wetlands and Remote Sensing - Introduction</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15"/>
          <p:cNvSpPr txBox="1"/>
          <p:nvPr/>
        </p:nvSpPr>
        <p:spPr>
          <a:xfrm>
            <a:off x="876631" y="38107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Types of Wetlands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39" name="Google Shape;339;p15"/>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40" name="Google Shape;340;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41" name="Google Shape;341;p15"/>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42" name="Google Shape;342;p15"/>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343" name="Google Shape;343;p15"/>
          <p:cNvSpPr txBox="1"/>
          <p:nvPr/>
        </p:nvSpPr>
        <p:spPr>
          <a:xfrm>
            <a:off x="876631" y="1315110"/>
            <a:ext cx="10200769" cy="40011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Fresh water wetlands</a:t>
            </a:r>
            <a:endParaRPr b="0" i="0" sz="1400" u="none" cap="none" strike="noStrike">
              <a:solidFill>
                <a:srgbClr val="000000"/>
              </a:solidFill>
              <a:latin typeface="Arial"/>
              <a:ea typeface="Arial"/>
              <a:cs typeface="Arial"/>
              <a:sym typeface="Arial"/>
            </a:endParaRPr>
          </a:p>
        </p:txBody>
      </p:sp>
      <p:pic>
        <p:nvPicPr>
          <p:cNvPr id="344" name="Google Shape;344;p15"/>
          <p:cNvPicPr preferRelativeResize="0"/>
          <p:nvPr/>
        </p:nvPicPr>
        <p:blipFill rotWithShape="1">
          <a:blip r:embed="rId5">
            <a:alphaModFix/>
          </a:blip>
          <a:srcRect b="0" l="0" r="0" t="0"/>
          <a:stretch/>
        </p:blipFill>
        <p:spPr>
          <a:xfrm>
            <a:off x="876631" y="1889673"/>
            <a:ext cx="9000000" cy="4370079"/>
          </a:xfrm>
          <a:prstGeom prst="rect">
            <a:avLst/>
          </a:prstGeom>
          <a:noFill/>
          <a:ln>
            <a:noFill/>
          </a:ln>
        </p:spPr>
      </p:pic>
      <p:sp>
        <p:nvSpPr>
          <p:cNvPr id="345" name="Google Shape;345;p15"/>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06c Application: Wetlands and Remote Sensing - Introduction</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16"/>
          <p:cNvSpPr txBox="1"/>
          <p:nvPr/>
        </p:nvSpPr>
        <p:spPr>
          <a:xfrm>
            <a:off x="876631" y="38107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Types of Wetlands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52" name="Google Shape;352;p16"/>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53" name="Google Shape;353;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54" name="Google Shape;354;p16"/>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55" name="Google Shape;355;p16"/>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356" name="Google Shape;356;p16"/>
          <p:cNvSpPr txBox="1"/>
          <p:nvPr/>
        </p:nvSpPr>
        <p:spPr>
          <a:xfrm>
            <a:off x="876631" y="1315110"/>
            <a:ext cx="10200769" cy="40011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Man made wetlands</a:t>
            </a:r>
            <a:endParaRPr b="0" i="0" sz="1400" u="none" cap="none" strike="noStrike">
              <a:solidFill>
                <a:srgbClr val="000000"/>
              </a:solidFill>
              <a:latin typeface="Arial"/>
              <a:ea typeface="Arial"/>
              <a:cs typeface="Arial"/>
              <a:sym typeface="Arial"/>
            </a:endParaRPr>
          </a:p>
        </p:txBody>
      </p:sp>
      <p:pic>
        <p:nvPicPr>
          <p:cNvPr id="357" name="Google Shape;357;p16"/>
          <p:cNvPicPr preferRelativeResize="0"/>
          <p:nvPr/>
        </p:nvPicPr>
        <p:blipFill rotWithShape="1">
          <a:blip r:embed="rId5">
            <a:alphaModFix/>
          </a:blip>
          <a:srcRect b="0" l="0" r="0" t="0"/>
          <a:stretch/>
        </p:blipFill>
        <p:spPr>
          <a:xfrm>
            <a:off x="876631" y="1927708"/>
            <a:ext cx="9000000" cy="4281208"/>
          </a:xfrm>
          <a:prstGeom prst="rect">
            <a:avLst/>
          </a:prstGeom>
          <a:noFill/>
          <a:ln>
            <a:noFill/>
          </a:ln>
        </p:spPr>
      </p:pic>
      <p:sp>
        <p:nvSpPr>
          <p:cNvPr id="358" name="Google Shape;358;p16"/>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06c Application: Wetlands and Remote Sensing - Introduction</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17"/>
          <p:cNvSpPr txBox="1"/>
          <p:nvPr/>
        </p:nvSpPr>
        <p:spPr>
          <a:xfrm>
            <a:off x="876631" y="38107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Why are wetlands important?</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65" name="Google Shape;365;p17"/>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66" name="Google Shape;366;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67" name="Google Shape;367;p17"/>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68" name="Google Shape;368;p17"/>
          <p:cNvSpPr txBox="1"/>
          <p:nvPr/>
        </p:nvSpPr>
        <p:spPr>
          <a:xfrm>
            <a:off x="1117009" y="1614385"/>
            <a:ext cx="4494266" cy="4093428"/>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Wetlands are important because they:</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12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Improve water quality</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Provide wildlife habitat</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Maintain ecosystem productivity</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Reduce coastal storm damage</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Provide recreational opportunities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Improve water supply</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Provide opportunities for education </a:t>
            </a:r>
            <a:endParaRPr b="0" i="0" sz="1400" u="none" cap="none" strike="noStrike">
              <a:solidFill>
                <a:srgbClr val="000000"/>
              </a:solidFill>
              <a:latin typeface="Arial"/>
              <a:ea typeface="Arial"/>
              <a:cs typeface="Arial"/>
              <a:sym typeface="Arial"/>
            </a:endParaRPr>
          </a:p>
        </p:txBody>
      </p:sp>
      <p:grpSp>
        <p:nvGrpSpPr>
          <p:cNvPr id="369" name="Google Shape;369;p17"/>
          <p:cNvGrpSpPr/>
          <p:nvPr/>
        </p:nvGrpSpPr>
        <p:grpSpPr>
          <a:xfrm>
            <a:off x="7192761" y="1412016"/>
            <a:ext cx="3741882" cy="4852812"/>
            <a:chOff x="7269763" y="1152263"/>
            <a:chExt cx="3741882" cy="4852812"/>
          </a:xfrm>
        </p:grpSpPr>
        <p:grpSp>
          <p:nvGrpSpPr>
            <p:cNvPr id="370" name="Google Shape;370;p17"/>
            <p:cNvGrpSpPr/>
            <p:nvPr/>
          </p:nvGrpSpPr>
          <p:grpSpPr>
            <a:xfrm>
              <a:off x="7269763" y="1152263"/>
              <a:ext cx="3741882" cy="4534973"/>
              <a:chOff x="7269763" y="1152263"/>
              <a:chExt cx="3741882" cy="4534973"/>
            </a:xfrm>
          </p:grpSpPr>
          <p:pic>
            <p:nvPicPr>
              <p:cNvPr descr="Ein Bild, das Gras, Gewässer, Naturlandschaft, draußen enthält.&#10;&#10;KI-generierte Inhalte können fehlerhaft sein." id="371" name="Google Shape;371;p17"/>
              <p:cNvPicPr preferRelativeResize="0"/>
              <p:nvPr/>
            </p:nvPicPr>
            <p:blipFill rotWithShape="1">
              <a:blip r:embed="rId5">
                <a:alphaModFix/>
              </a:blip>
              <a:srcRect b="0" l="0" r="0" t="0"/>
              <a:stretch/>
            </p:blipFill>
            <p:spPr>
              <a:xfrm>
                <a:off x="7269763" y="1152263"/>
                <a:ext cx="3741882" cy="2160000"/>
              </a:xfrm>
              <a:prstGeom prst="rect">
                <a:avLst/>
              </a:prstGeom>
              <a:noFill/>
              <a:ln>
                <a:noFill/>
              </a:ln>
            </p:spPr>
          </p:pic>
          <p:pic>
            <p:nvPicPr>
              <p:cNvPr descr="Ein Bild, das Gras, draußen, Landschaft, Natur enthält.&#10;&#10;KI-generierte Inhalte können fehlerhaft sein." id="372" name="Google Shape;372;p17"/>
              <p:cNvPicPr preferRelativeResize="0"/>
              <p:nvPr/>
            </p:nvPicPr>
            <p:blipFill rotWithShape="1">
              <a:blip r:embed="rId6">
                <a:alphaModFix/>
              </a:blip>
              <a:srcRect b="0" l="0" r="0" t="0"/>
              <a:stretch/>
            </p:blipFill>
            <p:spPr>
              <a:xfrm>
                <a:off x="7269763" y="3527236"/>
                <a:ext cx="3741882" cy="2160000"/>
              </a:xfrm>
              <a:prstGeom prst="rect">
                <a:avLst/>
              </a:prstGeom>
              <a:noFill/>
              <a:ln>
                <a:noFill/>
              </a:ln>
            </p:spPr>
          </p:pic>
        </p:grpSp>
        <p:sp>
          <p:nvSpPr>
            <p:cNvPr id="373" name="Google Shape;373;p17"/>
            <p:cNvSpPr txBox="1"/>
            <p:nvPr/>
          </p:nvSpPr>
          <p:spPr>
            <a:xfrm>
              <a:off x="7269763" y="5697298"/>
              <a:ext cx="3741882" cy="307777"/>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Okavango Delta in Botswana (2025)</a:t>
              </a:r>
              <a:endParaRPr b="0" i="0" sz="1400" u="none" cap="none" strike="noStrike">
                <a:solidFill>
                  <a:srgbClr val="000000"/>
                </a:solidFill>
                <a:latin typeface="Arial"/>
                <a:ea typeface="Arial"/>
                <a:cs typeface="Arial"/>
                <a:sym typeface="Arial"/>
              </a:endParaRPr>
            </a:p>
          </p:txBody>
        </p:sp>
      </p:grpSp>
      <p:sp>
        <p:nvSpPr>
          <p:cNvPr id="374" name="Google Shape;374;p17"/>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06c Application: Wetlands and Remote Sensing - Introduction</a:t>
            </a:r>
            <a:endParaRPr/>
          </a:p>
        </p:txBody>
      </p:sp>
      <p:sp>
        <p:nvSpPr>
          <p:cNvPr id="375" name="Google Shape;375;p17"/>
          <p:cNvSpPr txBox="1"/>
          <p:nvPr/>
        </p:nvSpPr>
        <p:spPr>
          <a:xfrm>
            <a:off x="9618785" y="3548698"/>
            <a:ext cx="1456206" cy="2616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100" u="none" cap="none" strike="noStrike">
                <a:solidFill>
                  <a:srgbClr val="000000"/>
                </a:solidFill>
                <a:latin typeface="Calibri"/>
                <a:ea typeface="Calibri"/>
                <a:cs typeface="Calibri"/>
                <a:sym typeface="Calibri"/>
              </a:rPr>
              <a:t>Source: Getty Images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18"/>
          <p:cNvSpPr txBox="1"/>
          <p:nvPr/>
        </p:nvSpPr>
        <p:spPr>
          <a:xfrm>
            <a:off x="876631" y="38107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Wetlands and Ecosystem Services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82" name="Google Shape;382;p18"/>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83" name="Google Shape;38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84" name="Google Shape;384;p18"/>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85" name="Google Shape;385;p18"/>
          <p:cNvSpPr txBox="1"/>
          <p:nvPr/>
        </p:nvSpPr>
        <p:spPr>
          <a:xfrm>
            <a:off x="876631" y="1621707"/>
            <a:ext cx="6460672" cy="4247317"/>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Wetlands are particularly important providers of all water-related ecosystem services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Wetlands are productive areas for plant life, animals and agriculture</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Wetlands are the major habitat for most of the world’s waterbirds and key habitat for migratory species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Values of coastal and inland wetland ecosystem services are typically higher than for other ecosystem types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Wetlands are an important source of food</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Wetlands have high recreational, historical, scientific, and cultural values </a:t>
            </a:r>
            <a:endParaRPr b="0" i="0" sz="1400" u="none" cap="none" strike="noStrike">
              <a:solidFill>
                <a:srgbClr val="000000"/>
              </a:solidFill>
              <a:latin typeface="Arial"/>
              <a:ea typeface="Arial"/>
              <a:cs typeface="Arial"/>
              <a:sym typeface="Arial"/>
            </a:endParaRPr>
          </a:p>
        </p:txBody>
      </p:sp>
      <p:grpSp>
        <p:nvGrpSpPr>
          <p:cNvPr id="386" name="Google Shape;386;p18"/>
          <p:cNvGrpSpPr/>
          <p:nvPr/>
        </p:nvGrpSpPr>
        <p:grpSpPr>
          <a:xfrm>
            <a:off x="7815080" y="1447393"/>
            <a:ext cx="3741882" cy="4852812"/>
            <a:chOff x="7269763" y="1152263"/>
            <a:chExt cx="3741882" cy="4852812"/>
          </a:xfrm>
        </p:grpSpPr>
        <p:grpSp>
          <p:nvGrpSpPr>
            <p:cNvPr id="387" name="Google Shape;387;p18"/>
            <p:cNvGrpSpPr/>
            <p:nvPr/>
          </p:nvGrpSpPr>
          <p:grpSpPr>
            <a:xfrm>
              <a:off x="7269763" y="1152263"/>
              <a:ext cx="3741882" cy="4534973"/>
              <a:chOff x="7269763" y="1152263"/>
              <a:chExt cx="3741882" cy="4534973"/>
            </a:xfrm>
          </p:grpSpPr>
          <p:pic>
            <p:nvPicPr>
              <p:cNvPr descr="Ein Bild, das Gras, Gewässer, Naturlandschaft, draußen enthält.&#10;&#10;KI-generierte Inhalte können fehlerhaft sein." id="388" name="Google Shape;388;p18"/>
              <p:cNvPicPr preferRelativeResize="0"/>
              <p:nvPr/>
            </p:nvPicPr>
            <p:blipFill rotWithShape="1">
              <a:blip r:embed="rId5">
                <a:alphaModFix/>
              </a:blip>
              <a:srcRect b="0" l="0" r="0" t="0"/>
              <a:stretch/>
            </p:blipFill>
            <p:spPr>
              <a:xfrm>
                <a:off x="7269763" y="1152263"/>
                <a:ext cx="3741882" cy="2160000"/>
              </a:xfrm>
              <a:prstGeom prst="rect">
                <a:avLst/>
              </a:prstGeom>
              <a:noFill/>
              <a:ln>
                <a:noFill/>
              </a:ln>
            </p:spPr>
          </p:pic>
          <p:pic>
            <p:nvPicPr>
              <p:cNvPr descr="Ein Bild, das Gras, draußen, Landschaft, Natur enthält.&#10;&#10;KI-generierte Inhalte können fehlerhaft sein." id="389" name="Google Shape;389;p18"/>
              <p:cNvPicPr preferRelativeResize="0"/>
              <p:nvPr/>
            </p:nvPicPr>
            <p:blipFill rotWithShape="1">
              <a:blip r:embed="rId6">
                <a:alphaModFix/>
              </a:blip>
              <a:srcRect b="0" l="0" r="0" t="0"/>
              <a:stretch/>
            </p:blipFill>
            <p:spPr>
              <a:xfrm>
                <a:off x="7269763" y="3527236"/>
                <a:ext cx="3741882" cy="2160000"/>
              </a:xfrm>
              <a:prstGeom prst="rect">
                <a:avLst/>
              </a:prstGeom>
              <a:noFill/>
              <a:ln>
                <a:noFill/>
              </a:ln>
            </p:spPr>
          </p:pic>
        </p:grpSp>
        <p:sp>
          <p:nvSpPr>
            <p:cNvPr id="390" name="Google Shape;390;p18"/>
            <p:cNvSpPr txBox="1"/>
            <p:nvPr/>
          </p:nvSpPr>
          <p:spPr>
            <a:xfrm>
              <a:off x="7269763" y="5697298"/>
              <a:ext cx="3741882" cy="307777"/>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Okavango Delta in Botswana (2025)</a:t>
              </a:r>
              <a:endParaRPr b="0" i="0" sz="1400" u="none" cap="none" strike="noStrike">
                <a:solidFill>
                  <a:srgbClr val="000000"/>
                </a:solidFill>
                <a:latin typeface="Arial"/>
                <a:ea typeface="Arial"/>
                <a:cs typeface="Arial"/>
                <a:sym typeface="Arial"/>
              </a:endParaRPr>
            </a:p>
          </p:txBody>
        </p:sp>
      </p:grpSp>
      <p:sp>
        <p:nvSpPr>
          <p:cNvPr id="391" name="Google Shape;391;p18"/>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06c Application: Wetlands and Remote Sensing - Introduction</a:t>
            </a:r>
            <a:endParaRPr/>
          </a:p>
        </p:txBody>
      </p:sp>
      <p:sp>
        <p:nvSpPr>
          <p:cNvPr id="392" name="Google Shape;392;p18"/>
          <p:cNvSpPr txBox="1"/>
          <p:nvPr/>
        </p:nvSpPr>
        <p:spPr>
          <a:xfrm>
            <a:off x="10230275" y="3584075"/>
            <a:ext cx="1456206" cy="2616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100" u="none" cap="none" strike="noStrike">
                <a:solidFill>
                  <a:srgbClr val="000000"/>
                </a:solidFill>
                <a:latin typeface="Calibri"/>
                <a:ea typeface="Calibri"/>
                <a:cs typeface="Calibri"/>
                <a:sym typeface="Calibri"/>
              </a:rPr>
              <a:t>Source: Getty Images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 name="Shape 397"/>
        <p:cNvGrpSpPr/>
        <p:nvPr/>
      </p:nvGrpSpPr>
      <p:grpSpPr>
        <a:xfrm>
          <a:off x="0" y="0"/>
          <a:ext cx="0" cy="0"/>
          <a:chOff x="0" y="0"/>
          <a:chExt cx="0" cy="0"/>
        </a:xfrm>
      </p:grpSpPr>
      <p:sp>
        <p:nvSpPr>
          <p:cNvPr id="398" name="Google Shape;398;p19"/>
          <p:cNvSpPr txBox="1"/>
          <p:nvPr/>
        </p:nvSpPr>
        <p:spPr>
          <a:xfrm>
            <a:off x="876631" y="38107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Wetlands and Ecosystem Services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99" name="Google Shape;399;p19"/>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00" name="Google Shape;40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01" name="Google Shape;401;p19"/>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02" name="Google Shape;402;p19"/>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grpSp>
        <p:nvGrpSpPr>
          <p:cNvPr id="403" name="Google Shape;403;p19"/>
          <p:cNvGrpSpPr/>
          <p:nvPr/>
        </p:nvGrpSpPr>
        <p:grpSpPr>
          <a:xfrm>
            <a:off x="2734250" y="1207603"/>
            <a:ext cx="6723497" cy="5164135"/>
            <a:chOff x="2734250" y="1207603"/>
            <a:chExt cx="6723497" cy="5164135"/>
          </a:xfrm>
        </p:grpSpPr>
        <p:pic>
          <p:nvPicPr>
            <p:cNvPr descr="Ein Bild, das Text, Screenshot enthält.&#10;&#10;KI-generierte Inhalte können fehlerhaft sein." id="404" name="Google Shape;404;p19"/>
            <p:cNvPicPr preferRelativeResize="0"/>
            <p:nvPr/>
          </p:nvPicPr>
          <p:blipFill rotWithShape="1">
            <a:blip r:embed="rId5">
              <a:alphaModFix/>
            </a:blip>
            <a:srcRect b="0" l="0" r="0" t="0"/>
            <a:stretch/>
          </p:blipFill>
          <p:spPr>
            <a:xfrm>
              <a:off x="2734250" y="1207603"/>
              <a:ext cx="6723497" cy="5040000"/>
            </a:xfrm>
            <a:prstGeom prst="rect">
              <a:avLst/>
            </a:prstGeom>
            <a:noFill/>
            <a:ln>
              <a:noFill/>
            </a:ln>
          </p:spPr>
        </p:pic>
        <p:sp>
          <p:nvSpPr>
            <p:cNvPr id="405" name="Google Shape;405;p19"/>
            <p:cNvSpPr txBox="1"/>
            <p:nvPr/>
          </p:nvSpPr>
          <p:spPr>
            <a:xfrm>
              <a:off x="2899444" y="6094739"/>
              <a:ext cx="6485082" cy="276999"/>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Calibri"/>
                  <a:ea typeface="Calibri"/>
                  <a:cs typeface="Calibri"/>
                  <a:sym typeface="Calibri"/>
                </a:rPr>
                <a:t>http://www.epa.gov/wetlands/wetlands-education (2025)</a:t>
              </a:r>
              <a:endParaRPr b="0" i="0" sz="1400" u="none" cap="none" strike="noStrike">
                <a:solidFill>
                  <a:srgbClr val="000000"/>
                </a:solidFill>
                <a:latin typeface="Arial"/>
                <a:ea typeface="Arial"/>
                <a:cs typeface="Arial"/>
                <a:sym typeface="Arial"/>
              </a:endParaRPr>
            </a:p>
          </p:txBody>
        </p:sp>
      </p:grpSp>
      <p:sp>
        <p:nvSpPr>
          <p:cNvPr id="406" name="Google Shape;406;p19"/>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06c Application: Wetlands and Remote Sensing - Introduction</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pic>
        <p:nvPicPr>
          <p:cNvPr descr="Ein Bild, das draußen, Gras, Baum, Landschaft enthält.&#10;&#10;Automatisch generierte Beschreibung" id="172" name="Google Shape;172;p2"/>
          <p:cNvPicPr preferRelativeResize="0"/>
          <p:nvPr/>
        </p:nvPicPr>
        <p:blipFill rotWithShape="1">
          <a:blip r:embed="rId3">
            <a:alphaModFix amt="20000"/>
          </a:blip>
          <a:srcRect b="0" l="0" r="0" t="0"/>
          <a:stretch/>
        </p:blipFill>
        <p:spPr>
          <a:xfrm>
            <a:off x="1596000" y="1146273"/>
            <a:ext cx="9000000" cy="4565454"/>
          </a:xfrm>
          <a:prstGeom prst="rect">
            <a:avLst/>
          </a:prstGeom>
          <a:noFill/>
          <a:ln>
            <a:noFill/>
          </a:ln>
        </p:spPr>
      </p:pic>
      <p:sp>
        <p:nvSpPr>
          <p:cNvPr id="173" name="Google Shape;173;p2"/>
          <p:cNvSpPr txBox="1"/>
          <p:nvPr>
            <p:ph type="title"/>
          </p:nvPr>
        </p:nvSpPr>
        <p:spPr>
          <a:xfrm>
            <a:off x="2170611" y="2766218"/>
            <a:ext cx="7811589"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lang="en-US">
                <a:latin typeface="Calibri"/>
                <a:ea typeface="Calibri"/>
                <a:cs typeface="Calibri"/>
                <a:sym typeface="Calibri"/>
              </a:rPr>
              <a:t>Introduction Wetlands</a:t>
            </a:r>
            <a:endParaRPr/>
          </a:p>
        </p:txBody>
      </p:sp>
      <p:pic>
        <p:nvPicPr>
          <p:cNvPr id="174" name="Google Shape;174;p2"/>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175" name="Google Shape;175;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descr="Ein Bild, das Schwarz, Dunkelheit enthält.&#10;&#10;Automatisch generierte Beschreibung" id="176" name="Google Shape;176;p2"/>
          <p:cNvPicPr preferRelativeResize="0"/>
          <p:nvPr/>
        </p:nvPicPr>
        <p:blipFill rotWithShape="1">
          <a:blip r:embed="rId5">
            <a:alphaModFix/>
          </a:blip>
          <a:srcRect b="0" l="0" r="0" t="0"/>
          <a:stretch/>
        </p:blipFill>
        <p:spPr>
          <a:xfrm>
            <a:off x="11235462" y="112704"/>
            <a:ext cx="720000" cy="720000"/>
          </a:xfrm>
          <a:prstGeom prst="rect">
            <a:avLst/>
          </a:prstGeom>
          <a:noFill/>
          <a:ln>
            <a:noFill/>
          </a:ln>
        </p:spPr>
      </p:pic>
      <p:sp>
        <p:nvSpPr>
          <p:cNvPr id="177" name="Google Shape;177;p2"/>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06c Application: Wetlands and Remote Sensing - Introduction</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p20"/>
          <p:cNvSpPr txBox="1"/>
          <p:nvPr/>
        </p:nvSpPr>
        <p:spPr>
          <a:xfrm>
            <a:off x="876631" y="38107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Wetlands are threatened</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13" name="Google Shape;413;p20"/>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14" name="Google Shape;414;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15" name="Google Shape;415;p20"/>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16" name="Google Shape;416;p20"/>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417" name="Google Shape;417;p20"/>
          <p:cNvSpPr txBox="1"/>
          <p:nvPr/>
        </p:nvSpPr>
        <p:spPr>
          <a:xfrm>
            <a:off x="876631" y="1223341"/>
            <a:ext cx="9773952" cy="4939814"/>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Human activities can threaten wetlands. The following anthropogenic activities have directly or indirectly affected wetlands: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8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Development of agriculture</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Road and railway construction</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Cutting trees and mangroves for human use</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Use of water for irrigation, industrial and domestic use</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Aquatic pollution due to municipality sewage, agricultural practices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Water pollution from industrial effluents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Overfishing and non maintenance of fish stock</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Grazing by domestic animals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Excessive tourism and water sports</a:t>
            </a:r>
            <a:endParaRPr b="0" i="0" sz="1400" u="none" cap="none" strike="noStrike">
              <a:solidFill>
                <a:srgbClr val="000000"/>
              </a:solidFill>
              <a:latin typeface="Arial"/>
              <a:ea typeface="Arial"/>
              <a:cs typeface="Arial"/>
              <a:sym typeface="Arial"/>
            </a:endParaRPr>
          </a:p>
        </p:txBody>
      </p:sp>
      <p:sp>
        <p:nvSpPr>
          <p:cNvPr id="418" name="Google Shape;418;p20"/>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06c Application: Wetlands and Remote Sensing - Introduction</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p21"/>
          <p:cNvSpPr txBox="1"/>
          <p:nvPr/>
        </p:nvSpPr>
        <p:spPr>
          <a:xfrm>
            <a:off x="876631" y="38107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Wetlands conservation strategies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25" name="Google Shape;425;p21"/>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26" name="Google Shape;426;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27" name="Google Shape;427;p21"/>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28" name="Google Shape;428;p21"/>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429" name="Google Shape;429;p21"/>
          <p:cNvSpPr txBox="1"/>
          <p:nvPr/>
        </p:nvSpPr>
        <p:spPr>
          <a:xfrm>
            <a:off x="876631" y="2378810"/>
            <a:ext cx="9773952" cy="1323399"/>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Prevention of loss and restoration of wetlands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Conservation and collaborative management</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Sustainable use</a:t>
            </a:r>
            <a:endParaRPr b="0" i="0" sz="1400" u="none" cap="none" strike="noStrike">
              <a:solidFill>
                <a:srgbClr val="000000"/>
              </a:solidFill>
              <a:latin typeface="Arial"/>
              <a:ea typeface="Arial"/>
              <a:cs typeface="Arial"/>
              <a:sym typeface="Arial"/>
            </a:endParaRPr>
          </a:p>
        </p:txBody>
      </p:sp>
      <p:sp>
        <p:nvSpPr>
          <p:cNvPr id="430" name="Google Shape;430;p21"/>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06c Application: Wetlands and Remote Sensing - Introduction</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 name="Shape 434"/>
        <p:cNvGrpSpPr/>
        <p:nvPr/>
      </p:nvGrpSpPr>
      <p:grpSpPr>
        <a:xfrm>
          <a:off x="0" y="0"/>
          <a:ext cx="0" cy="0"/>
          <a:chOff x="0" y="0"/>
          <a:chExt cx="0" cy="0"/>
        </a:xfrm>
      </p:grpSpPr>
      <p:sp>
        <p:nvSpPr>
          <p:cNvPr id="435" name="Google Shape;435;p23"/>
          <p:cNvSpPr txBox="1"/>
          <p:nvPr>
            <p:ph type="ctrTitle"/>
          </p:nvPr>
        </p:nvSpPr>
        <p:spPr>
          <a:xfrm>
            <a:off x="1177632" y="2586648"/>
            <a:ext cx="9755206" cy="2768924"/>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rgbClr val="1F4E79"/>
              </a:buClr>
              <a:buSzPts val="4000"/>
              <a:buFont typeface="Calibri"/>
              <a:buNone/>
            </a:pPr>
            <a:r>
              <a:rPr b="1" i="0" lang="en-US" sz="4000">
                <a:solidFill>
                  <a:srgbClr val="1F4E79"/>
                </a:solidFill>
                <a:latin typeface="Calibri"/>
                <a:ea typeface="Calibri"/>
                <a:cs typeface="Calibri"/>
                <a:sym typeface="Calibri"/>
              </a:rPr>
              <a:t>Thank you for your attention!</a:t>
            </a:r>
            <a:br>
              <a:rPr b="1" i="0" lang="en-US" sz="4000">
                <a:solidFill>
                  <a:srgbClr val="1F4E79"/>
                </a:solidFill>
                <a:latin typeface="Calibri"/>
                <a:ea typeface="Calibri"/>
                <a:cs typeface="Calibri"/>
                <a:sym typeface="Calibri"/>
              </a:rPr>
            </a:br>
            <a:br>
              <a:rPr b="1" i="0" lang="en-US" sz="3100">
                <a:solidFill>
                  <a:srgbClr val="1F4E79"/>
                </a:solidFill>
                <a:latin typeface="Calibri"/>
                <a:ea typeface="Calibri"/>
                <a:cs typeface="Calibri"/>
                <a:sym typeface="Calibri"/>
              </a:rPr>
            </a:br>
            <a:br>
              <a:rPr b="1" i="0" lang="en-US" sz="3100">
                <a:solidFill>
                  <a:srgbClr val="1F4E79"/>
                </a:solidFill>
                <a:latin typeface="Calibri"/>
                <a:ea typeface="Calibri"/>
                <a:cs typeface="Calibri"/>
                <a:sym typeface="Calibri"/>
              </a:rPr>
            </a:br>
            <a:br>
              <a:rPr b="1" i="0" lang="en-US" sz="3100">
                <a:solidFill>
                  <a:srgbClr val="1F4E79"/>
                </a:solidFill>
                <a:latin typeface="Calibri"/>
                <a:ea typeface="Calibri"/>
                <a:cs typeface="Calibri"/>
                <a:sym typeface="Calibri"/>
              </a:rPr>
            </a:br>
            <a:br>
              <a:rPr lang="en-US" sz="1050"/>
            </a:br>
            <a:endParaRPr b="1" sz="3600">
              <a:solidFill>
                <a:srgbClr val="2E75B5"/>
              </a:solidFill>
              <a:latin typeface="Calibri"/>
              <a:ea typeface="Calibri"/>
              <a:cs typeface="Calibri"/>
              <a:sym typeface="Calibri"/>
            </a:endParaRPr>
          </a:p>
        </p:txBody>
      </p:sp>
      <p:sp>
        <p:nvSpPr>
          <p:cNvPr id="436" name="Google Shape;436;p23"/>
          <p:cNvSpPr txBox="1"/>
          <p:nvPr/>
        </p:nvSpPr>
        <p:spPr>
          <a:xfrm>
            <a:off x="1259150" y="4087500"/>
            <a:ext cx="5822100" cy="1169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Arial"/>
              <a:buNone/>
            </a:pPr>
            <a:r>
              <a:rPr b="1" i="0" lang="en-US" sz="1800" u="none" cap="none" strike="noStrike">
                <a:solidFill>
                  <a:srgbClr val="4D4D4D"/>
                </a:solidFill>
                <a:latin typeface="Arial"/>
                <a:ea typeface="Arial"/>
                <a:cs typeface="Arial"/>
                <a:sym typeface="Arial"/>
              </a:rPr>
              <a:t>Dr. Insa Otte (on behalf of the EOCap4Africa Team) and colleagues</a:t>
            </a:r>
            <a:endParaRPr b="1" i="0" sz="1800" u="none" cap="none" strike="noStrike">
              <a:solidFill>
                <a:srgbClr val="4D4D4D"/>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t/>
            </a:r>
            <a:endParaRPr b="1" i="0" sz="1800" u="none" cap="none" strike="noStrike">
              <a:solidFill>
                <a:srgbClr val="4D4D4D"/>
              </a:solidFill>
              <a:latin typeface="Arial"/>
              <a:ea typeface="Arial"/>
              <a:cs typeface="Arial"/>
              <a:sym typeface="Arial"/>
            </a:endParaRPr>
          </a:p>
          <a:p>
            <a:pPr indent="0" lvl="0" marL="0" marR="0" rtl="0" algn="l">
              <a:lnSpc>
                <a:spcPct val="100000"/>
              </a:lnSpc>
              <a:spcBef>
                <a:spcPts val="0"/>
              </a:spcBef>
              <a:spcAft>
                <a:spcPts val="0"/>
              </a:spcAft>
              <a:buClr>
                <a:srgbClr val="4D4D4D"/>
              </a:buClr>
              <a:buSzPts val="1600"/>
              <a:buFont typeface="Arial"/>
              <a:buNone/>
            </a:pPr>
            <a:r>
              <a:rPr b="0" i="0" lang="en-US" sz="1600" u="none" cap="none" strike="noStrike">
                <a:solidFill>
                  <a:srgbClr val="4D4D4D"/>
                </a:solidFill>
                <a:latin typeface="Arial"/>
                <a:ea typeface="Arial"/>
                <a:cs typeface="Arial"/>
                <a:sym typeface="Arial"/>
              </a:rPr>
              <a:t>insa.otte@uni-wuerzburg.de</a:t>
            </a:r>
            <a:endParaRPr b="0" i="0" sz="1400" u="none" cap="none" strike="noStrike">
              <a:solidFill>
                <a:srgbClr val="000000"/>
              </a:solidFill>
              <a:latin typeface="Arial"/>
              <a:ea typeface="Arial"/>
              <a:cs typeface="Arial"/>
              <a:sym typeface="Arial"/>
            </a:endParaRPr>
          </a:p>
        </p:txBody>
      </p:sp>
      <p:sp>
        <p:nvSpPr>
          <p:cNvPr id="437" name="Google Shape;437;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pSp>
        <p:nvGrpSpPr>
          <p:cNvPr id="438" name="Google Shape;438;p23"/>
          <p:cNvGrpSpPr/>
          <p:nvPr/>
        </p:nvGrpSpPr>
        <p:grpSpPr>
          <a:xfrm>
            <a:off x="1622838" y="139853"/>
            <a:ext cx="9360000" cy="1377319"/>
            <a:chOff x="1622838" y="139853"/>
            <a:chExt cx="9360000" cy="1377319"/>
          </a:xfrm>
        </p:grpSpPr>
        <p:pic>
          <p:nvPicPr>
            <p:cNvPr id="439" name="Google Shape;439;p23"/>
            <p:cNvPicPr preferRelativeResize="0"/>
            <p:nvPr/>
          </p:nvPicPr>
          <p:blipFill rotWithShape="1">
            <a:blip r:embed="rId3">
              <a:alphaModFix/>
            </a:blip>
            <a:srcRect b="0" l="0" r="0" t="0"/>
            <a:stretch/>
          </p:blipFill>
          <p:spPr>
            <a:xfrm>
              <a:off x="1622838" y="139853"/>
              <a:ext cx="9360000" cy="1377319"/>
            </a:xfrm>
            <a:prstGeom prst="rect">
              <a:avLst/>
            </a:prstGeom>
            <a:noFill/>
            <a:ln>
              <a:noFill/>
            </a:ln>
          </p:spPr>
        </p:pic>
        <p:pic>
          <p:nvPicPr>
            <p:cNvPr descr="Ein Bild, das Text, Schrift, Grafiken, weiß enthält.&#10;&#10;Automatisch generierte Beschreibung" id="440" name="Google Shape;440;p23"/>
            <p:cNvPicPr preferRelativeResize="0"/>
            <p:nvPr/>
          </p:nvPicPr>
          <p:blipFill rotWithShape="1">
            <a:blip r:embed="rId4">
              <a:alphaModFix/>
            </a:blip>
            <a:srcRect b="0" l="0" r="0" t="0"/>
            <a:stretch/>
          </p:blipFill>
          <p:spPr>
            <a:xfrm>
              <a:off x="5218909" y="300517"/>
              <a:ext cx="2646279" cy="936347"/>
            </a:xfrm>
            <a:prstGeom prst="rect">
              <a:avLst/>
            </a:prstGeom>
            <a:noFill/>
            <a:ln>
              <a:noFill/>
            </a:ln>
          </p:spPr>
        </p:pic>
      </p:grpSp>
      <p:pic>
        <p:nvPicPr>
          <p:cNvPr id="441" name="Google Shape;441;p23"/>
          <p:cNvPicPr preferRelativeResize="0"/>
          <p:nvPr/>
        </p:nvPicPr>
        <p:blipFill rotWithShape="1">
          <a:blip r:embed="rId5">
            <a:alphaModFix amt="30000"/>
          </a:blip>
          <a:srcRect b="0" l="0" r="0" t="0"/>
          <a:stretch/>
        </p:blipFill>
        <p:spPr>
          <a:xfrm rot="-5400000">
            <a:off x="-3042044" y="3163081"/>
            <a:ext cx="6768000" cy="531838"/>
          </a:xfrm>
          <a:prstGeom prst="rect">
            <a:avLst/>
          </a:prstGeom>
          <a:noFill/>
          <a:ln>
            <a:noFill/>
          </a:ln>
        </p:spPr>
      </p:pic>
      <p:grpSp>
        <p:nvGrpSpPr>
          <p:cNvPr id="442" name="Google Shape;442;p23"/>
          <p:cNvGrpSpPr/>
          <p:nvPr/>
        </p:nvGrpSpPr>
        <p:grpSpPr>
          <a:xfrm>
            <a:off x="1259143" y="5829778"/>
            <a:ext cx="9855759" cy="749899"/>
            <a:chOff x="1098931" y="5326428"/>
            <a:chExt cx="9855759" cy="749899"/>
          </a:xfrm>
        </p:grpSpPr>
        <p:grpSp>
          <p:nvGrpSpPr>
            <p:cNvPr id="443" name="Google Shape;443;p23"/>
            <p:cNvGrpSpPr/>
            <p:nvPr/>
          </p:nvGrpSpPr>
          <p:grpSpPr>
            <a:xfrm>
              <a:off x="1098931" y="5340828"/>
              <a:ext cx="9082114" cy="735499"/>
              <a:chOff x="609597" y="5421223"/>
              <a:chExt cx="9082114" cy="735499"/>
            </a:xfrm>
          </p:grpSpPr>
          <p:pic>
            <p:nvPicPr>
              <p:cNvPr descr="Ein Bild, das Text, Schrift, Grafiken, Screenshot enthält.&#10;&#10;Automatisch generierte Beschreibung" id="444" name="Google Shape;444;p23"/>
              <p:cNvPicPr preferRelativeResize="0"/>
              <p:nvPr/>
            </p:nvPicPr>
            <p:blipFill rotWithShape="1">
              <a:blip r:embed="rId6">
                <a:alphaModFix/>
              </a:blip>
              <a:srcRect b="0" l="0" r="0" t="0"/>
              <a:stretch/>
            </p:blipFill>
            <p:spPr>
              <a:xfrm>
                <a:off x="609597" y="5436722"/>
                <a:ext cx="1644246" cy="720000"/>
              </a:xfrm>
              <a:prstGeom prst="rect">
                <a:avLst/>
              </a:prstGeom>
              <a:noFill/>
              <a:ln>
                <a:noFill/>
              </a:ln>
            </p:spPr>
          </p:pic>
          <p:pic>
            <p:nvPicPr>
              <p:cNvPr descr="Ein Bild, das Schrift, Grafiken, Logo, Screenshot enthält.&#10;&#10;Automatisch generierte Beschreibung" id="445" name="Google Shape;445;p23"/>
              <p:cNvPicPr preferRelativeResize="0"/>
              <p:nvPr/>
            </p:nvPicPr>
            <p:blipFill rotWithShape="1">
              <a:blip r:embed="rId7">
                <a:alphaModFix/>
              </a:blip>
              <a:srcRect b="0" l="0" r="0" t="0"/>
              <a:stretch/>
            </p:blipFill>
            <p:spPr>
              <a:xfrm>
                <a:off x="2445867" y="5436722"/>
                <a:ext cx="861328" cy="720000"/>
              </a:xfrm>
              <a:prstGeom prst="rect">
                <a:avLst/>
              </a:prstGeom>
              <a:noFill/>
              <a:ln>
                <a:noFill/>
              </a:ln>
            </p:spPr>
          </p:pic>
          <p:pic>
            <p:nvPicPr>
              <p:cNvPr descr="Ein Bild, das Schwarz, Dunkelheit enthält.&#10;&#10;Automatisch generierte Beschreibung" id="446" name="Google Shape;446;p23"/>
              <p:cNvPicPr preferRelativeResize="0"/>
              <p:nvPr/>
            </p:nvPicPr>
            <p:blipFill rotWithShape="1">
              <a:blip r:embed="rId8">
                <a:alphaModFix/>
              </a:blip>
              <a:srcRect b="0" l="0" r="0" t="0"/>
              <a:stretch/>
            </p:blipFill>
            <p:spPr>
              <a:xfrm>
                <a:off x="3499219" y="5436722"/>
                <a:ext cx="1800000" cy="720000"/>
              </a:xfrm>
              <a:prstGeom prst="rect">
                <a:avLst/>
              </a:prstGeom>
              <a:noFill/>
              <a:ln>
                <a:noFill/>
              </a:ln>
            </p:spPr>
          </p:pic>
          <p:pic>
            <p:nvPicPr>
              <p:cNvPr descr="Ein Bild, das Logo, Grafiken, Symbol, Clipart enthält.&#10;&#10;Automatisch generierte Beschreibung" id="447" name="Google Shape;447;p23"/>
              <p:cNvPicPr preferRelativeResize="0"/>
              <p:nvPr/>
            </p:nvPicPr>
            <p:blipFill rotWithShape="1">
              <a:blip r:embed="rId9">
                <a:alphaModFix/>
              </a:blip>
              <a:srcRect b="0" l="0" r="0" t="0"/>
              <a:stretch/>
            </p:blipFill>
            <p:spPr>
              <a:xfrm>
                <a:off x="5491243" y="5436722"/>
                <a:ext cx="837209" cy="720000"/>
              </a:xfrm>
              <a:prstGeom prst="rect">
                <a:avLst/>
              </a:prstGeom>
              <a:noFill/>
              <a:ln>
                <a:noFill/>
              </a:ln>
            </p:spPr>
          </p:pic>
          <p:pic>
            <p:nvPicPr>
              <p:cNvPr descr="Ein Bild, das Text, Logo, Design, Darstellung enthält.&#10;&#10;Automatisch generierte Beschreibung" id="448" name="Google Shape;448;p23"/>
              <p:cNvPicPr preferRelativeResize="0"/>
              <p:nvPr/>
            </p:nvPicPr>
            <p:blipFill rotWithShape="1">
              <a:blip r:embed="rId10">
                <a:alphaModFix/>
              </a:blip>
              <a:srcRect b="0" l="0" r="0" t="0"/>
              <a:stretch/>
            </p:blipFill>
            <p:spPr>
              <a:xfrm>
                <a:off x="6520476" y="5421223"/>
                <a:ext cx="2278481" cy="720000"/>
              </a:xfrm>
              <a:prstGeom prst="rect">
                <a:avLst/>
              </a:prstGeom>
              <a:noFill/>
              <a:ln>
                <a:noFill/>
              </a:ln>
            </p:spPr>
          </p:pic>
          <p:pic>
            <p:nvPicPr>
              <p:cNvPr descr="Ein Bild, das Symbol, Grafiken, Flagge enthält.&#10;&#10;Automatisch generierte Beschreibung" id="449" name="Google Shape;449;p23"/>
              <p:cNvPicPr preferRelativeResize="0"/>
              <p:nvPr/>
            </p:nvPicPr>
            <p:blipFill rotWithShape="1">
              <a:blip r:embed="rId11">
                <a:alphaModFix/>
              </a:blip>
              <a:srcRect b="0" l="0" r="0" t="0"/>
              <a:stretch/>
            </p:blipFill>
            <p:spPr>
              <a:xfrm>
                <a:off x="8990981" y="5421223"/>
                <a:ext cx="700730" cy="720000"/>
              </a:xfrm>
              <a:prstGeom prst="rect">
                <a:avLst/>
              </a:prstGeom>
              <a:noFill/>
              <a:ln>
                <a:noFill/>
              </a:ln>
            </p:spPr>
          </p:pic>
        </p:grpSp>
        <p:pic>
          <p:nvPicPr>
            <p:cNvPr descr="KNUST Logo" id="450" name="Google Shape;450;p23"/>
            <p:cNvPicPr preferRelativeResize="0"/>
            <p:nvPr/>
          </p:nvPicPr>
          <p:blipFill rotWithShape="1">
            <a:blip r:embed="rId12">
              <a:alphaModFix/>
            </a:blip>
            <a:srcRect b="0" l="0" r="0" t="0"/>
            <a:stretch/>
          </p:blipFill>
          <p:spPr>
            <a:xfrm>
              <a:off x="10373069" y="5326428"/>
              <a:ext cx="581621" cy="734400"/>
            </a:xfrm>
            <a:prstGeom prst="rect">
              <a:avLst/>
            </a:prstGeom>
            <a:noFill/>
            <a:ln>
              <a:noFill/>
            </a:ln>
          </p:spPr>
        </p:pic>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36"/>
          <p:cNvSpPr txBox="1"/>
          <p:nvPr/>
        </p:nvSpPr>
        <p:spPr>
          <a:xfrm>
            <a:off x="876631" y="38107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References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57" name="Google Shape;457;p36"/>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58" name="Google Shape;458;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59" name="Google Shape;459;p36"/>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60" name="Google Shape;460;p36"/>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06c Application: Wetlands and Remote Sensing - Introduction</a:t>
            </a:r>
            <a:endParaRPr/>
          </a:p>
        </p:txBody>
      </p:sp>
      <p:sp>
        <p:nvSpPr>
          <p:cNvPr id="461" name="Google Shape;461;p36"/>
          <p:cNvSpPr txBox="1"/>
          <p:nvPr/>
        </p:nvSpPr>
        <p:spPr>
          <a:xfrm>
            <a:off x="876630" y="1260442"/>
            <a:ext cx="11010569" cy="160043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rial"/>
                <a:ea typeface="Arial"/>
                <a:cs typeface="Arial"/>
                <a:sym typeface="Arial"/>
              </a:rPr>
              <a:t>EPA. (2025). </a:t>
            </a:r>
            <a:r>
              <a:rPr b="0" i="1" lang="en-US" sz="1400" u="none" cap="none" strike="noStrike">
                <a:solidFill>
                  <a:schemeClr val="dk1"/>
                </a:solidFill>
                <a:latin typeface="Arial"/>
                <a:ea typeface="Arial"/>
                <a:cs typeface="Arial"/>
                <a:sym typeface="Arial"/>
              </a:rPr>
              <a:t>Wetlands Education for Students and Teachers</a:t>
            </a:r>
            <a:r>
              <a:rPr b="0" i="0" lang="en-US" sz="1400" u="none" cap="none" strike="noStrike">
                <a:solidFill>
                  <a:schemeClr val="dk1"/>
                </a:solidFill>
                <a:latin typeface="Arial"/>
                <a:ea typeface="Arial"/>
                <a:cs typeface="Arial"/>
                <a:sym typeface="Arial"/>
              </a:rPr>
              <a:t>. </a:t>
            </a:r>
            <a:r>
              <a:rPr b="0" i="0" lang="en-US" sz="1400" u="sng" cap="none" strike="noStrike">
                <a:solidFill>
                  <a:schemeClr val="dk1"/>
                </a:solidFill>
                <a:latin typeface="Arial"/>
                <a:ea typeface="Arial"/>
                <a:cs typeface="Arial"/>
                <a:sym typeface="Arial"/>
                <a:hlinkClick r:id="rId5">
                  <a:extLst>
                    <a:ext uri="{A12FA001-AC4F-418D-AE19-62706E023703}">
                      <ahyp:hlinkClr val="tx"/>
                    </a:ext>
                  </a:extLst>
                </a:hlinkClick>
              </a:rPr>
              <a:t>https://www.epa.gov/wetlands/wetlands-education-students-and-teachers</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rial"/>
                <a:ea typeface="Arial"/>
                <a:cs typeface="Arial"/>
                <a:sym typeface="Arial"/>
              </a:rPr>
              <a:t>Patra, R. (n.d.). </a:t>
            </a:r>
            <a:r>
              <a:rPr b="0" i="1" lang="en-US" sz="1400" u="none" cap="none" strike="noStrike">
                <a:solidFill>
                  <a:schemeClr val="dk1"/>
                </a:solidFill>
                <a:latin typeface="Arial"/>
                <a:ea typeface="Arial"/>
                <a:cs typeface="Arial"/>
                <a:sym typeface="Arial"/>
              </a:rPr>
              <a:t>Wetland</a:t>
            </a:r>
            <a:r>
              <a:rPr b="0" i="0" lang="en-US" sz="1400" u="none" cap="none" strike="noStrike">
                <a:solidFill>
                  <a:schemeClr val="dk1"/>
                </a:solidFill>
                <a:latin typeface="Arial"/>
                <a:ea typeface="Arial"/>
                <a:cs typeface="Arial"/>
                <a:sym typeface="Arial"/>
              </a:rPr>
              <a:t>. Retrieved 4 February 2026, from </a:t>
            </a:r>
            <a:r>
              <a:rPr b="0" i="0" lang="en-US" sz="1400" u="sng" cap="none" strike="noStrike">
                <a:solidFill>
                  <a:schemeClr val="dk1"/>
                </a:solidFill>
                <a:latin typeface="Arial"/>
                <a:ea typeface="Arial"/>
                <a:cs typeface="Arial"/>
                <a:sym typeface="Arial"/>
                <a:hlinkClick r:id="rId6">
                  <a:extLst>
                    <a:ext uri="{A12FA001-AC4F-418D-AE19-62706E023703}">
                      <ahyp:hlinkClr val="tx"/>
                    </a:ext>
                  </a:extLst>
                </a:hlinkClick>
              </a:rPr>
              <a:t>https://de.slideshare.net/slideshow/wetland-249581283/249581283?_gl=1*1o4id04*_gcl_au*MTUwNjE2OTMxNy4xNzM5NjIyMjEw#3</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rial"/>
                <a:ea typeface="Arial"/>
                <a:cs typeface="Arial"/>
                <a:sym typeface="Arial"/>
              </a:rPr>
              <a:t>Xu, J., Morris, P., Liu, J., &amp; Holden, J. (2017). </a:t>
            </a:r>
            <a:r>
              <a:rPr b="0" i="1" lang="en-US" sz="1400" u="none" cap="none" strike="noStrike">
                <a:solidFill>
                  <a:schemeClr val="dk1"/>
                </a:solidFill>
                <a:latin typeface="Arial"/>
                <a:ea typeface="Arial"/>
                <a:cs typeface="Arial"/>
                <a:sym typeface="Arial"/>
              </a:rPr>
              <a:t>PEATMAP: Refining estimates of global peatland distribution based on a meta-analysis.</a:t>
            </a:r>
            <a:r>
              <a:rPr b="0" i="0" lang="en-US" sz="1400" u="none" cap="none" strike="noStrike">
                <a:solidFill>
                  <a:schemeClr val="dk1"/>
                </a:solidFill>
                <a:latin typeface="Arial"/>
                <a:ea typeface="Arial"/>
                <a:cs typeface="Arial"/>
                <a:sym typeface="Arial"/>
              </a:rPr>
              <a:t> University of Leeds. </a:t>
            </a:r>
            <a:r>
              <a:rPr b="0" i="0" lang="en-US" sz="1400" u="sng" cap="none" strike="noStrike">
                <a:solidFill>
                  <a:schemeClr val="dk1"/>
                </a:solidFill>
                <a:latin typeface="Arial"/>
                <a:ea typeface="Arial"/>
                <a:cs typeface="Arial"/>
                <a:sym typeface="Arial"/>
                <a:hlinkClick r:id="rId7">
                  <a:extLst>
                    <a:ext uri="{A12FA001-AC4F-418D-AE19-62706E023703}">
                      <ahyp:hlinkClr val="tx"/>
                    </a:ext>
                  </a:extLst>
                </a:hlinkClick>
              </a:rPr>
              <a:t>https://doi.org/10.5518/252</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3"/>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Wetlands - Introduction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184" name="Google Shape;184;p3"/>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185" name="Google Shape;185;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186" name="Google Shape;186;p3"/>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187" name="Google Shape;187;p3"/>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188" name="Google Shape;188;p3"/>
          <p:cNvSpPr txBox="1"/>
          <p:nvPr/>
        </p:nvSpPr>
        <p:spPr>
          <a:xfrm>
            <a:off x="1034693" y="1811817"/>
            <a:ext cx="9773952" cy="3370153"/>
          </a:xfrm>
          <a:prstGeom prst="rect">
            <a:avLst/>
          </a:prstGeom>
          <a:noFill/>
          <a:ln>
            <a:noFill/>
          </a:ln>
        </p:spPr>
        <p:txBody>
          <a:bodyPr anchorCtr="0" anchor="t" bIns="45700" lIns="91425" spcFirstLastPara="1" rIns="91425" wrap="square" tIns="45700">
            <a:spAutoFit/>
          </a:bodyPr>
          <a:lstStyle/>
          <a:p>
            <a:pPr indent="-215900" lvl="0" marL="3429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just">
              <a:lnSpc>
                <a:spcPct val="100000"/>
              </a:lnSpc>
              <a:spcBef>
                <a:spcPts val="6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 wetland is a distinct semi-aquatic ecosystem whose groundcovers are flooded or saturated in water, either permanently, or seasonally. </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8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Wetlands form a transitional zone between waterbodies and dry lands, and are different from other terrestrial or aquatic ecosystems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8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They are considered among the most biologically diverse of all ecosystems, serving as habitats to a wide range of aquatic and semi-aquatic plants and animals, with often improved water quality due to plant removal of excess nutrients such as nitrates and phosphorus</a:t>
            </a:r>
            <a:endParaRPr b="0" i="0" sz="1400" u="none" cap="none" strike="noStrike">
              <a:solidFill>
                <a:srgbClr val="000000"/>
              </a:solidFill>
              <a:latin typeface="Arial"/>
              <a:ea typeface="Arial"/>
              <a:cs typeface="Arial"/>
              <a:sym typeface="Arial"/>
            </a:endParaRPr>
          </a:p>
        </p:txBody>
      </p:sp>
      <p:sp>
        <p:nvSpPr>
          <p:cNvPr id="189" name="Google Shape;189;p3"/>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06c Application: Wetlands and Remote Sensing - Introduction</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4"/>
          <p:cNvSpPr txBox="1"/>
          <p:nvPr/>
        </p:nvSpPr>
        <p:spPr>
          <a:xfrm>
            <a:off x="876631" y="486949"/>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Wetlands - Introduction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196" name="Google Shape;196;p4"/>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197" name="Google Shape;197;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198" name="Google Shape;198;p4"/>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199" name="Google Shape;199;p4"/>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200" name="Google Shape;200;p4"/>
          <p:cNvSpPr txBox="1"/>
          <p:nvPr/>
        </p:nvSpPr>
        <p:spPr>
          <a:xfrm>
            <a:off x="1034693" y="1811817"/>
            <a:ext cx="9773952" cy="3293209"/>
          </a:xfrm>
          <a:prstGeom prst="rect">
            <a:avLst/>
          </a:prstGeom>
          <a:noFill/>
          <a:ln>
            <a:noFill/>
          </a:ln>
        </p:spPr>
        <p:txBody>
          <a:bodyPr anchorCtr="0" anchor="t" bIns="45700" lIns="91425" spcFirstLastPara="1" rIns="91425" wrap="square" tIns="45700">
            <a:spAutoFit/>
          </a:bodyPr>
          <a:lstStyle/>
          <a:p>
            <a:pPr indent="-215900" lvl="0" marL="3429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just">
              <a:lnSpc>
                <a:spcPct val="100000"/>
              </a:lnSpc>
              <a:spcBef>
                <a:spcPts val="6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Wetlands exist on every continent, except Antarctica</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8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 water in wetlands is either freshwater, brackish or saltwater</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8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 main types of wetlands are defined based on the dominant plants and the source of the water. E.g., marshes are wetlands dominated by emergent herbaceous vegetation such as trees and shrubs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8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Mangrove forests are wetlands with mangroves, halophytic woody plants that have evolved to tolerate salty water</a:t>
            </a:r>
            <a:endParaRPr b="0" i="0" sz="1400" u="none" cap="none" strike="noStrike">
              <a:solidFill>
                <a:srgbClr val="000000"/>
              </a:solidFill>
              <a:latin typeface="Arial"/>
              <a:ea typeface="Arial"/>
              <a:cs typeface="Arial"/>
              <a:sym typeface="Arial"/>
            </a:endParaRPr>
          </a:p>
        </p:txBody>
      </p:sp>
      <p:sp>
        <p:nvSpPr>
          <p:cNvPr id="201" name="Google Shape;201;p4"/>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06c Application: Wetlands and Remote Sensing - Introduction</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5"/>
          <p:cNvSpPr txBox="1"/>
          <p:nvPr/>
        </p:nvSpPr>
        <p:spPr>
          <a:xfrm>
            <a:off x="876631" y="38107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Wetlands - Introduction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08" name="Google Shape;208;p5"/>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09" name="Google Shape;209;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10" name="Google Shape;210;p5"/>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grpSp>
        <p:nvGrpSpPr>
          <p:cNvPr id="211" name="Google Shape;211;p5"/>
          <p:cNvGrpSpPr/>
          <p:nvPr/>
        </p:nvGrpSpPr>
        <p:grpSpPr>
          <a:xfrm>
            <a:off x="2755932" y="806410"/>
            <a:ext cx="7778707" cy="4944954"/>
            <a:chOff x="3343284" y="1264919"/>
            <a:chExt cx="7778707" cy="4944954"/>
          </a:xfrm>
        </p:grpSpPr>
        <p:pic>
          <p:nvPicPr>
            <p:cNvPr descr="Ein Bild, das Text, Screenshot, Baum enthält.&#10;&#10;KI-generierte Inhalte können fehlerhaft sein." id="212" name="Google Shape;212;p5"/>
            <p:cNvPicPr preferRelativeResize="0"/>
            <p:nvPr/>
          </p:nvPicPr>
          <p:blipFill rotWithShape="1">
            <a:blip r:embed="rId5">
              <a:alphaModFix/>
            </a:blip>
            <a:srcRect b="0" l="0" r="0" t="0"/>
            <a:stretch/>
          </p:blipFill>
          <p:spPr>
            <a:xfrm>
              <a:off x="3343284" y="1303155"/>
              <a:ext cx="3562530" cy="2520000"/>
            </a:xfrm>
            <a:prstGeom prst="rect">
              <a:avLst/>
            </a:prstGeom>
            <a:noFill/>
            <a:ln>
              <a:noFill/>
            </a:ln>
          </p:spPr>
        </p:pic>
        <p:pic>
          <p:nvPicPr>
            <p:cNvPr descr="Ein Bild, das draußen, Baum, Wasser, Überschwemmungsgebiet enthält.&#10;&#10;KI-generierte Inhalte können fehlerhaft sein." id="213" name="Google Shape;213;p5"/>
            <p:cNvPicPr preferRelativeResize="0"/>
            <p:nvPr/>
          </p:nvPicPr>
          <p:blipFill rotWithShape="1">
            <a:blip r:embed="rId6">
              <a:alphaModFix/>
            </a:blip>
            <a:srcRect b="0" l="0" r="0" t="0"/>
            <a:stretch/>
          </p:blipFill>
          <p:spPr>
            <a:xfrm>
              <a:off x="6834869" y="1300320"/>
              <a:ext cx="3889870" cy="2340000"/>
            </a:xfrm>
            <a:prstGeom prst="rect">
              <a:avLst/>
            </a:prstGeom>
            <a:noFill/>
            <a:ln>
              <a:noFill/>
            </a:ln>
          </p:spPr>
        </p:pic>
        <p:pic>
          <p:nvPicPr>
            <p:cNvPr descr="Ein Bild, das Gras, draußen, Himmel, Wolke enthält.&#10;&#10;KI-generierte Inhalte können fehlerhaft sein." id="214" name="Google Shape;214;p5"/>
            <p:cNvPicPr preferRelativeResize="0"/>
            <p:nvPr/>
          </p:nvPicPr>
          <p:blipFill rotWithShape="1">
            <a:blip r:embed="rId7">
              <a:alphaModFix/>
            </a:blip>
            <a:srcRect b="0" l="0" r="0" t="0"/>
            <a:stretch/>
          </p:blipFill>
          <p:spPr>
            <a:xfrm>
              <a:off x="3513016" y="3869873"/>
              <a:ext cx="3120000" cy="2340000"/>
            </a:xfrm>
            <a:prstGeom prst="rect">
              <a:avLst/>
            </a:prstGeom>
            <a:noFill/>
            <a:ln>
              <a:noFill/>
            </a:ln>
          </p:spPr>
        </p:pic>
        <p:pic>
          <p:nvPicPr>
            <p:cNvPr descr="Ein Bild, das draußen, Natur, Himmel, Baum enthält.&#10;&#10;KI-generierte Inhalte können fehlerhaft sein." id="215" name="Google Shape;215;p5"/>
            <p:cNvPicPr preferRelativeResize="0"/>
            <p:nvPr/>
          </p:nvPicPr>
          <p:blipFill rotWithShape="1">
            <a:blip r:embed="rId8">
              <a:alphaModFix/>
            </a:blip>
            <a:srcRect b="0" l="0" r="0" t="0"/>
            <a:stretch/>
          </p:blipFill>
          <p:spPr>
            <a:xfrm>
              <a:off x="6834869" y="3868916"/>
              <a:ext cx="3521003" cy="2340000"/>
            </a:xfrm>
            <a:prstGeom prst="rect">
              <a:avLst/>
            </a:prstGeom>
            <a:noFill/>
            <a:ln>
              <a:noFill/>
            </a:ln>
          </p:spPr>
        </p:pic>
        <p:sp>
          <p:nvSpPr>
            <p:cNvPr id="216" name="Google Shape;216;p5"/>
            <p:cNvSpPr/>
            <p:nvPr/>
          </p:nvSpPr>
          <p:spPr>
            <a:xfrm>
              <a:off x="10355872" y="1264919"/>
              <a:ext cx="766119" cy="2477074"/>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217" name="Google Shape;217;p5"/>
          <p:cNvSpPr txBox="1"/>
          <p:nvPr/>
        </p:nvSpPr>
        <p:spPr>
          <a:xfrm>
            <a:off x="2826088" y="5721296"/>
            <a:ext cx="8156337" cy="738664"/>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Wetlands come in different sizes and types. Upland vs. wetland vs. lacustrine zones; freshwater swamp forest in Bangladesh; peat bogs are freshwater wetlands that develop in areas with standing water and low soil fertility; a freshwater cattail (</a:t>
            </a:r>
            <a:r>
              <a:rPr b="0" i="1" lang="en-US" sz="1400" u="none" cap="none" strike="noStrike">
                <a:solidFill>
                  <a:schemeClr val="dk1"/>
                </a:solidFill>
                <a:latin typeface="Calibri"/>
                <a:ea typeface="Calibri"/>
                <a:cs typeface="Calibri"/>
                <a:sym typeface="Calibri"/>
              </a:rPr>
              <a:t>Typha</a:t>
            </a:r>
            <a:r>
              <a:rPr b="0" i="0" lang="en-US" sz="1400" u="none" cap="none" strike="noStrike">
                <a:solidFill>
                  <a:schemeClr val="dk1"/>
                </a:solidFill>
                <a:latin typeface="Calibri"/>
                <a:ea typeface="Calibri"/>
                <a:cs typeface="Calibri"/>
                <a:sym typeface="Calibri"/>
              </a:rPr>
              <a:t>) marsh that develops with standing water and high soil fertility.</a:t>
            </a:r>
            <a:endParaRPr b="0" i="0" sz="1400" u="none" cap="none" strike="noStrike">
              <a:solidFill>
                <a:srgbClr val="000000"/>
              </a:solidFill>
              <a:latin typeface="Arial"/>
              <a:ea typeface="Arial"/>
              <a:cs typeface="Arial"/>
              <a:sym typeface="Arial"/>
            </a:endParaRPr>
          </a:p>
        </p:txBody>
      </p:sp>
      <p:sp>
        <p:nvSpPr>
          <p:cNvPr id="218" name="Google Shape;218;p5"/>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06c Application: Wetlands and Remote Sensing - Introduction</a:t>
            </a:r>
            <a:endParaRPr/>
          </a:p>
        </p:txBody>
      </p:sp>
      <p:sp>
        <p:nvSpPr>
          <p:cNvPr id="219" name="Google Shape;219;p5"/>
          <p:cNvSpPr txBox="1"/>
          <p:nvPr/>
        </p:nvSpPr>
        <p:spPr>
          <a:xfrm>
            <a:off x="9914553" y="5450761"/>
            <a:ext cx="1472060"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200" u="none" cap="none" strike="noStrike">
                <a:solidFill>
                  <a:srgbClr val="000000"/>
                </a:solidFill>
                <a:latin typeface="Calibri"/>
                <a:ea typeface="Calibri"/>
                <a:cs typeface="Calibri"/>
                <a:sym typeface="Calibri"/>
              </a:rPr>
              <a:t>Finlander, 2024</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6"/>
          <p:cNvSpPr txBox="1"/>
          <p:nvPr/>
        </p:nvSpPr>
        <p:spPr>
          <a:xfrm>
            <a:off x="876631" y="38107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Wetlands - Introduction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26" name="Google Shape;226;p6"/>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27" name="Google Shape;227;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28" name="Google Shape;228;p6"/>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29" name="Google Shape;229;p6"/>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230" name="Google Shape;230;p6"/>
          <p:cNvSpPr txBox="1"/>
          <p:nvPr/>
        </p:nvSpPr>
        <p:spPr>
          <a:xfrm>
            <a:off x="1034693" y="1811817"/>
            <a:ext cx="9773952" cy="2985433"/>
          </a:xfrm>
          <a:prstGeom prst="rect">
            <a:avLst/>
          </a:prstGeom>
          <a:noFill/>
          <a:ln>
            <a:noFill/>
          </a:ln>
        </p:spPr>
        <p:txBody>
          <a:bodyPr anchorCtr="0" anchor="t" bIns="45700" lIns="91425" spcFirstLastPara="1" rIns="91425" wrap="square" tIns="45700">
            <a:spAutoFit/>
          </a:bodyPr>
          <a:lstStyle/>
          <a:p>
            <a:pPr indent="-215900" lvl="0" marL="3429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just">
              <a:lnSpc>
                <a:spcPct val="100000"/>
              </a:lnSpc>
              <a:spcBef>
                <a:spcPts val="6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Wetlands contribute to many ecosystem services, e.g., water purification, stabilization of shorelines, storm protection and flood control</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8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Wetlands can process and condense carbon (carbon fixation), nutrients and water pollutants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8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Wetlands can act as a sink or source of carbon, depending on the specific wetland</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18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They can be a significant source of methane emissions due to anaerobic decomposition</a:t>
            </a:r>
            <a:endParaRPr b="0" i="0" sz="1400" u="none" cap="none" strike="noStrike">
              <a:solidFill>
                <a:srgbClr val="000000"/>
              </a:solidFill>
              <a:latin typeface="Arial"/>
              <a:ea typeface="Arial"/>
              <a:cs typeface="Arial"/>
              <a:sym typeface="Arial"/>
            </a:endParaRPr>
          </a:p>
        </p:txBody>
      </p:sp>
      <p:sp>
        <p:nvSpPr>
          <p:cNvPr id="231" name="Google Shape;231;p6"/>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06c Application: Wetlands and Remote Sensing - Introduction</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7"/>
          <p:cNvSpPr txBox="1"/>
          <p:nvPr/>
        </p:nvSpPr>
        <p:spPr>
          <a:xfrm>
            <a:off x="876631" y="38107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Wetlands - Introduction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38" name="Google Shape;238;p7"/>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39" name="Google Shape;239;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40" name="Google Shape;240;p7"/>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41" name="Google Shape;241;p7"/>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242" name="Google Shape;242;p7"/>
          <p:cNvSpPr txBox="1"/>
          <p:nvPr/>
        </p:nvSpPr>
        <p:spPr>
          <a:xfrm>
            <a:off x="1034693" y="1947230"/>
            <a:ext cx="9773952" cy="255454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Anthropogenic thread of wetlands: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Humans are disturbing and damaging wetlands in many ways, including oil and gas extraction, building infrastructure, overgrazing of livestock, overfishing, alteration of wetlands including dredging and draining, nutrient pollution, and water pollution</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Wetlands are more threatened by environmental degradation than any other ecosystem on Earth 🡪 need for assessing wetland ecological health</a:t>
            </a:r>
            <a:endParaRPr b="0" i="0" sz="2000" u="none" cap="none" strike="noStrike">
              <a:solidFill>
                <a:schemeClr val="dk1"/>
              </a:solidFill>
              <a:latin typeface="Calibri"/>
              <a:ea typeface="Calibri"/>
              <a:cs typeface="Calibri"/>
              <a:sym typeface="Calibri"/>
            </a:endParaRPr>
          </a:p>
        </p:txBody>
      </p:sp>
      <p:sp>
        <p:nvSpPr>
          <p:cNvPr id="243" name="Google Shape;243;p7"/>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06c Application: Wetlands and Remote Sensing - Introduction</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8"/>
          <p:cNvSpPr txBox="1"/>
          <p:nvPr/>
        </p:nvSpPr>
        <p:spPr>
          <a:xfrm>
            <a:off x="876631" y="38107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Wetlands – Definitions and terminology</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50" name="Google Shape;250;p8"/>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51" name="Google Shape;251;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52" name="Google Shape;252;p8"/>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53" name="Google Shape;253;p8"/>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254" name="Google Shape;254;p8"/>
          <p:cNvSpPr txBox="1"/>
          <p:nvPr/>
        </p:nvSpPr>
        <p:spPr>
          <a:xfrm>
            <a:off x="876631" y="1641885"/>
            <a:ext cx="10200769" cy="378565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Technical definitions: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 simplified definition of a wetland is “an area of land that is usually saturated with water”</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More precisely, wetlands are areas where “water covers the soil, or is present either at or near the surface of the soil all year or for varying periods of time during the year”</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Wetlands have unique characteristics: they are generally distinguished from other water bodies or landforms based on their water level and on the types of plants</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Specifically, wetlands are characterized by having a water table that stands at or near the land surface for a long enough period each year to support aquatic plants</a:t>
            </a:r>
            <a:endParaRPr b="0" i="0" sz="1400" u="none" cap="none" strike="noStrike">
              <a:solidFill>
                <a:srgbClr val="000000"/>
              </a:solidFill>
              <a:latin typeface="Arial"/>
              <a:ea typeface="Arial"/>
              <a:cs typeface="Arial"/>
              <a:sym typeface="Arial"/>
            </a:endParaRPr>
          </a:p>
        </p:txBody>
      </p:sp>
      <p:sp>
        <p:nvSpPr>
          <p:cNvPr id="255" name="Google Shape;255;p8"/>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06c Application: Wetlands and Remote Sensing - Introduction</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9"/>
          <p:cNvSpPr txBox="1"/>
          <p:nvPr/>
        </p:nvSpPr>
        <p:spPr>
          <a:xfrm>
            <a:off x="876631" y="38107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Wetlands – Definitions and terminology</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62" name="Google Shape;262;p9"/>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63" name="Google Shape;263;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64" name="Google Shape;264;p9"/>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65" name="Google Shape;265;p9"/>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266" name="Google Shape;266;p9"/>
          <p:cNvSpPr txBox="1"/>
          <p:nvPr/>
        </p:nvSpPr>
        <p:spPr>
          <a:xfrm>
            <a:off x="995614" y="2552963"/>
            <a:ext cx="10200769" cy="255454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A more concise definition:</a:t>
            </a:r>
            <a:endParaRPr b="0" i="0" sz="1400" u="none" cap="none" strike="noStrike">
              <a:solidFill>
                <a:srgbClr val="000000"/>
              </a:solidFill>
              <a:latin typeface="Arial"/>
              <a:ea typeface="Arial"/>
              <a:cs typeface="Arial"/>
              <a:sym typeface="Arial"/>
            </a:endParaRPr>
          </a:p>
          <a:p>
            <a:pPr indent="-342900" lvl="0" marL="342900" marR="0" rtl="0" algn="just">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Wetlands have also been described as ecotones, providing a transition between dry land and water bodies. Wetlands exist "...at the interface between truly terrestrial ecosystems and aquatic systems, making them inherently different from each other, yet highly dependent on both.“</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24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267" name="Google Shape;267;p9"/>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06c Application: Wetlands and Remote Sensing - Introduction</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2019-06-02T12:25:39Z</dcterms:created>
  <dc:creator>Michael Thiel</dc:creator>
</cp:coreProperties>
</file>