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embeddedFontLst>
    <p:embeddedFont>
      <p:font typeface="Open Sans Light" panose="020B030603050402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7" roundtripDataSignature="AMtx7mgM6LP4YgN3dzzIW7h7b9ulo4Wl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AB26480-F1A6-4139-A4E8-61D1B1255D49}">
  <a:tblStyle styleId="{BAB26480-F1A6-4139-A4E8-61D1B1255D4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78" autoAdjust="0"/>
  </p:normalViewPr>
  <p:slideViewPr>
    <p:cSldViewPr snapToGrid="0">
      <p:cViewPr varScale="1">
        <p:scale>
          <a:sx n="71" d="100"/>
          <a:sy n="71" d="100"/>
        </p:scale>
        <p:origin x="110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390/f11090941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eos-project.eu/classification/classification-c01-p05.html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-nc-sa/2.0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elowitz.com/Hyperspectral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ndfonline.com/author/Bahrami%2C+Mehdi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tandfonline.com/author/Mobasheri%2C+Mohammad+Reza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NASA: https://earthobservatory.nasa.gov/biome/biorainforest.php</a:t>
            </a:r>
            <a:endParaRPr dirty="0"/>
          </a:p>
        </p:txBody>
      </p:sp>
      <p:sp>
        <p:nvSpPr>
          <p:cNvPr id="270" name="Google Shape;27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https://earthobservatory.nasa.gov/biome/biotemperate.php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6" name="Google Shape;28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https://earthobservatory.nasa.gov/biome/bioconiferous.php</a:t>
            </a:r>
            <a:endParaRPr dirty="0"/>
          </a:p>
        </p:txBody>
      </p:sp>
      <p:sp>
        <p:nvSpPr>
          <p:cNvPr id="303" name="Google Shape;30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Deforestation</a:t>
            </a:r>
            <a:r>
              <a:rPr lang="de-DE" dirty="0"/>
              <a:t>: https://www.carbonbrief.org/wp-content/uploads/2018/04/rainforest-deforestation.jpg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Wildfire</a:t>
            </a:r>
            <a:r>
              <a:rPr lang="de-DE" dirty="0"/>
              <a:t>: https://imgs.mongabay.com/wp-content/uploads/sites/20/2020/09/01155427/GP0STURQQ_AmazonFiresAug20_PressMedia-1200x800.jpg</a:t>
            </a:r>
            <a:endParaRPr dirty="0"/>
          </a:p>
        </p:txBody>
      </p:sp>
      <p:sp>
        <p:nvSpPr>
          <p:cNvPr id="320" name="Google Shape;320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https://www.government.se/globalassets/government/bilder/finansdepartementet/agenda-2030-icons/theglobalgoals_icons_color_goal_15.png?preset=Landscape_3x2_690x460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Bessere Quelle: https://globalgoals.org/goals/</a:t>
            </a:r>
            <a:endParaRPr dirty="0"/>
          </a:p>
        </p:txBody>
      </p:sp>
      <p:sp>
        <p:nvSpPr>
          <p:cNvPr id="334" name="Google Shape;33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9" name="Google Shape;359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1" name="Google Shape;37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3" name="Google Shape;39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https://sentiwiki.copernicus.eu/web/s2-mission</a:t>
            </a:r>
            <a:endParaRPr dirty="0"/>
          </a:p>
        </p:txBody>
      </p:sp>
      <p:sp>
        <p:nvSpPr>
          <p:cNvPr id="394" name="Google Shape;39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Google Shape;407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https://www.esa.int/Applications/Observing_the_Earth/Copernicus/Sentinel-2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408" name="Google Shape;408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423" name="Google Shape;42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438" name="Google Shape;43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2" name="Google Shape;45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479" name="Google Shape;479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8" name="Google Shape;49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499" name="Google Shape;499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1" name="Google Shape;51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https://sentiwiki.copernicus.eu/web/s2-mission</a:t>
            </a:r>
            <a:endParaRPr/>
          </a:p>
        </p:txBody>
      </p:sp>
      <p:sp>
        <p:nvSpPr>
          <p:cNvPr id="512" name="Google Shape;512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7" name="Google Shape;537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https://www.eskp.de/klimawandel/firebird-sieht-waldbraende-mit-adleraugen-9351065/?utm_source=chatgpt.com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Besser so: https://www.eskp.de/klimawandel/firebird-sieht-waldbraende-mit-adleraugen-9351065/ (ohne ChatGPT)</a:t>
            </a:r>
            <a:endParaRPr dirty="0"/>
          </a:p>
        </p:txBody>
      </p:sp>
      <p:sp>
        <p:nvSpPr>
          <p:cNvPr id="538" name="Google Shape;538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https://byjus.com/physics/electromagnetic-waves/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0" name="Google Shape;550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https://www.esa.int/Applications/Observing_the_Earth/Copernicus/Sentinel-2/More_of_Africa_scarred_by_fires_than_thought</a:t>
            </a:r>
            <a:endParaRPr/>
          </a:p>
        </p:txBody>
      </p:sp>
      <p:sp>
        <p:nvSpPr>
          <p:cNvPr id="551" name="Google Shape;551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3" name="Google Shape;56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https://www.esa.int/Applications/Observing_the_Earth/Copernicus/Sentinel-2/More_of_Africa_scarred_by_fires_than_thought</a:t>
            </a:r>
            <a:endParaRPr dirty="0"/>
          </a:p>
        </p:txBody>
      </p:sp>
      <p:sp>
        <p:nvSpPr>
          <p:cNvPr id="564" name="Google Shape;564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6" name="Google Shape;576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>
                <a:solidFill>
                  <a:schemeClr val="hlink"/>
                </a:solidFill>
                <a:hlinkClick r:id="rId3"/>
              </a:rPr>
              <a:t>https://doi.org/10.3390/f11090941 </a:t>
            </a:r>
            <a:endParaRPr dirty="0"/>
          </a:p>
        </p:txBody>
      </p:sp>
      <p:sp>
        <p:nvSpPr>
          <p:cNvPr id="577" name="Google Shape;577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9" name="Google Shape;58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3" name="Google Shape;603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5" name="Google Shape;615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8" name="Google Shape;628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9" name="Google Shape;629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>
          <a:extLst>
            <a:ext uri="{FF2B5EF4-FFF2-40B4-BE49-F238E27FC236}">
              <a16:creationId xmlns:a16="http://schemas.microsoft.com/office/drawing/2014/main" id="{78C735B5-244E-D61F-ABBB-8E06DAB83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6:notes">
            <a:extLst>
              <a:ext uri="{FF2B5EF4-FFF2-40B4-BE49-F238E27FC236}">
                <a16:creationId xmlns:a16="http://schemas.microsoft.com/office/drawing/2014/main" id="{FB0BE606-72F9-12FE-1B04-D715BC2E20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8" name="Google Shape;628;p36:notes">
            <a:extLst>
              <a:ext uri="{FF2B5EF4-FFF2-40B4-BE49-F238E27FC236}">
                <a16:creationId xmlns:a16="http://schemas.microsoft.com/office/drawing/2014/main" id="{90FE094E-D58F-C911-3B80-5B919DC1AF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9" name="Google Shape;629;p36:notes">
            <a:extLst>
              <a:ext uri="{FF2B5EF4-FFF2-40B4-BE49-F238E27FC236}">
                <a16:creationId xmlns:a16="http://schemas.microsoft.com/office/drawing/2014/main" id="{EC627B4A-6B98-ED59-A589-0759DAA7EF3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9373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>
          <a:extLst>
            <a:ext uri="{FF2B5EF4-FFF2-40B4-BE49-F238E27FC236}">
              <a16:creationId xmlns:a16="http://schemas.microsoft.com/office/drawing/2014/main" id="{F3EC5723-976D-FCA5-C493-14426EFB1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6:notes">
            <a:extLst>
              <a:ext uri="{FF2B5EF4-FFF2-40B4-BE49-F238E27FC236}">
                <a16:creationId xmlns:a16="http://schemas.microsoft.com/office/drawing/2014/main" id="{35F6CD21-F5DC-D806-6F39-D09168E2AC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8" name="Google Shape;628;p36:notes">
            <a:extLst>
              <a:ext uri="{FF2B5EF4-FFF2-40B4-BE49-F238E27FC236}">
                <a16:creationId xmlns:a16="http://schemas.microsoft.com/office/drawing/2014/main" id="{891436C3-FB5A-5C6F-F8E5-8A83EF8E05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9" name="Google Shape;629;p36:notes">
            <a:extLst>
              <a:ext uri="{FF2B5EF4-FFF2-40B4-BE49-F238E27FC236}">
                <a16:creationId xmlns:a16="http://schemas.microsoft.com/office/drawing/2014/main" id="{5F993866-09D1-ABFD-FCDC-E57AC83D90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8929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https://ecampusontario.pressbooks.pub/remotesensing/chapter/chapter-9-vegetation-and-fire/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Figure 67: Generalized spectral signatures of green vegetation, soil, and water. Same as Figure 27. </a:t>
            </a:r>
            <a:r>
              <a:rPr lang="en-US" dirty="0">
                <a:hlinkClick r:id="rId3"/>
              </a:rPr>
              <a:t>Reflectance of water, soil and vegetation at different wavelengths</a:t>
            </a:r>
            <a:r>
              <a:rPr lang="en-US" dirty="0"/>
              <a:t> by SEOS, Science Education through Earth Observation for High Schools (SEOS), </a:t>
            </a:r>
            <a:r>
              <a:rPr lang="en-US" dirty="0">
                <a:hlinkClick r:id="rId4"/>
              </a:rPr>
              <a:t>CC BY-NC-SA 2.0</a:t>
            </a:r>
            <a:r>
              <a:rPr lang="en-US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Der direkte Link zur Abbildung: https://seos-project.eu/classification/classification-c01-p05.html</a:t>
            </a:r>
            <a:endParaRPr dirty="0"/>
          </a:p>
        </p:txBody>
      </p:sp>
      <p:sp>
        <p:nvSpPr>
          <p:cNvPr id="194" name="Google Shape;19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https://www.nv5geospatialsoftware.com/Support/Maintenance-Detail/vegetation-analysis-using-vegetation-indices-in-envi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dirty="0"/>
              <a:t>Source: Elowitz, Mark R. “What is Imaging Spectroscopy (Hyperspectral Imaging)?”. Retrieved November 27, 2013, from </a:t>
            </a:r>
            <a:r>
              <a:rPr lang="en-US" i="1" dirty="0">
                <a:hlinkClick r:id="rId3"/>
              </a:rPr>
              <a:t>www.markelowitz.com/Hyperspectral.html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7" name="Google Shape;20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https://www.tandfonline.com/doi/full/10.1080/22797254.2020.1816501#abstract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r>
              <a:rPr lang="de-DE" dirty="0"/>
              <a:t>Research </a:t>
            </a:r>
            <a:r>
              <a:rPr lang="de-DE" dirty="0" err="1"/>
              <a:t>Article</a:t>
            </a:r>
            <a:endParaRPr lang="de-DE" dirty="0"/>
          </a:p>
          <a:p>
            <a:r>
              <a:rPr lang="de-DE" b="1" dirty="0"/>
              <a:t>Plant </a:t>
            </a:r>
            <a:r>
              <a:rPr lang="de-DE" b="1" dirty="0" err="1"/>
              <a:t>species</a:t>
            </a:r>
            <a:r>
              <a:rPr lang="de-DE" b="1" dirty="0"/>
              <a:t> </a:t>
            </a:r>
            <a:r>
              <a:rPr lang="de-DE" b="1" dirty="0" err="1"/>
              <a:t>determination</a:t>
            </a:r>
            <a:r>
              <a:rPr lang="de-DE" b="1" dirty="0"/>
              <a:t> </a:t>
            </a:r>
            <a:r>
              <a:rPr lang="de-DE" b="1" dirty="0" err="1"/>
              <a:t>by</a:t>
            </a:r>
            <a:r>
              <a:rPr lang="de-DE" b="1" dirty="0"/>
              <a:t> </a:t>
            </a:r>
            <a:r>
              <a:rPr lang="de-DE" b="1" dirty="0" err="1"/>
              <a:t>coding</a:t>
            </a:r>
            <a:r>
              <a:rPr lang="de-DE" b="1" dirty="0"/>
              <a:t> </a:t>
            </a:r>
            <a:r>
              <a:rPr lang="de-DE" b="1" dirty="0" err="1"/>
              <a:t>leaf</a:t>
            </a:r>
            <a:r>
              <a:rPr lang="de-DE" b="1" dirty="0"/>
              <a:t> reflectance </a:t>
            </a:r>
            <a:r>
              <a:rPr lang="de-DE" b="1" dirty="0" err="1"/>
              <a:t>spectrum</a:t>
            </a:r>
            <a:r>
              <a:rPr lang="de-DE" b="1" dirty="0"/>
              <a:t> and </a:t>
            </a:r>
            <a:r>
              <a:rPr lang="de-DE" b="1" dirty="0" err="1"/>
              <a:t>its</a:t>
            </a:r>
            <a:r>
              <a:rPr lang="de-DE" b="1" dirty="0"/>
              <a:t> derivatives</a:t>
            </a:r>
          </a:p>
          <a:p>
            <a:r>
              <a:rPr lang="de-DE" dirty="0">
                <a:hlinkClick r:id="rId3"/>
              </a:rPr>
              <a:t>Mehdi </a:t>
            </a:r>
            <a:r>
              <a:rPr lang="de-DE" dirty="0" err="1">
                <a:hlinkClick r:id="rId3"/>
              </a:rPr>
              <a:t>Bahrami</a:t>
            </a:r>
            <a:endParaRPr lang="de-DE" dirty="0"/>
          </a:p>
          <a:p>
            <a:r>
              <a:rPr lang="de-DE" dirty="0"/>
              <a:t>&amp; </a:t>
            </a:r>
          </a:p>
          <a:p>
            <a:r>
              <a:rPr lang="de-DE" dirty="0">
                <a:hlinkClick r:id="rId4"/>
              </a:rPr>
              <a:t>Mohammad Reza </a:t>
            </a:r>
            <a:r>
              <a:rPr lang="de-DE" dirty="0" err="1">
                <a:hlinkClick r:id="rId4"/>
              </a:rPr>
              <a:t>Mobasheri</a:t>
            </a: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6" name="Google Shape;25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4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4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4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4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4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4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4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4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4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4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4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4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4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4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4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4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4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4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4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4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4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4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4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4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4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4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4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4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4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4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4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4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4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4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4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4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4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4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4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4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4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4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4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4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4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4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4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4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4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4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4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sa.int/Applications/Observing_the_Earth/Copernicus/Sentinel-2/More_of_Africa_scarred_by_fires_than_thought" TargetMode="External"/><Relationship Id="rId3" Type="http://schemas.openxmlformats.org/officeDocument/2006/relationships/image" Target="../media/image13.png"/><Relationship Id="rId7" Type="http://schemas.openxmlformats.org/officeDocument/2006/relationships/hyperlink" Target="https://web.archive.org/web/20130614062955/https:/www.markelowitz.com/Hyperspectral.html" TargetMode="External"/><Relationship Id="rId12" Type="http://schemas.openxmlformats.org/officeDocument/2006/relationships/hyperlink" Target="https://science.nasa.gov/kids/earth/mission-biomes/biorainforest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arbonbrief.org/wp-content/uploads/2018/04/rainforest-deforestation.jpg" TargetMode="External"/><Relationship Id="rId11" Type="http://schemas.openxmlformats.org/officeDocument/2006/relationships/hyperlink" Target="https://earthobservatory.nasa.gov/biome/bioconiferous.php" TargetMode="External"/><Relationship Id="rId5" Type="http://schemas.openxmlformats.org/officeDocument/2006/relationships/hyperlink" Target="https://doi.org/10.1080/22797254.2020.1816501" TargetMode="External"/><Relationship Id="rId10" Type="http://schemas.openxmlformats.org/officeDocument/2006/relationships/hyperlink" Target="https://imgs.mongabay.com/wp-content/uploads/sites/20/2020/09/01155427/GP0STURQQ_AmazonFiresAug20_PressMedia-1200x800.jpg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sentiwiki.copernicus.eu/web/s2-mission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globalgoals.org/goals/" TargetMode="External"/><Relationship Id="rId3" Type="http://schemas.openxmlformats.org/officeDocument/2006/relationships/image" Target="../media/image13.png"/><Relationship Id="rId7" Type="http://schemas.openxmlformats.org/officeDocument/2006/relationships/hyperlink" Target="https://seos-project.eu/classification/classification-c01-p05.html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2312/ESKP.007" TargetMode="External"/><Relationship Id="rId5" Type="http://schemas.openxmlformats.org/officeDocument/2006/relationships/hyperlink" Target="https://science.nasa.gov/kids/earth/mission-biomes/biotemperate/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doi.org/10.3390/f1109094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de-DE" sz="31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6b	Forest </a:t>
            </a:r>
            <a:r>
              <a:rPr lang="de-DE" sz="3100" b="1" i="0" u="none" strike="noStrike" cap="none" dirty="0" err="1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ecosystems</a:t>
            </a:r>
            <a:r>
              <a:rPr lang="de-DE" sz="3100" b="1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and remote </a:t>
            </a:r>
            <a:r>
              <a:rPr lang="de-DE" sz="3100" b="1" i="0" u="none" strike="noStrike" cap="none" dirty="0" err="1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sensing</a:t>
            </a:r>
            <a:br>
              <a:rPr lang="de-DE" sz="3200" b="0" i="0" u="none" strike="noStrike" cap="none" dirty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 b="1" i="0" u="none" strike="noStrike" cap="none" dirty="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 of forest- Tropical Rainforest</a:t>
            </a:r>
            <a:endParaRPr/>
          </a:p>
        </p:txBody>
      </p:sp>
      <p:pic>
        <p:nvPicPr>
          <p:cNvPr id="273" name="Google Shape;273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75" name="Google Shape;275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278" name="Google Shape;278;p10"/>
          <p:cNvPicPr preferRelativeResize="0"/>
          <p:nvPr/>
        </p:nvPicPr>
        <p:blipFill rotWithShape="1">
          <a:blip r:embed="rId5">
            <a:alphaModFix/>
          </a:blip>
          <a:srcRect t="2141" b="2140"/>
          <a:stretch/>
        </p:blipFill>
        <p:spPr>
          <a:xfrm>
            <a:off x="902757" y="1277731"/>
            <a:ext cx="6592712" cy="3172742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0"/>
          <p:cNvSpPr txBox="1"/>
          <p:nvPr/>
        </p:nvSpPr>
        <p:spPr>
          <a:xfrm>
            <a:off x="7790350" y="1240896"/>
            <a:ext cx="232231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 (2025)</a:t>
            </a:r>
            <a:endParaRPr/>
          </a:p>
        </p:txBody>
      </p:sp>
      <p:pic>
        <p:nvPicPr>
          <p:cNvPr id="280" name="Google Shape;280;p10" descr="Ein Bild, das draußen, Pflanze, Vegetation, Baum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1619" t="1642" r="50000" b="1990"/>
          <a:stretch/>
        </p:blipFill>
        <p:spPr>
          <a:xfrm>
            <a:off x="8695572" y="1207053"/>
            <a:ext cx="3078739" cy="521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10" descr="Ein Bild, das Text, Screenshot, Schrift, Reihe enthält.&#10;&#10;KI-generierte Inhalte können fehlerhaft sein.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82886" y="3949667"/>
            <a:ext cx="3920519" cy="2355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10" descr="Ein Bild, das draußen, Pflanze, Vegetation, Baum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51409" t="51523" r="2986" b="1990"/>
          <a:stretch/>
        </p:blipFill>
        <p:spPr>
          <a:xfrm>
            <a:off x="5514090" y="3949667"/>
            <a:ext cx="2777656" cy="2406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 of forest- Temperate Deciduous Forests</a:t>
            </a:r>
            <a:endParaRPr/>
          </a:p>
        </p:txBody>
      </p:sp>
      <p:pic>
        <p:nvPicPr>
          <p:cNvPr id="289" name="Google Shape;289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91" name="Google Shape;291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5">
            <a:alphaModFix/>
          </a:blip>
          <a:srcRect t="2141" b="2140"/>
          <a:stretch/>
        </p:blipFill>
        <p:spPr>
          <a:xfrm>
            <a:off x="902757" y="1330195"/>
            <a:ext cx="6592712" cy="3172742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1"/>
          <p:cNvSpPr txBox="1"/>
          <p:nvPr/>
        </p:nvSpPr>
        <p:spPr>
          <a:xfrm>
            <a:off x="7804122" y="1325157"/>
            <a:ext cx="232231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 (2025)</a:t>
            </a:r>
            <a:endParaRPr dirty="0"/>
          </a:p>
        </p:txBody>
      </p:sp>
      <p:sp>
        <p:nvSpPr>
          <p:cNvPr id="296" name="Google Shape;296;p11"/>
          <p:cNvSpPr txBox="1"/>
          <p:nvPr/>
        </p:nvSpPr>
        <p:spPr>
          <a:xfrm>
            <a:off x="10077405" y="323045"/>
            <a:ext cx="124372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Lubasi (2009)</a:t>
            </a:r>
            <a:endParaRPr/>
          </a:p>
        </p:txBody>
      </p:sp>
      <p:pic>
        <p:nvPicPr>
          <p:cNvPr id="297" name="Google Shape;297;p11" descr="Ein Bild, das Baum, Natur, draußen, Landschaft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1288" t="1643" r="51502" b="1313"/>
          <a:stretch/>
        </p:blipFill>
        <p:spPr>
          <a:xfrm>
            <a:off x="9029009" y="1296365"/>
            <a:ext cx="2763189" cy="4828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1" descr="Ein Bild, das Baum, Natur, draußen, Landschaft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50944" t="50533" r="1846" b="1991"/>
          <a:stretch/>
        </p:blipFill>
        <p:spPr>
          <a:xfrm>
            <a:off x="6131577" y="3930642"/>
            <a:ext cx="2566453" cy="219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1" descr="Ein Bild, das Text, Diagramm, Reihe, Screenshot enthält.&#10;&#10;KI-generierte Inhalte können fehlerhaft sein.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32763" y="3896138"/>
            <a:ext cx="3802428" cy="221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2"/>
          <p:cNvSpPr txBox="1"/>
          <p:nvPr/>
        </p:nvSpPr>
        <p:spPr>
          <a:xfrm>
            <a:off x="902757" y="472704"/>
            <a:ext cx="9774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 of forest- Coniferous Forest</a:t>
            </a:r>
            <a:endParaRPr/>
          </a:p>
        </p:txBody>
      </p:sp>
      <p:pic>
        <p:nvPicPr>
          <p:cNvPr id="306" name="Google Shape;306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308" name="Google Shape;308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311" name="Google Shape;311;p12"/>
          <p:cNvPicPr preferRelativeResize="0"/>
          <p:nvPr/>
        </p:nvPicPr>
        <p:blipFill rotWithShape="1">
          <a:blip r:embed="rId5">
            <a:alphaModFix/>
          </a:blip>
          <a:srcRect t="2141" b="2140"/>
          <a:stretch/>
        </p:blipFill>
        <p:spPr>
          <a:xfrm>
            <a:off x="902757" y="1330195"/>
            <a:ext cx="6592712" cy="3172742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2"/>
          <p:cNvSpPr txBox="1"/>
          <p:nvPr/>
        </p:nvSpPr>
        <p:spPr>
          <a:xfrm>
            <a:off x="7804122" y="1325157"/>
            <a:ext cx="232231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 (2025)</a:t>
            </a:r>
            <a:endParaRPr dirty="0"/>
          </a:p>
        </p:txBody>
      </p:sp>
      <p:sp>
        <p:nvSpPr>
          <p:cNvPr id="313" name="Google Shape;313;p12"/>
          <p:cNvSpPr txBox="1"/>
          <p:nvPr/>
        </p:nvSpPr>
        <p:spPr>
          <a:xfrm>
            <a:off x="10077405" y="323045"/>
            <a:ext cx="124372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Lubasi (2009)</a:t>
            </a:r>
            <a:endParaRPr/>
          </a:p>
        </p:txBody>
      </p:sp>
      <p:pic>
        <p:nvPicPr>
          <p:cNvPr id="314" name="Google Shape;314;p12"/>
          <p:cNvPicPr preferRelativeResize="0"/>
          <p:nvPr/>
        </p:nvPicPr>
        <p:blipFill rotWithShape="1">
          <a:blip r:embed="rId6">
            <a:alphaModFix/>
          </a:blip>
          <a:srcRect t="423" b="423"/>
          <a:stretch/>
        </p:blipFill>
        <p:spPr>
          <a:xfrm>
            <a:off x="9029009" y="1296365"/>
            <a:ext cx="2763189" cy="4828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2"/>
          <p:cNvPicPr preferRelativeResize="0"/>
          <p:nvPr/>
        </p:nvPicPr>
        <p:blipFill rotWithShape="1">
          <a:blip r:embed="rId7">
            <a:alphaModFix/>
          </a:blip>
          <a:srcRect l="689" r="688"/>
          <a:stretch/>
        </p:blipFill>
        <p:spPr>
          <a:xfrm>
            <a:off x="6131577" y="3930642"/>
            <a:ext cx="2566453" cy="219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016357" y="3896138"/>
            <a:ext cx="3435240" cy="221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Major threats</a:t>
            </a:r>
            <a:endParaRPr/>
          </a:p>
        </p:txBody>
      </p:sp>
      <p:pic>
        <p:nvPicPr>
          <p:cNvPr id="323" name="Google Shape;323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25" name="Google Shape;325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1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3"/>
          <p:cNvSpPr txBox="1"/>
          <p:nvPr/>
        </p:nvSpPr>
        <p:spPr>
          <a:xfrm>
            <a:off x="918105" y="1335933"/>
            <a:ext cx="9878454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Deforestation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Logging for timber, paper, and fuel.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Agricultural expansion (soy, palm oil, cattle ranching).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Urbanization and infrastructure development.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Climate Change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Increased droughts weaken trees and ecosystems.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Rising temperatures cause more frequent wildfires.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Shifts in rainfall patterns affect forest growth and regeneration.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Biodiversity Loss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Habitat destruction endangers species.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Disrupts ecosystems and food chains.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Reduces genetic diversity, making species more vulnerable.</a:t>
            </a:r>
            <a:endParaRPr/>
          </a:p>
        </p:txBody>
      </p:sp>
      <p:sp>
        <p:nvSpPr>
          <p:cNvPr id="328" name="Google Shape;328;p1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329" name="Google Shape;329;p13" descr="Ein Bild, das draußen, Verschmutzung, Feuer, Berg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 l="15255" t="-457" r="8666" b="457"/>
          <a:stretch/>
        </p:blipFill>
        <p:spPr>
          <a:xfrm>
            <a:off x="8116994" y="3150184"/>
            <a:ext cx="2679565" cy="23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13" descr="Ein Bild, das draußen, Himmel, Pflanzengesellschaft, Vegetation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10116" t="-457" r="18194" b="457"/>
          <a:stretch/>
        </p:blipFill>
        <p:spPr>
          <a:xfrm>
            <a:off x="8116994" y="428758"/>
            <a:ext cx="2679565" cy="2495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2030-SDGs</a:t>
            </a:r>
            <a:endParaRPr/>
          </a:p>
        </p:txBody>
      </p:sp>
      <p:pic>
        <p:nvPicPr>
          <p:cNvPr id="337" name="Google Shape;337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39" name="Google Shape;339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4"/>
          <p:cNvSpPr txBox="1"/>
          <p:nvPr/>
        </p:nvSpPr>
        <p:spPr>
          <a:xfrm>
            <a:off x="902757" y="1967977"/>
            <a:ext cx="8199679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Biodiversity Protection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Preserve ecosystems, combat deforestation, and protect endangered species to maintain biodiversity.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Sustainable Land Use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Promote responsible agriculture, reforestation, and soil conservation to prevent desertification and land degradation.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Combat Climate Change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Strengthen policies to reduce habitat loss, restore natural landscapes, and enhance carbon sequestration efforts.</a:t>
            </a:r>
            <a:endParaRPr/>
          </a:p>
        </p:txBody>
      </p:sp>
      <p:sp>
        <p:nvSpPr>
          <p:cNvPr id="342" name="Google Shape;342;p1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343" name="Google Shape;343;p14" descr="Ein Bild, das Text, Grafiken, Grafikdesign, Schrif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09123" y="1509499"/>
            <a:ext cx="2311715" cy="2311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 Indices</a:t>
            </a:r>
            <a:endParaRPr/>
          </a:p>
        </p:txBody>
      </p:sp>
      <p:pic>
        <p:nvPicPr>
          <p:cNvPr id="350" name="Google Shape;350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pic>
        <p:nvPicPr>
          <p:cNvPr id="352" name="Google Shape;352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1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5"/>
          <p:cNvSpPr txBox="1"/>
          <p:nvPr/>
        </p:nvSpPr>
        <p:spPr>
          <a:xfrm>
            <a:off x="982442" y="2036592"/>
            <a:ext cx="9878454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Part of Multispectral Remote Sensing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Simple and easy-to-understand approach for measuring vegetation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Mainly based on the ratio of reflection in the red spectral range and near-infrared (NIR)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commonly used analysis technique in satellite remote sensing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most well-known index is the </a:t>
            </a:r>
            <a:r>
              <a:rPr lang="de-D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Normalized Difference Vegetation Index (NDVI)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Normalized Difference Vegetation Index (NDVI)</a:t>
            </a:r>
            <a:endParaRPr/>
          </a:p>
        </p:txBody>
      </p:sp>
      <p:pic>
        <p:nvPicPr>
          <p:cNvPr id="362" name="Google Shape;362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  <p:pic>
        <p:nvPicPr>
          <p:cNvPr id="364" name="Google Shape;364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1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6"/>
          <p:cNvSpPr txBox="1"/>
          <p:nvPr/>
        </p:nvSpPr>
        <p:spPr>
          <a:xfrm>
            <a:off x="1021802" y="1420669"/>
            <a:ext cx="10782220" cy="5103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formed by calculating the ratio of the difference between the reflectance in near-infrared (NIR) and visible red (VISr) and their sum.</a:t>
            </a:r>
            <a:endParaRPr/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Value range NDVI = [-1, +1]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Typical values :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Dense vegetation: 	0,7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Dry bare soil: 	0,025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Clouds: 		0,002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Snow and ice:	-0,046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Water: 		-0,257</a:t>
            </a:r>
            <a:endParaRPr/>
          </a:p>
        </p:txBody>
      </p:sp>
      <p:sp>
        <p:nvSpPr>
          <p:cNvPr id="367" name="Google Shape;367;p1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368" name="Google Shape;368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70017" y="2058395"/>
            <a:ext cx="4143375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 Vegetation Indices</a:t>
            </a:r>
            <a:endParaRPr/>
          </a:p>
        </p:txBody>
      </p:sp>
      <p:pic>
        <p:nvPicPr>
          <p:cNvPr id="375" name="Google Shape;375;p1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  <p:pic>
        <p:nvPicPr>
          <p:cNvPr id="377" name="Google Shape;377;p1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17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graphicFrame>
        <p:nvGraphicFramePr>
          <p:cNvPr id="380" name="Google Shape;380;p17"/>
          <p:cNvGraphicFramePr/>
          <p:nvPr/>
        </p:nvGraphicFramePr>
        <p:xfrm>
          <a:off x="962234" y="1289437"/>
          <a:ext cx="10273225" cy="4082240"/>
        </p:xfrm>
        <a:graphic>
          <a:graphicData uri="http://schemas.openxmlformats.org/drawingml/2006/table">
            <a:tbl>
              <a:tblPr firstRow="1" bandRow="1">
                <a:noFill/>
                <a:tableStyleId>{BAB26480-F1A6-4139-A4E8-61D1B1255D49}</a:tableStyleId>
              </a:tblPr>
              <a:tblGrid>
                <a:gridCol w="1697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8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de-DE" sz="1800"/>
                        <a:t>EVI (Enhanced Vegetation Index)</a:t>
                      </a: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/>
                        <a:t>Leaf Area Index (LAI)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/>
                        <a:t>Normalized Difference Moisture Index (NDMI)</a:t>
                      </a: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2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/>
                        <a:t>Formula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/>
                        <a:t>Application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/>
                        <a:t>Advantages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18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8"/>
          <p:cNvSpPr txBox="1">
            <a:spLocks noGrp="1"/>
          </p:cNvSpPr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Copernicus Sentinel-2</a:t>
            </a:r>
            <a:endParaRPr/>
          </a:p>
        </p:txBody>
      </p:sp>
      <p:pic>
        <p:nvPicPr>
          <p:cNvPr id="387" name="Google Shape;387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  <p:pic>
        <p:nvPicPr>
          <p:cNvPr id="389" name="Google Shape;389;p18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1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</a:t>
            </a:r>
            <a:endParaRPr/>
          </a:p>
        </p:txBody>
      </p:sp>
      <p:pic>
        <p:nvPicPr>
          <p:cNvPr id="397" name="Google Shape;397;p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  <p:pic>
        <p:nvPicPr>
          <p:cNvPr id="399" name="Google Shape;399;p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19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9"/>
          <p:cNvSpPr txBox="1"/>
          <p:nvPr/>
        </p:nvSpPr>
        <p:spPr>
          <a:xfrm>
            <a:off x="886263" y="1931565"/>
            <a:ext cx="9878454" cy="427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Copernicus Sentinel-2 mission is based on a constellation of two identical satellites in the same orbit.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satellite carries an innovative wide swath high-resolution multispectral imager with 13 spectral bands for a new perspective of our land and vegetation.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Launch dates: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Sentinel-2A: 23 June 2015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Sentinel-2B: 7 March 2017</a:t>
            </a:r>
            <a:endParaRPr/>
          </a:p>
          <a:p>
            <a:pPr marL="685800" marR="0" lvl="1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Sentinel-2C: 5 September 2024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403" name="Google Shape;403;p19" descr="Ein Bild, das Text, Grafiken, Logo, Grafikdesig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846627" y="3429000"/>
            <a:ext cx="2559627" cy="2559627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19"/>
          <p:cNvSpPr txBox="1"/>
          <p:nvPr/>
        </p:nvSpPr>
        <p:spPr>
          <a:xfrm>
            <a:off x="10676709" y="5914835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>
            <a:spLocks noGrp="1"/>
          </p:cNvSpPr>
          <p:nvPr>
            <p:ph type="title"/>
          </p:nvPr>
        </p:nvSpPr>
        <p:spPr>
          <a:xfrm>
            <a:off x="4647270" y="2766218"/>
            <a:ext cx="2897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Recap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177" name="Google Shape;177;p2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</a:t>
            </a:r>
            <a:endParaRPr/>
          </a:p>
        </p:txBody>
      </p:sp>
      <p:pic>
        <p:nvPicPr>
          <p:cNvPr id="411" name="Google Shape;411;p2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  <p:pic>
        <p:nvPicPr>
          <p:cNvPr id="413" name="Google Shape;413;p2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2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0"/>
          <p:cNvSpPr txBox="1"/>
          <p:nvPr/>
        </p:nvSpPr>
        <p:spPr>
          <a:xfrm>
            <a:off x="886263" y="1931565"/>
            <a:ext cx="9878454" cy="3164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Resolution: 10 m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bands: 13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Swath: 290 km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Revisit-time: 5 days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Orbit Period: 100.6 minutes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417" name="Google Shape;417;p20" descr="Ein Bild, das Screenshot, Karte, Diagram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38800" y="1524000"/>
            <a:ext cx="5715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20"/>
          <p:cNvSpPr txBox="1"/>
          <p:nvPr/>
        </p:nvSpPr>
        <p:spPr>
          <a:xfrm>
            <a:off x="5139462" y="536296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Twin-Satellite Sentinel-2 Orbital Configuration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0"/>
          <p:cNvSpPr txBox="1"/>
          <p:nvPr/>
        </p:nvSpPr>
        <p:spPr>
          <a:xfrm>
            <a:off x="10927772" y="5436479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information- geographical coverage</a:t>
            </a:r>
            <a:endParaRPr/>
          </a:p>
        </p:txBody>
      </p:sp>
      <p:pic>
        <p:nvPicPr>
          <p:cNvPr id="426" name="Google Shape;426;p2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  <p:pic>
        <p:nvPicPr>
          <p:cNvPr id="428" name="Google Shape;428;p2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1"/>
          <p:cNvSpPr txBox="1"/>
          <p:nvPr/>
        </p:nvSpPr>
        <p:spPr>
          <a:xfrm>
            <a:off x="886263" y="1331063"/>
            <a:ext cx="4643214" cy="4832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continental land surfaces (including inland waters) between 56°S and 82.8°N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Coastal waters up to 20 km from the shore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Islands &gt;100 km²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EU islands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Mediterranean Sea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enclosed seas (e.g., Caspian Sea)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coverage based on Copernicus Services or member state requests (e.g., Antarctica, Baffin Bay)</a:t>
            </a: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432" name="Google Shape;432;p21"/>
          <p:cNvSpPr txBox="1"/>
          <p:nvPr/>
        </p:nvSpPr>
        <p:spPr>
          <a:xfrm>
            <a:off x="5422776" y="519170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Coverage and revisit time for Sentinel-2 MSI acquisitions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3" name="Google Shape;433;p21" descr="Ein Bild, das Karte, Text, Atlas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22776" y="1488028"/>
            <a:ext cx="6761258" cy="3742518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1"/>
          <p:cNvSpPr txBox="1"/>
          <p:nvPr/>
        </p:nvSpPr>
        <p:spPr>
          <a:xfrm>
            <a:off x="11348810" y="5060899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information- spatial resolution</a:t>
            </a:r>
            <a:endParaRPr/>
          </a:p>
        </p:txBody>
      </p:sp>
      <p:pic>
        <p:nvPicPr>
          <p:cNvPr id="441" name="Google Shape;441;p2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  <p:pic>
        <p:nvPicPr>
          <p:cNvPr id="443" name="Google Shape;443;p2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2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22"/>
          <p:cNvSpPr txBox="1"/>
          <p:nvPr/>
        </p:nvSpPr>
        <p:spPr>
          <a:xfrm>
            <a:off x="798255" y="1767269"/>
            <a:ext cx="3408703" cy="4001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bands: 13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metre spatial resolution: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2: 490 nm: Blue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3: 560 nm: Green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4: 665 nm: Red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8: 842 nm: Near Infra-Red (NIR)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2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447" name="Google Shape;447;p22"/>
          <p:cNvSpPr txBox="1"/>
          <p:nvPr/>
        </p:nvSpPr>
        <p:spPr>
          <a:xfrm>
            <a:off x="8094442" y="4714125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10 m spatial resolution bands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8" name="Google Shape;448;p22" descr="Ein Bild, das Screenshot, Reihe, Diagramm, Tex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97559" y="1906428"/>
            <a:ext cx="7909006" cy="2807697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22"/>
          <p:cNvSpPr txBox="1"/>
          <p:nvPr/>
        </p:nvSpPr>
        <p:spPr>
          <a:xfrm>
            <a:off x="11201324" y="4452515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R-G-B </a:t>
            </a:r>
            <a:endParaRPr/>
          </a:p>
        </p:txBody>
      </p:sp>
      <p:pic>
        <p:nvPicPr>
          <p:cNvPr id="456" name="Google Shape;456;p2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  <p:pic>
        <p:nvPicPr>
          <p:cNvPr id="458" name="Google Shape;458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2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2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461" name="Google Shape;461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2757" y="1191105"/>
            <a:ext cx="9496425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23"/>
          <p:cNvSpPr txBox="1"/>
          <p:nvPr/>
        </p:nvSpPr>
        <p:spPr>
          <a:xfrm>
            <a:off x="838198" y="617168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combination: B4-B3-B2, Google Earth Engine: Lagos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NDVI: NIR-R-G </a:t>
            </a:r>
            <a:endParaRPr/>
          </a:p>
        </p:txBody>
      </p:sp>
      <p:pic>
        <p:nvPicPr>
          <p:cNvPr id="469" name="Google Shape;469;p2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24</a:t>
            </a:fld>
            <a:endParaRPr/>
          </a:p>
        </p:txBody>
      </p:sp>
      <p:pic>
        <p:nvPicPr>
          <p:cNvPr id="471" name="Google Shape;471;p2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2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2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474" name="Google Shape;474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2923" y="1191105"/>
            <a:ext cx="9196092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24"/>
          <p:cNvSpPr txBox="1"/>
          <p:nvPr/>
        </p:nvSpPr>
        <p:spPr>
          <a:xfrm>
            <a:off x="838198" y="617168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combination: B5-B4-B3, Google Earth Engine: Lagos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information- spatial resolution</a:t>
            </a:r>
            <a:endParaRPr/>
          </a:p>
        </p:txBody>
      </p:sp>
      <p:pic>
        <p:nvPicPr>
          <p:cNvPr id="482" name="Google Shape;482;p2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25</a:t>
            </a:fld>
            <a:endParaRPr/>
          </a:p>
        </p:txBody>
      </p:sp>
      <p:pic>
        <p:nvPicPr>
          <p:cNvPr id="484" name="Google Shape;484;p2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25"/>
          <p:cNvSpPr/>
          <p:nvPr/>
        </p:nvSpPr>
        <p:spPr>
          <a:xfrm>
            <a:off x="784335" y="4523870"/>
            <a:ext cx="3085662" cy="1094935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25"/>
          <p:cNvSpPr/>
          <p:nvPr/>
        </p:nvSpPr>
        <p:spPr>
          <a:xfrm>
            <a:off x="784335" y="2236082"/>
            <a:ext cx="3085660" cy="2204120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rgbClr val="54813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2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25"/>
          <p:cNvSpPr txBox="1"/>
          <p:nvPr/>
        </p:nvSpPr>
        <p:spPr>
          <a:xfrm>
            <a:off x="902758" y="1317953"/>
            <a:ext cx="9936492" cy="4842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bands: 13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metre spatial resolution: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5: 705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6: 740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7: 783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8a: 865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11: 1610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12: 2190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2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490" name="Google Shape;490;p25"/>
          <p:cNvSpPr txBox="1"/>
          <p:nvPr/>
        </p:nvSpPr>
        <p:spPr>
          <a:xfrm>
            <a:off x="4030441" y="5066859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20 m spatial resolution bands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1" name="Google Shape;49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46456" y="2236081"/>
            <a:ext cx="7909006" cy="275497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5"/>
          <p:cNvSpPr/>
          <p:nvPr/>
        </p:nvSpPr>
        <p:spPr>
          <a:xfrm>
            <a:off x="4046454" y="5436190"/>
            <a:ext cx="3085660" cy="984587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rgbClr val="54813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25"/>
          <p:cNvSpPr/>
          <p:nvPr/>
        </p:nvSpPr>
        <p:spPr>
          <a:xfrm>
            <a:off x="7190148" y="5436190"/>
            <a:ext cx="3085662" cy="984587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Applications: snow/ice/cloud detection, or vegetation moisture stress assessment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25"/>
          <p:cNvSpPr txBox="1"/>
          <p:nvPr/>
        </p:nvSpPr>
        <p:spPr>
          <a:xfrm>
            <a:off x="4499075" y="5566389"/>
            <a:ext cx="244186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VNIR vegetation red edge spectral domain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25"/>
          <p:cNvSpPr txBox="1"/>
          <p:nvPr/>
        </p:nvSpPr>
        <p:spPr>
          <a:xfrm>
            <a:off x="11279866" y="4860246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Vegetation Analysis: SWIR 1-NIR-R</a:t>
            </a:r>
            <a:endParaRPr/>
          </a:p>
        </p:txBody>
      </p:sp>
      <p:pic>
        <p:nvPicPr>
          <p:cNvPr id="502" name="Google Shape;502;p2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26</a:t>
            </a:fld>
            <a:endParaRPr/>
          </a:p>
        </p:txBody>
      </p:sp>
      <p:pic>
        <p:nvPicPr>
          <p:cNvPr id="504" name="Google Shape;504;p2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2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2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507" name="Google Shape;507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0855" y="1128556"/>
            <a:ext cx="8571345" cy="49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26"/>
          <p:cNvSpPr txBox="1"/>
          <p:nvPr/>
        </p:nvSpPr>
        <p:spPr>
          <a:xfrm>
            <a:off x="838198" y="6171684"/>
            <a:ext cx="6096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combination: B11- B5-B4,  Earth Engine: Lagos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information- spatial resolution</a:t>
            </a:r>
            <a:endParaRPr/>
          </a:p>
        </p:txBody>
      </p:sp>
      <p:pic>
        <p:nvPicPr>
          <p:cNvPr id="515" name="Google Shape;515;p2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27</a:t>
            </a:fld>
            <a:endParaRPr/>
          </a:p>
        </p:txBody>
      </p:sp>
      <p:pic>
        <p:nvPicPr>
          <p:cNvPr id="517" name="Google Shape;517;p2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27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27"/>
          <p:cNvSpPr txBox="1"/>
          <p:nvPr/>
        </p:nvSpPr>
        <p:spPr>
          <a:xfrm>
            <a:off x="960796" y="1317953"/>
            <a:ext cx="9878454" cy="3164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bands: 13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 metre spatial resolution: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1: 443 nm </a:t>
            </a:r>
            <a:endParaRPr/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9: 940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 10: 1375 nm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2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521" name="Google Shape;521;p27"/>
          <p:cNvSpPr txBox="1"/>
          <p:nvPr/>
        </p:nvSpPr>
        <p:spPr>
          <a:xfrm>
            <a:off x="9479009" y="3896365"/>
            <a:ext cx="197290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60 m spatial resolution bands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2" name="Google Shape;522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3460" y="3896600"/>
            <a:ext cx="7909006" cy="2385883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27"/>
          <p:cNvSpPr txBox="1"/>
          <p:nvPr/>
        </p:nvSpPr>
        <p:spPr>
          <a:xfrm>
            <a:off x="5527963" y="1314374"/>
            <a:ext cx="9878454" cy="2605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mainly focused on cloud screening and atmospheric correction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Aerosols</a:t>
            </a:r>
            <a:endParaRPr/>
          </a:p>
          <a:p>
            <a:pPr marL="457200" marR="0" lvl="1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water vapour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None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cirrus detection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27"/>
          <p:cNvSpPr txBox="1"/>
          <p:nvPr/>
        </p:nvSpPr>
        <p:spPr>
          <a:xfrm>
            <a:off x="8626954" y="6078111"/>
            <a:ext cx="85205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(2025)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28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28"/>
          <p:cNvSpPr txBox="1">
            <a:spLocks noGrp="1"/>
          </p:cNvSpPr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Application</a:t>
            </a:r>
            <a:endParaRPr/>
          </a:p>
        </p:txBody>
      </p:sp>
      <p:pic>
        <p:nvPicPr>
          <p:cNvPr id="531" name="Google Shape;531;p2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28</a:t>
            </a:fld>
            <a:endParaRPr/>
          </a:p>
        </p:txBody>
      </p:sp>
      <p:pic>
        <p:nvPicPr>
          <p:cNvPr id="533" name="Google Shape;533;p28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2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TB 02 Electromagnetic Radiation, Atmospheric Interactions and  Surface Interactions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Google Shape;540;p2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29</a:t>
            </a:fld>
            <a:endParaRPr/>
          </a:p>
        </p:txBody>
      </p:sp>
      <p:pic>
        <p:nvPicPr>
          <p:cNvPr id="542" name="Google Shape;542;p2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p29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29"/>
          <p:cNvSpPr txBox="1"/>
          <p:nvPr/>
        </p:nvSpPr>
        <p:spPr>
          <a:xfrm>
            <a:off x="902757" y="1303985"/>
            <a:ext cx="1045104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Wildfires contribute 25–35% of annual global greenhouse gas emissions.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Monitoring large-scale fires is crucial to understand their impact on climate change.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Remote sensing enables accurate documentation of fire extent and frequency.</a:t>
            </a:r>
            <a:endParaRPr/>
          </a:p>
        </p:txBody>
      </p:sp>
      <p:sp>
        <p:nvSpPr>
          <p:cNvPr id="545" name="Google Shape;545;p2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546" name="Google Shape;546;p29" descr="Ein Bild, das Text, Screenshot, Grafikdesig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69490" y="2512843"/>
            <a:ext cx="5717575" cy="3200135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2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 Monitoring Sentinel-2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Characteristics of EM Radiation</a:t>
            </a:r>
            <a:endParaRPr/>
          </a:p>
        </p:txBody>
      </p:sp>
      <p:pic>
        <p:nvPicPr>
          <p:cNvPr id="184" name="Google Shape;184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6" name="Google Shape;186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"/>
          <p:cNvSpPr txBox="1"/>
          <p:nvPr/>
        </p:nvSpPr>
        <p:spPr>
          <a:xfrm>
            <a:off x="6815051" y="2748993"/>
            <a:ext cx="5151756" cy="2416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objects with a temperature above zero </a:t>
            </a:r>
            <a:r>
              <a:rPr lang="de-DE" sz="2000" b="1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emit</a:t>
            </a:r>
            <a:r>
              <a:rPr lang="de-DE" sz="200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electromagnetic radiation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Objects</a:t>
            </a:r>
            <a:r>
              <a:rPr lang="de-D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reflect </a:t>
            </a: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electromagnetic radiation emitted by other objects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de-DE" sz="200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🡪 Key basis of remo</a:t>
            </a: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 sensing because earth’s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surface materials reflect light in unique ways</a:t>
            </a:r>
            <a:endParaRPr sz="20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3" descr="Ein Bild, das Diagramm, Reihe, Screenshot, Desig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3247" y="1692961"/>
            <a:ext cx="5771804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76;p2">
            <a:extLst>
              <a:ext uri="{FF2B5EF4-FFF2-40B4-BE49-F238E27FC236}">
                <a16:creationId xmlns:a16="http://schemas.microsoft.com/office/drawing/2014/main" id="{D65024E9-4B87-38AA-0D84-F02DC4523A4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5D77C53-A7C5-AB08-2927-6D795918236A}"/>
              </a:ext>
            </a:extLst>
          </p:cNvPr>
          <p:cNvSpPr txBox="1"/>
          <p:nvPr/>
        </p:nvSpPr>
        <p:spPr>
          <a:xfrm>
            <a:off x="5979566" y="5766740"/>
            <a:ext cx="8354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byjus</a:t>
            </a:r>
            <a:r>
              <a:rPr lang="en-US" sz="1000" dirty="0"/>
              <a:t>, 2024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3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30</a:t>
            </a:fld>
            <a:endParaRPr/>
          </a:p>
        </p:txBody>
      </p:sp>
      <p:pic>
        <p:nvPicPr>
          <p:cNvPr id="555" name="Google Shape;555;p3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3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30"/>
          <p:cNvSpPr txBox="1"/>
          <p:nvPr/>
        </p:nvSpPr>
        <p:spPr>
          <a:xfrm>
            <a:off x="902757" y="1303985"/>
            <a:ext cx="10451043" cy="501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 Extent Underestimated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satellite data reveals 80% more burned land in Sub-Saharan Africa than previously estimated.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4.9 million km² burned in 2016—larger than India and Mongolia combined.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Remote Sensing Breakthrough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High-resolution imagery allows detailed mapping of fire scars.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detected fires are smaller than 100 hectares, often linked to agriculture and grazing.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Impact on Climate &amp; Land Use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Fire contribute 25–35% of annual global greenhouse gas emissions.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Small-scale fires influence deforestation, ecosystem changes, and carbon cycles.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 Research &amp; Monitoring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to create a global 20m resolution fire map.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data will help improve climate models and land management strategies.</a:t>
            </a:r>
            <a:endParaRPr/>
          </a:p>
        </p:txBody>
      </p:sp>
      <p:sp>
        <p:nvSpPr>
          <p:cNvPr id="558" name="Google Shape;558;p3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559" name="Google Shape;559;p3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 Monitoring Sentinel-2</a:t>
            </a:r>
            <a:endParaRPr/>
          </a:p>
        </p:txBody>
      </p:sp>
      <p:sp>
        <p:nvSpPr>
          <p:cNvPr id="560" name="Google Shape;560;p30"/>
          <p:cNvSpPr txBox="1"/>
          <p:nvPr/>
        </p:nvSpPr>
        <p:spPr>
          <a:xfrm>
            <a:off x="9603827" y="5886156"/>
            <a:ext cx="60942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 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" name="Google Shape;566;p3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31</a:t>
            </a:fld>
            <a:endParaRPr/>
          </a:p>
        </p:txBody>
      </p:sp>
      <p:pic>
        <p:nvPicPr>
          <p:cNvPr id="568" name="Google Shape;568;p3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3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3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571" name="Google Shape;571;p3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Wildfire Monitoring Sentinel-2</a:t>
            </a:r>
            <a:endParaRPr/>
          </a:p>
        </p:txBody>
      </p:sp>
      <p:pic>
        <p:nvPicPr>
          <p:cNvPr id="572" name="Google Shape;572;p31" descr="Ein Bild, das Karte, Text, Atlas, Diagram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0245" y="1245599"/>
            <a:ext cx="9782347" cy="4543960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31"/>
          <p:cNvSpPr txBox="1"/>
          <p:nvPr/>
        </p:nvSpPr>
        <p:spPr>
          <a:xfrm>
            <a:off x="9603827" y="5886156"/>
            <a:ext cx="60942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ESA, 2019 </a:t>
            </a: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32"/>
          <p:cNvSpPr txBox="1"/>
          <p:nvPr/>
        </p:nvSpPr>
        <p:spPr>
          <a:xfrm>
            <a:off x="902757" y="472704"/>
            <a:ext cx="977395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of Sentinel-2 Satellite Images and Random Forest Classifier for Rainforest Mapping in Gabon</a:t>
            </a:r>
            <a:endParaRPr/>
          </a:p>
        </p:txBody>
      </p:sp>
      <p:pic>
        <p:nvPicPr>
          <p:cNvPr id="580" name="Google Shape;580;p3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32</a:t>
            </a:fld>
            <a:endParaRPr/>
          </a:p>
        </p:txBody>
      </p:sp>
      <p:pic>
        <p:nvPicPr>
          <p:cNvPr id="582" name="Google Shape;582;p3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3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32"/>
          <p:cNvSpPr txBox="1"/>
          <p:nvPr/>
        </p:nvSpPr>
        <p:spPr>
          <a:xfrm>
            <a:off x="902757" y="1706366"/>
            <a:ext cx="6460672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 Waśniewski, Agata Hościło, Bogdan Zagajewski, Dieudonné Moukétou-Tarazewicz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Objectives:</a:t>
            </a:r>
            <a:endParaRPr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Mapping forest cover and types in northwest Gabon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goal was to analyze how different Sentinel-2 spectral bands, the </a:t>
            </a:r>
            <a:r>
              <a:rPr lang="de-DE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Normalized Difference Vegetation Index (NDVI)</a:t>
            </a: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a </a:t>
            </a:r>
            <a:r>
              <a:rPr lang="de-DE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Elevation Model (DEM)</a:t>
            </a:r>
            <a:r>
              <a:rPr lang="de-DE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impact classification accuracy.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3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586" name="Google Shape;586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01770" y="1457485"/>
            <a:ext cx="4286507" cy="4898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33"/>
          <p:cNvSpPr txBox="1"/>
          <p:nvPr/>
        </p:nvSpPr>
        <p:spPr>
          <a:xfrm>
            <a:off x="902757" y="472704"/>
            <a:ext cx="977395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of Sentinel-2 Satellite Images and Random Forest Classifier for Rainforest Mapping in Gabon</a:t>
            </a:r>
            <a:endParaRPr/>
          </a:p>
        </p:txBody>
      </p:sp>
      <p:pic>
        <p:nvPicPr>
          <p:cNvPr id="593" name="Google Shape;593;p3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33</a:t>
            </a:fld>
            <a:endParaRPr/>
          </a:p>
        </p:txBody>
      </p:sp>
      <p:pic>
        <p:nvPicPr>
          <p:cNvPr id="595" name="Google Shape;595;p3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3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33"/>
          <p:cNvSpPr txBox="1"/>
          <p:nvPr/>
        </p:nvSpPr>
        <p:spPr>
          <a:xfrm>
            <a:off x="902757" y="2622199"/>
            <a:ext cx="6460672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Study area: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around 40,000 km²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overing by four Sentinel-2 scenes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forest types: mangroves,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freshwater swamp forest, lowland forest, semi-evergreen moist forest disturbed natural forest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3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599" name="Google Shape;599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1998" y="2000343"/>
            <a:ext cx="6498585" cy="3905585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33"/>
          <p:cNvSpPr txBox="1"/>
          <p:nvPr/>
        </p:nvSpPr>
        <p:spPr>
          <a:xfrm>
            <a:off x="9982200" y="5801778"/>
            <a:ext cx="60942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Waśniewski et al. (2020)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34"/>
          <p:cNvSpPr txBox="1"/>
          <p:nvPr/>
        </p:nvSpPr>
        <p:spPr>
          <a:xfrm>
            <a:off x="902757" y="472704"/>
            <a:ext cx="977395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of Sentinel-2 Satellite Images and Random Forest Classifier for Rainforest Mapping in Gabon</a:t>
            </a:r>
            <a:endParaRPr/>
          </a:p>
        </p:txBody>
      </p:sp>
      <p:pic>
        <p:nvPicPr>
          <p:cNvPr id="607" name="Google Shape;607;p3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34</a:t>
            </a:fld>
            <a:endParaRPr/>
          </a:p>
        </p:txBody>
      </p:sp>
      <p:pic>
        <p:nvPicPr>
          <p:cNvPr id="609" name="Google Shape;609;p3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3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p34"/>
          <p:cNvSpPr txBox="1"/>
          <p:nvPr/>
        </p:nvSpPr>
        <p:spPr>
          <a:xfrm>
            <a:off x="1026261" y="1677572"/>
            <a:ext cx="11004637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source: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Acquisition Date: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April 2017 (near cloud-free imagery)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Bands Used: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m resolution: B2 (Blue), B3 (Green), B4 (Red), B8 (NIR)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m resolution: B5, B6, B7 (Red-edge), B8a (NIR), B11, B12 (SWIR)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60 m resolution bands (B1, B9, B10) were not used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Trainings data: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Forest Watch</a:t>
            </a: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(2015, 30 m resolution)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GlobCover 2009</a:t>
            </a:r>
            <a:endParaRPr sz="2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−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 knowledge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3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5"/>
          <p:cNvSpPr txBox="1"/>
          <p:nvPr/>
        </p:nvSpPr>
        <p:spPr>
          <a:xfrm>
            <a:off x="902757" y="472704"/>
            <a:ext cx="977395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of Sentinel-2 Satellite Images and Random Forest Classifier for Rainforest Mapping in Gabon</a:t>
            </a:r>
            <a:endParaRPr/>
          </a:p>
        </p:txBody>
      </p:sp>
      <p:pic>
        <p:nvPicPr>
          <p:cNvPr id="619" name="Google Shape;619;p3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35</a:t>
            </a:fld>
            <a:endParaRPr/>
          </a:p>
        </p:txBody>
      </p:sp>
      <p:pic>
        <p:nvPicPr>
          <p:cNvPr id="621" name="Google Shape;621;p3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3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35"/>
          <p:cNvSpPr txBox="1"/>
          <p:nvPr/>
        </p:nvSpPr>
        <p:spPr>
          <a:xfrm>
            <a:off x="1026262" y="1494328"/>
            <a:ext cx="11004637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Methods: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Random Forest (RF)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classifier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was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type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decision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trees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were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RF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classifier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was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imageRF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EnMAP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-Box 2.0.2.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 Workflow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 Forest Cover Classification: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on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northwest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Sentinel-2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all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mask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was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type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Forest Type Classification: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separate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were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Western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Gabon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Northwest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applied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Southwest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Eastern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Gabon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Northeast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applied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Southeast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3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625" name="Google Shape;625;p35"/>
          <p:cNvSpPr txBox="1"/>
          <p:nvPr/>
        </p:nvSpPr>
        <p:spPr>
          <a:xfrm>
            <a:off x="9449346" y="2746430"/>
            <a:ext cx="2454725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Parameters: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Number of selected features = √(total features)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Impurity criterion = Gini Index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de-DE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Minimum samples per node = 1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36"/>
          <p:cNvSpPr txBox="1"/>
          <p:nvPr/>
        </p:nvSpPr>
        <p:spPr>
          <a:xfrm>
            <a:off x="902757" y="472704"/>
            <a:ext cx="977395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Assessment </a:t>
            </a:r>
            <a:r>
              <a:rPr lang="de-DE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Sentinel-2 </a:t>
            </a:r>
            <a:r>
              <a:rPr lang="de-DE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Satellite</a:t>
            </a: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Images and Random Forest </a:t>
            </a:r>
            <a:r>
              <a:rPr lang="de-DE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Classifier</a:t>
            </a: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Rainforest Mapping in </a:t>
            </a:r>
            <a:r>
              <a:rPr lang="de-DE" sz="32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Gabon</a:t>
            </a:r>
            <a:endParaRPr dirty="0"/>
          </a:p>
        </p:txBody>
      </p:sp>
      <p:pic>
        <p:nvPicPr>
          <p:cNvPr id="632" name="Google Shape;632;p3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36</a:t>
            </a:fld>
            <a:endParaRPr/>
          </a:p>
        </p:txBody>
      </p:sp>
      <p:pic>
        <p:nvPicPr>
          <p:cNvPr id="634" name="Google Shape;634;p3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3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36"/>
          <p:cNvSpPr txBox="1"/>
          <p:nvPr/>
        </p:nvSpPr>
        <p:spPr>
          <a:xfrm>
            <a:off x="902757" y="1549922"/>
            <a:ext cx="4689969" cy="5324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Best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were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achieved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bands (10 m &amp; 20 m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resolution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combined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DEM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NDVI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did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accuracy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significantly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DEM was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important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distinguishing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Red-edge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SWIR bands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contributed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type </a:t>
            </a:r>
            <a:r>
              <a:rPr lang="de-D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 </a:t>
            </a:r>
            <a:r>
              <a:rPr lang="de-DE" sz="2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Accuracy</a:t>
            </a:r>
            <a:r>
              <a:rPr lang="de-DE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accuracy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ranged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92.6% </a:t>
            </a:r>
            <a:r>
              <a:rPr lang="de-DE" sz="20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98.5%</a:t>
            </a: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Forest type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classification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accuracy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ranged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83.4% </a:t>
            </a:r>
            <a:r>
              <a:rPr lang="de-DE" sz="20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97.4%</a:t>
            </a: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3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638" name="Google Shape;638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77595" y="1743117"/>
            <a:ext cx="6543084" cy="4162811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36"/>
          <p:cNvSpPr txBox="1"/>
          <p:nvPr/>
        </p:nvSpPr>
        <p:spPr>
          <a:xfrm>
            <a:off x="9982200" y="5801778"/>
            <a:ext cx="60942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Waśniewski et al. (2020)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37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37"/>
          <p:cNvSpPr txBox="1"/>
          <p:nvPr/>
        </p:nvSpPr>
        <p:spPr>
          <a:xfrm>
            <a:off x="1259144" y="4087500"/>
            <a:ext cx="60927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 (on behalf of the EOCap4Africa Team) 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 sz="1800" b="1">
              <a:solidFill>
                <a:srgbClr val="4D4D4D"/>
              </a:solidFill>
            </a:endParaRPr>
          </a:p>
        </p:txBody>
      </p:sp>
      <p:sp>
        <p:nvSpPr>
          <p:cNvPr id="646" name="Google Shape;646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37</a:t>
            </a:fld>
            <a:endParaRPr/>
          </a:p>
        </p:txBody>
      </p:sp>
      <p:grpSp>
        <p:nvGrpSpPr>
          <p:cNvPr id="647" name="Google Shape;647;p37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648" name="Google Shape;64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9" name="Google Shape;649;p37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50" name="Google Shape;650;p37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1" name="Google Shape;651;p37"/>
          <p:cNvGrpSpPr/>
          <p:nvPr/>
        </p:nvGrpSpPr>
        <p:grpSpPr>
          <a:xfrm>
            <a:off x="1259143" y="5829778"/>
            <a:ext cx="9855759" cy="749899"/>
            <a:chOff x="1098931" y="5326428"/>
            <a:chExt cx="9855759" cy="749899"/>
          </a:xfrm>
        </p:grpSpPr>
        <p:grpSp>
          <p:nvGrpSpPr>
            <p:cNvPr id="652" name="Google Shape;652;p37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653" name="Google Shape;653;p37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4" name="Google Shape;654;p37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5" name="Google Shape;655;p37" descr="Ein Bild, das Schwarz, Dunkelheit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6" name="Google Shape;656;p37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7" name="Google Shape;657;p37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8" name="Google Shape;658;p37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659" name="Google Shape;659;p37" descr="KNUST Logo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>
          <a:extLst>
            <a:ext uri="{FF2B5EF4-FFF2-40B4-BE49-F238E27FC236}">
              <a16:creationId xmlns:a16="http://schemas.microsoft.com/office/drawing/2014/main" id="{3A0FF1C2-DA21-934F-D7CA-1DDD76A36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36">
            <a:extLst>
              <a:ext uri="{FF2B5EF4-FFF2-40B4-BE49-F238E27FC236}">
                <a16:creationId xmlns:a16="http://schemas.microsoft.com/office/drawing/2014/main" id="{1380F3E1-39E2-9227-A9D2-D8196C6FC5B9}"/>
              </a:ext>
            </a:extLst>
          </p:cNvPr>
          <p:cNvSpPr txBox="1"/>
          <p:nvPr/>
        </p:nvSpPr>
        <p:spPr>
          <a:xfrm>
            <a:off x="902757" y="472704"/>
            <a:ext cx="977395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dirty="0"/>
          </a:p>
        </p:txBody>
      </p:sp>
      <p:pic>
        <p:nvPicPr>
          <p:cNvPr id="632" name="Google Shape;632;p36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B44D357A-9A99-7E87-C324-65D17A89F47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36">
            <a:extLst>
              <a:ext uri="{FF2B5EF4-FFF2-40B4-BE49-F238E27FC236}">
                <a16:creationId xmlns:a16="http://schemas.microsoft.com/office/drawing/2014/main" id="{BAE34C58-18F8-453F-291E-F64625966A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38</a:t>
            </a:fld>
            <a:endParaRPr/>
          </a:p>
        </p:txBody>
      </p:sp>
      <p:pic>
        <p:nvPicPr>
          <p:cNvPr id="634" name="Google Shape;634;p36">
            <a:extLst>
              <a:ext uri="{FF2B5EF4-FFF2-40B4-BE49-F238E27FC236}">
                <a16:creationId xmlns:a16="http://schemas.microsoft.com/office/drawing/2014/main" id="{013CC77B-B162-3C18-ADC5-BF8A4602E040}"/>
              </a:ext>
            </a:extLst>
          </p:cNvPr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36">
            <a:extLst>
              <a:ext uri="{FF2B5EF4-FFF2-40B4-BE49-F238E27FC236}">
                <a16:creationId xmlns:a16="http://schemas.microsoft.com/office/drawing/2014/main" id="{74187270-7C57-ED8B-3F9A-70C04668B108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46560FF-576B-D62D-1D33-45A24B5E55A9}"/>
              </a:ext>
            </a:extLst>
          </p:cNvPr>
          <p:cNvSpPr txBox="1"/>
          <p:nvPr/>
        </p:nvSpPr>
        <p:spPr>
          <a:xfrm>
            <a:off x="666742" y="1143501"/>
            <a:ext cx="1128872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effectLst/>
              </a:rPr>
              <a:t>Bahrami, M., &amp; </a:t>
            </a:r>
            <a:r>
              <a:rPr lang="en-GB" dirty="0" err="1">
                <a:effectLst/>
              </a:rPr>
              <a:t>Mobasheri</a:t>
            </a:r>
            <a:r>
              <a:rPr lang="en-GB" dirty="0">
                <a:effectLst/>
              </a:rPr>
              <a:t>, M. R. (2020). Plant species determination by coding leaf reflectance spectrum and its derivatives. </a:t>
            </a:r>
            <a:r>
              <a:rPr lang="en-GB" i="1" dirty="0">
                <a:effectLst/>
              </a:rPr>
              <a:t>European Journal of Remote Sensing</a:t>
            </a:r>
            <a:r>
              <a:rPr lang="en-GB" dirty="0">
                <a:effectLst/>
              </a:rPr>
              <a:t>, </a:t>
            </a:r>
            <a:r>
              <a:rPr lang="en-GB" i="1" dirty="0">
                <a:effectLst/>
              </a:rPr>
              <a:t>53</a:t>
            </a:r>
            <a:r>
              <a:rPr lang="en-GB" dirty="0">
                <a:effectLst/>
              </a:rPr>
              <a:t>(1), 258–273. </a:t>
            </a:r>
            <a:r>
              <a:rPr lang="en-GB" dirty="0">
                <a:effectLst/>
                <a:hlinkClick r:id="rId5"/>
              </a:rPr>
              <a:t>https://doi.org/10.1080/22797254.2020.1816501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 err="1">
                <a:effectLst/>
              </a:rPr>
              <a:t>CarbonBrief</a:t>
            </a:r>
            <a:r>
              <a:rPr lang="en-GB" dirty="0">
                <a:effectLst/>
              </a:rPr>
              <a:t>. (n.d.). </a:t>
            </a:r>
            <a:r>
              <a:rPr lang="en-GB" i="1" dirty="0">
                <a:effectLst/>
              </a:rPr>
              <a:t>Rainforest Deforestation</a:t>
            </a:r>
            <a:r>
              <a:rPr lang="en-GB" dirty="0">
                <a:effectLst/>
              </a:rPr>
              <a:t>. Retrieved 4 February 2026, from </a:t>
            </a:r>
            <a:r>
              <a:rPr lang="en-GB" dirty="0">
                <a:effectLst/>
                <a:hlinkClick r:id="rId6"/>
              </a:rPr>
              <a:t>https://www.carbonbrief.org/wp-content/uploads/2018/04/rainforest-deforestation.jpg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 err="1">
                <a:effectLst/>
              </a:rPr>
              <a:t>Elowitz</a:t>
            </a:r>
            <a:r>
              <a:rPr lang="en-GB" dirty="0">
                <a:effectLst/>
              </a:rPr>
              <a:t>, M. (n.d.). What is Imaging Spectroscopy (Hyperspectral Imaging). </a:t>
            </a:r>
            <a:r>
              <a:rPr lang="en-GB" i="1" dirty="0" err="1">
                <a:effectLst/>
              </a:rPr>
              <a:t>Markelowitz</a:t>
            </a:r>
            <a:r>
              <a:rPr lang="en-GB" dirty="0">
                <a:effectLst/>
              </a:rPr>
              <a:t>. Retrieved 2 February 2026, from </a:t>
            </a:r>
            <a:r>
              <a:rPr lang="en-GB" dirty="0">
                <a:effectLst/>
                <a:hlinkClick r:id="rId7"/>
              </a:rPr>
              <a:t>https://web.archive.org/web/20130614062955/https://www.markelowitz.com/Hyperspectral.html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ESA. (2019). </a:t>
            </a:r>
            <a:r>
              <a:rPr lang="en-GB" i="1" dirty="0">
                <a:effectLst/>
              </a:rPr>
              <a:t>More of Africa scarred by fires than thought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8"/>
              </a:rPr>
              <a:t>https://www.esa.int/Applications/Observing_the_Earth/Copernicus/Sentinel-2/More_of_Africa_scarred_by_fires_than_thought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ESA. (2025). </a:t>
            </a:r>
            <a:r>
              <a:rPr lang="en-GB" i="1" dirty="0">
                <a:effectLst/>
              </a:rPr>
              <a:t>S2 Mission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9"/>
              </a:rPr>
              <a:t>https://sentiwiki.copernicus.eu/web/s2-mission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Mongabay. (2020). </a:t>
            </a:r>
            <a:r>
              <a:rPr lang="en-GB" i="1" dirty="0">
                <a:effectLst/>
              </a:rPr>
              <a:t>Amazon Fires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10"/>
              </a:rPr>
              <a:t>https://imgs.mongabay.com/wp-content/uploads/sites/20/2020/09/01155427/GP0STURQQ_AmazonFiresAug20_PressMedia-1200x800.jpg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NASA. (2025a). </a:t>
            </a:r>
            <a:r>
              <a:rPr lang="en-GB" i="1" dirty="0">
                <a:effectLst/>
              </a:rPr>
              <a:t>Biome: Coniferous Forest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11"/>
              </a:rPr>
              <a:t>https://earthobservatory.nasa.gov/biome/bioconiferous.php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NASA. (2025b). </a:t>
            </a:r>
            <a:r>
              <a:rPr lang="en-GB" i="1" dirty="0">
                <a:effectLst/>
              </a:rPr>
              <a:t>Biome: Rainforest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12"/>
              </a:rPr>
              <a:t>https://science.nasa.gov/kids/earth/mission-biomes/biorainforest/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049817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>
          <a:extLst>
            <a:ext uri="{FF2B5EF4-FFF2-40B4-BE49-F238E27FC236}">
              <a16:creationId xmlns:a16="http://schemas.microsoft.com/office/drawing/2014/main" id="{7F7F45C5-619D-9055-78BA-FE8BAF071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36">
            <a:extLst>
              <a:ext uri="{FF2B5EF4-FFF2-40B4-BE49-F238E27FC236}">
                <a16:creationId xmlns:a16="http://schemas.microsoft.com/office/drawing/2014/main" id="{23C54FCD-BAAB-63E2-3842-636E0BDAB33D}"/>
              </a:ext>
            </a:extLst>
          </p:cNvPr>
          <p:cNvSpPr txBox="1"/>
          <p:nvPr/>
        </p:nvSpPr>
        <p:spPr>
          <a:xfrm>
            <a:off x="902757" y="472704"/>
            <a:ext cx="977395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dirty="0"/>
          </a:p>
        </p:txBody>
      </p:sp>
      <p:pic>
        <p:nvPicPr>
          <p:cNvPr id="632" name="Google Shape;632;p36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B4F10FB-D0D3-3676-19F9-4C1C78A1EC8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36">
            <a:extLst>
              <a:ext uri="{FF2B5EF4-FFF2-40B4-BE49-F238E27FC236}">
                <a16:creationId xmlns:a16="http://schemas.microsoft.com/office/drawing/2014/main" id="{DBD86BD4-B229-88EC-B01C-B501EA3801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39</a:t>
            </a:fld>
            <a:endParaRPr/>
          </a:p>
        </p:txBody>
      </p:sp>
      <p:pic>
        <p:nvPicPr>
          <p:cNvPr id="634" name="Google Shape;634;p36">
            <a:extLst>
              <a:ext uri="{FF2B5EF4-FFF2-40B4-BE49-F238E27FC236}">
                <a16:creationId xmlns:a16="http://schemas.microsoft.com/office/drawing/2014/main" id="{AA2E9449-540F-FEC7-C416-BFBF393BA165}"/>
              </a:ext>
            </a:extLst>
          </p:cNvPr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36">
            <a:extLst>
              <a:ext uri="{FF2B5EF4-FFF2-40B4-BE49-F238E27FC236}">
                <a16:creationId xmlns:a16="http://schemas.microsoft.com/office/drawing/2014/main" id="{C4A5419B-4A46-C99D-89FB-2AAB435F94BC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BD674C-A372-5AF0-2624-1552F433EB41}"/>
              </a:ext>
            </a:extLst>
          </p:cNvPr>
          <p:cNvSpPr txBox="1"/>
          <p:nvPr/>
        </p:nvSpPr>
        <p:spPr>
          <a:xfrm>
            <a:off x="902757" y="1212408"/>
            <a:ext cx="1095217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NASA. (2025c). </a:t>
            </a:r>
            <a:r>
              <a:rPr lang="en-GB" i="1" dirty="0">
                <a:solidFill>
                  <a:schemeClr val="tx1"/>
                </a:solidFill>
                <a:effectLst/>
              </a:rPr>
              <a:t>Biome: Temperate Deciduous Forest</a:t>
            </a:r>
            <a:r>
              <a:rPr lang="en-GB" dirty="0">
                <a:solidFill>
                  <a:schemeClr val="tx1"/>
                </a:solidFill>
                <a:effectLst/>
              </a:rPr>
              <a:t>. </a:t>
            </a:r>
            <a:r>
              <a:rPr lang="en-GB" dirty="0">
                <a:solidFill>
                  <a:schemeClr val="tx1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https://science.nasa.gov/kids/earth/mission-biomes/biotemperate/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Oertel, D., </a:t>
            </a:r>
            <a:r>
              <a:rPr lang="en-GB" dirty="0" err="1">
                <a:solidFill>
                  <a:schemeClr val="tx1"/>
                </a:solidFill>
                <a:effectLst/>
              </a:rPr>
              <a:t>Terzibaschian</a:t>
            </a:r>
            <a:r>
              <a:rPr lang="en-GB" dirty="0">
                <a:solidFill>
                  <a:schemeClr val="tx1"/>
                </a:solidFill>
                <a:effectLst/>
              </a:rPr>
              <a:t>, T., &amp; Halle, W. (2019). </a:t>
            </a:r>
            <a:r>
              <a:rPr lang="en-GB" i="1" dirty="0" err="1">
                <a:solidFill>
                  <a:schemeClr val="tx1"/>
                </a:solidFill>
                <a:effectLst/>
              </a:rPr>
              <a:t>FireBIRD</a:t>
            </a:r>
            <a:r>
              <a:rPr lang="en-GB" i="1" dirty="0">
                <a:solidFill>
                  <a:schemeClr val="tx1"/>
                </a:solidFill>
                <a:effectLst/>
              </a:rPr>
              <a:t> </a:t>
            </a:r>
            <a:r>
              <a:rPr lang="en-GB" i="1" dirty="0" err="1">
                <a:solidFill>
                  <a:schemeClr val="tx1"/>
                </a:solidFill>
                <a:effectLst/>
              </a:rPr>
              <a:t>sieht</a:t>
            </a:r>
            <a:r>
              <a:rPr lang="en-GB" i="1" dirty="0">
                <a:solidFill>
                  <a:schemeClr val="tx1"/>
                </a:solidFill>
                <a:effectLst/>
              </a:rPr>
              <a:t> </a:t>
            </a:r>
            <a:r>
              <a:rPr lang="en-GB" i="1" dirty="0" err="1">
                <a:solidFill>
                  <a:schemeClr val="tx1"/>
                </a:solidFill>
                <a:effectLst/>
              </a:rPr>
              <a:t>Waldbrände</a:t>
            </a:r>
            <a:r>
              <a:rPr lang="en-GB" i="1" dirty="0">
                <a:solidFill>
                  <a:schemeClr val="tx1"/>
                </a:solidFill>
                <a:effectLst/>
              </a:rPr>
              <a:t> </a:t>
            </a:r>
            <a:r>
              <a:rPr lang="en-GB" i="1" dirty="0" err="1">
                <a:solidFill>
                  <a:schemeClr val="tx1"/>
                </a:solidFill>
                <a:effectLst/>
              </a:rPr>
              <a:t>mit</a:t>
            </a:r>
            <a:r>
              <a:rPr lang="en-GB" i="1" dirty="0">
                <a:solidFill>
                  <a:schemeClr val="tx1"/>
                </a:solidFill>
                <a:effectLst/>
              </a:rPr>
              <a:t> </a:t>
            </a:r>
            <a:r>
              <a:rPr lang="en-GB" i="1" dirty="0" err="1">
                <a:solidFill>
                  <a:schemeClr val="tx1"/>
                </a:solidFill>
                <a:effectLst/>
              </a:rPr>
              <a:t>Adleraugen</a:t>
            </a:r>
            <a:r>
              <a:rPr lang="en-GB" dirty="0">
                <a:solidFill>
                  <a:schemeClr val="tx1"/>
                </a:solidFill>
                <a:effectLst/>
              </a:rPr>
              <a:t> [PDF,HTML]. 2 MB. </a:t>
            </a:r>
            <a:r>
              <a:rPr lang="en-GB" dirty="0">
                <a:solidFill>
                  <a:schemeClr val="tx1"/>
                </a:solidFill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https://doi.org/10.2312/ESKP.007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SEOS. (2023). </a:t>
            </a:r>
            <a:r>
              <a:rPr lang="en-GB" i="1" dirty="0">
                <a:solidFill>
                  <a:schemeClr val="tx1"/>
                </a:solidFill>
                <a:effectLst/>
              </a:rPr>
              <a:t>Introduction to Categorisation of Objects from their Data</a:t>
            </a:r>
            <a:r>
              <a:rPr lang="en-GB" dirty="0">
                <a:solidFill>
                  <a:schemeClr val="tx1"/>
                </a:solidFill>
                <a:effectLst/>
              </a:rPr>
              <a:t>. </a:t>
            </a:r>
            <a:r>
              <a:rPr lang="en-GB" dirty="0">
                <a:solidFill>
                  <a:schemeClr val="tx1"/>
                </a:solidFill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https://seos-project.eu/classification/classification-c01-p05.html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The Global Goals. (n.d.). </a:t>
            </a:r>
            <a:r>
              <a:rPr lang="en-GB" i="1" dirty="0">
                <a:solidFill>
                  <a:schemeClr val="tx1"/>
                </a:solidFill>
                <a:effectLst/>
              </a:rPr>
              <a:t>The 17 Goals</a:t>
            </a:r>
            <a:r>
              <a:rPr lang="en-GB" dirty="0">
                <a:solidFill>
                  <a:schemeClr val="tx1"/>
                </a:solidFill>
                <a:effectLst/>
              </a:rPr>
              <a:t>. Retrieved 4 February 2026, from </a:t>
            </a:r>
            <a:r>
              <a:rPr lang="en-GB" dirty="0">
                <a:solidFill>
                  <a:schemeClr val="tx1"/>
                </a:solidFill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https://globalgoals.org/goals/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 err="1">
                <a:solidFill>
                  <a:schemeClr val="tx1"/>
                </a:solidFill>
                <a:effectLst/>
              </a:rPr>
              <a:t>Waśniewski</a:t>
            </a:r>
            <a:r>
              <a:rPr lang="en-GB" dirty="0">
                <a:solidFill>
                  <a:schemeClr val="tx1"/>
                </a:solidFill>
                <a:effectLst/>
              </a:rPr>
              <a:t>, A., </a:t>
            </a:r>
            <a:r>
              <a:rPr lang="en-GB" dirty="0" err="1">
                <a:solidFill>
                  <a:schemeClr val="tx1"/>
                </a:solidFill>
                <a:effectLst/>
              </a:rPr>
              <a:t>Hościło</a:t>
            </a:r>
            <a:r>
              <a:rPr lang="en-GB" dirty="0">
                <a:solidFill>
                  <a:schemeClr val="tx1"/>
                </a:solidFill>
                <a:effectLst/>
              </a:rPr>
              <a:t>, A., </a:t>
            </a:r>
            <a:r>
              <a:rPr lang="en-GB" dirty="0" err="1">
                <a:solidFill>
                  <a:schemeClr val="tx1"/>
                </a:solidFill>
                <a:effectLst/>
              </a:rPr>
              <a:t>Zagajewski</a:t>
            </a:r>
            <a:r>
              <a:rPr lang="en-GB" dirty="0">
                <a:solidFill>
                  <a:schemeClr val="tx1"/>
                </a:solidFill>
                <a:effectLst/>
              </a:rPr>
              <a:t>, B., &amp; </a:t>
            </a:r>
            <a:r>
              <a:rPr lang="en-GB" dirty="0" err="1">
                <a:solidFill>
                  <a:schemeClr val="tx1"/>
                </a:solidFill>
                <a:effectLst/>
              </a:rPr>
              <a:t>Moukétou-Tarazewicz</a:t>
            </a:r>
            <a:r>
              <a:rPr lang="en-GB" dirty="0">
                <a:solidFill>
                  <a:schemeClr val="tx1"/>
                </a:solidFill>
                <a:effectLst/>
              </a:rPr>
              <a:t>, D. (2020). Assessment of Sentinel-2 Satellite Images and Random Forest Classifier for Rainforest Mapping in Gabon. </a:t>
            </a:r>
            <a:r>
              <a:rPr lang="en-GB" i="1" dirty="0">
                <a:solidFill>
                  <a:schemeClr val="tx1"/>
                </a:solidFill>
                <a:effectLst/>
              </a:rPr>
              <a:t>Forests</a:t>
            </a:r>
            <a:r>
              <a:rPr lang="en-GB" dirty="0">
                <a:solidFill>
                  <a:schemeClr val="tx1"/>
                </a:solidFill>
                <a:effectLst/>
              </a:rPr>
              <a:t>, </a:t>
            </a:r>
            <a:r>
              <a:rPr lang="en-GB" i="1" dirty="0">
                <a:solidFill>
                  <a:schemeClr val="tx1"/>
                </a:solidFill>
                <a:effectLst/>
              </a:rPr>
              <a:t>11</a:t>
            </a:r>
            <a:r>
              <a:rPr lang="en-GB" dirty="0">
                <a:solidFill>
                  <a:schemeClr val="tx1"/>
                </a:solidFill>
                <a:effectLst/>
              </a:rPr>
              <a:t>(9), 941. </a:t>
            </a:r>
            <a:r>
              <a:rPr lang="en-GB" dirty="0">
                <a:solidFill>
                  <a:schemeClr val="tx1"/>
                </a:solidFill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https://doi.org/10.3390/f11090941</a:t>
            </a:r>
            <a:endParaRPr lang="en-GB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63462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198" name="Google Shape;198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"/>
          <p:cNvSpPr txBox="1"/>
          <p:nvPr/>
        </p:nvSpPr>
        <p:spPr>
          <a:xfrm>
            <a:off x="8336362" y="2412377"/>
            <a:ext cx="3580157" cy="36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materials reflect and absorb different wavelengths of electromagnetic radiation.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can look at the reflected wavelengths detected by a sensor and determine the type of material it reflected from. This is known as a spectral signature.</a:t>
            </a:r>
            <a:endParaRPr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4" descr="Ein Bild, das Text, Reihe, Diagramm, Schrif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6404" y="2162073"/>
            <a:ext cx="7200000" cy="365082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Reflectance curves</a:t>
            </a:r>
            <a:endParaRPr/>
          </a:p>
        </p:txBody>
      </p:sp>
      <p:sp>
        <p:nvSpPr>
          <p:cNvPr id="2" name="Google Shape;176;p2">
            <a:extLst>
              <a:ext uri="{FF2B5EF4-FFF2-40B4-BE49-F238E27FC236}">
                <a16:creationId xmlns:a16="http://schemas.microsoft.com/office/drawing/2014/main" id="{141362DF-17C6-94E0-F7A1-9375AC0C5763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97B93FE-B02E-4184-DD9D-D909BF1A61E4}"/>
              </a:ext>
            </a:extLst>
          </p:cNvPr>
          <p:cNvSpPr txBox="1"/>
          <p:nvPr/>
        </p:nvSpPr>
        <p:spPr>
          <a:xfrm>
            <a:off x="7164460" y="5689786"/>
            <a:ext cx="9647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SEOS, 2023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Reflectance curves - </a:t>
            </a: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</a:t>
            </a:r>
            <a:endParaRPr/>
          </a:p>
        </p:txBody>
      </p:sp>
      <p:pic>
        <p:nvPicPr>
          <p:cNvPr id="210" name="Google Shape;210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8192121" y="1222966"/>
            <a:ext cx="3580157" cy="574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Certain pigments in plant leaves strongly absorb wavelengths of visible (red) light.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leaves themselves strongly reflect wavelengths of near-infrared light, which is invisible to human eyes.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a plant canopy changes from early growth to late-season maturity and senescence, these reflectance properties also change.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Since we can't see infrared radiation, we see healthy vegetation as green. 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5" name="Google Shape;215;p5" descr="Ein Bild, das Text, Screenshot, Reihe, Diagramm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7604" y="1467184"/>
            <a:ext cx="7200000" cy="46912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76;p2">
            <a:extLst>
              <a:ext uri="{FF2B5EF4-FFF2-40B4-BE49-F238E27FC236}">
                <a16:creationId xmlns:a16="http://schemas.microsoft.com/office/drawing/2014/main" id="{745029B3-0DC2-DF81-1421-71ECB53CED7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CA48D8B-0115-E2E9-7AD6-A664D5BE78D8}"/>
              </a:ext>
            </a:extLst>
          </p:cNvPr>
          <p:cNvSpPr txBox="1"/>
          <p:nvPr/>
        </p:nvSpPr>
        <p:spPr>
          <a:xfrm>
            <a:off x="7081579" y="5667283"/>
            <a:ext cx="94161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Elowitz, 2013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Reflectance curves - </a:t>
            </a: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</a:t>
            </a:r>
            <a:endParaRPr/>
          </a:p>
        </p:txBody>
      </p:sp>
      <p:pic>
        <p:nvPicPr>
          <p:cNvPr id="223" name="Google Shape;223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25" name="Google Shape;225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6"/>
          <p:cNvSpPr txBox="1"/>
          <p:nvPr/>
        </p:nvSpPr>
        <p:spPr>
          <a:xfrm>
            <a:off x="1007260" y="1587042"/>
            <a:ext cx="10740603" cy="2159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plants stops or reduces chlorophyll production, it absorbs less in the red bands (therefore reflects more red) and starts producing more yellow color of “dying” vegetation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 color of some leaves 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produced by carotenoids 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are always present 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are usually masked by </a:t>
            </a:r>
            <a:b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chlorophyll.</a:t>
            </a:r>
            <a:endParaRPr/>
          </a:p>
        </p:txBody>
      </p:sp>
      <p:grpSp>
        <p:nvGrpSpPr>
          <p:cNvPr id="228" name="Google Shape;228;p6"/>
          <p:cNvGrpSpPr/>
          <p:nvPr/>
        </p:nvGrpSpPr>
        <p:grpSpPr>
          <a:xfrm>
            <a:off x="4395462" y="2418096"/>
            <a:ext cx="7614466" cy="4035456"/>
            <a:chOff x="4395462" y="2418096"/>
            <a:chExt cx="7614466" cy="4035456"/>
          </a:xfrm>
        </p:grpSpPr>
        <p:pic>
          <p:nvPicPr>
            <p:cNvPr id="229" name="Google Shape;229;p6" descr="Ein Bild, das Diagramm enthält.&#10;&#10;KI-generierte Inhalte können fehlerhaft sein.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395462" y="2418096"/>
              <a:ext cx="6840000" cy="3967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0" name="Google Shape;230;p6"/>
            <p:cNvSpPr txBox="1"/>
            <p:nvPr/>
          </p:nvSpPr>
          <p:spPr>
            <a:xfrm>
              <a:off x="9772011" y="6145775"/>
              <a:ext cx="223791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Bahrami &amp; Mobasheri, 2020</a:t>
              </a:r>
              <a:endParaRPr/>
            </a:p>
          </p:txBody>
        </p:sp>
      </p:grpSp>
      <p:sp>
        <p:nvSpPr>
          <p:cNvPr id="2" name="Google Shape;176;p2">
            <a:extLst>
              <a:ext uri="{FF2B5EF4-FFF2-40B4-BE49-F238E27FC236}">
                <a16:creationId xmlns:a16="http://schemas.microsoft.com/office/drawing/2014/main" id="{B30B86DE-5B64-8279-560D-1AF5FB4B82EC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7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>
            <a:spLocks noGrp="1"/>
          </p:cNvSpPr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Forest ecosystems</a:t>
            </a:r>
            <a:endParaRPr/>
          </a:p>
        </p:txBody>
      </p:sp>
      <p:pic>
        <p:nvPicPr>
          <p:cNvPr id="237" name="Google Shape;237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39" name="Google Shape;239;p7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76;p2">
            <a:extLst>
              <a:ext uri="{FF2B5EF4-FFF2-40B4-BE49-F238E27FC236}">
                <a16:creationId xmlns:a16="http://schemas.microsoft.com/office/drawing/2014/main" id="{C5533E19-5C01-93EC-E502-DA92356D3C1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Functions of forests</a:t>
            </a:r>
            <a:endParaRPr/>
          </a:p>
        </p:txBody>
      </p:sp>
      <p:pic>
        <p:nvPicPr>
          <p:cNvPr id="247" name="Google Shape;247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49" name="Google Shape;249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8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8"/>
          <p:cNvSpPr txBox="1"/>
          <p:nvPr/>
        </p:nvSpPr>
        <p:spPr>
          <a:xfrm>
            <a:off x="982442" y="1454174"/>
            <a:ext cx="9878454" cy="4708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Economic Functions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Timber, paper, and non-timber products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Jobs and livelihoods in forestry &amp; tourism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Carbon trading and ecosystem services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Ecological Functions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Biodiversity hotspot: home to plants, animals &amp; microorganisms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Climate regulation: carbon storage &amp; oxygen production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Soil and water conservation, preventing erosion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Cultural &amp; Social Aspects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Sacred sites &amp; indigenous traditions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Recreation, tourism, and well-being</a:t>
            </a:r>
            <a:endParaRPr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de-DE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Education and scientific research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 of forest</a:t>
            </a:r>
            <a:endParaRPr/>
          </a:p>
        </p:txBody>
      </p:sp>
      <p:pic>
        <p:nvPicPr>
          <p:cNvPr id="259" name="Google Shape;259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61" name="Google Shape;261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9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EOCap4Africa – TB 06b Forest </a:t>
            </a:r>
            <a:r>
              <a:rPr lang="de-DE" dirty="0" err="1"/>
              <a:t>ecosystems</a:t>
            </a:r>
            <a:r>
              <a:rPr lang="de-DE" dirty="0"/>
              <a:t> and remote </a:t>
            </a:r>
            <a:r>
              <a:rPr lang="de-DE" dirty="0" err="1"/>
              <a:t>sensing</a:t>
            </a:r>
            <a:endParaRPr dirty="0"/>
          </a:p>
        </p:txBody>
      </p:sp>
      <p:pic>
        <p:nvPicPr>
          <p:cNvPr id="264" name="Google Shape;264;p9" descr="Ein Bild, das draußen, Pflanze, Vegetation, Bau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 l="1619" t="1642" r="50000" b="1990"/>
          <a:stretch/>
        </p:blipFill>
        <p:spPr>
          <a:xfrm>
            <a:off x="1199751" y="1250674"/>
            <a:ext cx="2864250" cy="4849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9" descr="Ein Bild, das Baum, Natur, draußen, Landschaft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 l="1288" t="1643" r="51502" b="1313"/>
          <a:stretch/>
        </p:blipFill>
        <p:spPr>
          <a:xfrm>
            <a:off x="4452617" y="1250674"/>
            <a:ext cx="2763189" cy="4828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9"/>
          <p:cNvPicPr preferRelativeResize="0"/>
          <p:nvPr/>
        </p:nvPicPr>
        <p:blipFill rotWithShape="1">
          <a:blip r:embed="rId7">
            <a:alphaModFix/>
          </a:blip>
          <a:srcRect t="423" b="423"/>
          <a:stretch/>
        </p:blipFill>
        <p:spPr>
          <a:xfrm>
            <a:off x="7604422" y="1250673"/>
            <a:ext cx="2763189" cy="4828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3090</Words>
  <Application>Microsoft Office PowerPoint</Application>
  <PresentationFormat>Breitbild</PresentationFormat>
  <Paragraphs>466</Paragraphs>
  <Slides>39</Slides>
  <Notes>39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4" baseType="lpstr">
      <vt:lpstr>Open Sans Light</vt:lpstr>
      <vt:lpstr>Noto Sans Symbols</vt:lpstr>
      <vt:lpstr>Arial</vt:lpstr>
      <vt:lpstr>Calibri</vt:lpstr>
      <vt:lpstr>Office</vt:lpstr>
      <vt:lpstr>PowerPoint-Präsentation</vt:lpstr>
      <vt:lpstr>Recap</vt:lpstr>
      <vt:lpstr>PowerPoint-Präsentation</vt:lpstr>
      <vt:lpstr>PowerPoint-Präsentation</vt:lpstr>
      <vt:lpstr>PowerPoint-Präsentation</vt:lpstr>
      <vt:lpstr>PowerPoint-Präsentation</vt:lpstr>
      <vt:lpstr>Forest ecosystems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Copernicus Sentinel-2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Application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6</cp:revision>
  <dcterms:created xsi:type="dcterms:W3CDTF">2019-06-02T12:25:39Z</dcterms:created>
  <dcterms:modified xsi:type="dcterms:W3CDTF">2026-02-04T20:25:48Z</dcterms:modified>
</cp:coreProperties>
</file>