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Lst>
  <p:sldSz cy="6858000" cx="12192000"/>
  <p:notesSz cx="6858000" cy="9144000"/>
  <p:embeddedFontLst>
    <p:embeddedFont>
      <p:font typeface="Open Sans Light"/>
      <p:regular r:id="rId50"/>
      <p:bold r:id="rId51"/>
      <p:italic r:id="rId52"/>
      <p:boldItalic r:id="rId5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4" roundtripDataSignature="AMtx7mjKtEZRm8KQP3ryr0kqtPiOv7xYz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OpenSansLight-bold.fntdata"/><Relationship Id="rId50" Type="http://schemas.openxmlformats.org/officeDocument/2006/relationships/font" Target="fonts/OpenSansLight-regular.fntdata"/><Relationship Id="rId53" Type="http://schemas.openxmlformats.org/officeDocument/2006/relationships/font" Target="fonts/OpenSansLight-boldItalic.fntdata"/><Relationship Id="rId52" Type="http://schemas.openxmlformats.org/officeDocument/2006/relationships/font" Target="fonts/OpenSansLight-italic.fntdata"/><Relationship Id="rId11" Type="http://schemas.openxmlformats.org/officeDocument/2006/relationships/slide" Target="slides/slide7.xml"/><Relationship Id="rId10" Type="http://schemas.openxmlformats.org/officeDocument/2006/relationships/slide" Target="slides/slide6.xml"/><Relationship Id="rId54"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onlinelibrary.wiley.com/doi/10.1111/j.1466-8238.2009.00490.x/abstract"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onlinelibrary.wiley.com/doi/10.1111/j.1466-8238.2009.00490.x/abstract"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sajournals.onlinelibrary.wiley.com/authored-by/F%C3%A9ret/Jean-Baptiste" TargetMode="External"/><Relationship Id="rId3" Type="http://schemas.openxmlformats.org/officeDocument/2006/relationships/hyperlink" Target="https://esajournals.onlinelibrary.wiley.com/authored-by/Asner/Gregory+P." TargetMode="External"/><Relationship Id="rId4" Type="http://schemas.openxmlformats.org/officeDocument/2006/relationships/hyperlink" Target="https://doi.org/10.1890/13-1824.1"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sajournals.onlinelibrary.wiley.com/authored-by/F%C3%A9ret/Jean-Baptiste" TargetMode="External"/><Relationship Id="rId3" Type="http://schemas.openxmlformats.org/officeDocument/2006/relationships/hyperlink" Target="https://esajournals.onlinelibrary.wiley.com/authored-by/Asner/Gregory+P." TargetMode="External"/><Relationship Id="rId4" Type="http://schemas.openxmlformats.org/officeDocument/2006/relationships/hyperlink" Target="https://doi.org/10.1890/13-1824.1" TargetMode="Externa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40" Type="http://schemas.openxmlformats.org/officeDocument/2006/relationships/hyperlink" Target="https://www.sciencedirect.com/author/56069799800/jonas-j-lembrechts" TargetMode="External"/><Relationship Id="rId42" Type="http://schemas.openxmlformats.org/officeDocument/2006/relationships/hyperlink" Target="https://www.sciencedirect.com/author/24450618800/jonathan-lenoir" TargetMode="External"/><Relationship Id="rId41" Type="http://schemas.openxmlformats.org/officeDocument/2006/relationships/hyperlink" Target="https://www.sciencedirect.com/author/56069799800/jonas-j-lembrechts" TargetMode="External"/><Relationship Id="rId44" Type="http://schemas.openxmlformats.org/officeDocument/2006/relationships/hyperlink" Target="https://www.sciencedirect.com/author/6701393029/miska-luoto" TargetMode="External"/><Relationship Id="rId43" Type="http://schemas.openxmlformats.org/officeDocument/2006/relationships/hyperlink" Target="https://www.sciencedirect.com/author/24450618800/jonathan-lenoir" TargetMode="External"/><Relationship Id="rId46" Type="http://schemas.openxmlformats.org/officeDocument/2006/relationships/hyperlink" Target="https://www.sciencedirect.com/author/6603401772/xavier-morin" TargetMode="External"/><Relationship Id="rId45" Type="http://schemas.openxmlformats.org/officeDocument/2006/relationships/hyperlink" Target="https://www.sciencedirect.com/author/6701393029/miska-luoto" TargetMode="External"/><Relationship Id="rId1" Type="http://schemas.openxmlformats.org/officeDocument/2006/relationships/notesMaster" Target="../notesMasters/notesMaster1.xml"/><Relationship Id="rId2" Type="http://schemas.openxmlformats.org/officeDocument/2006/relationships/hyperlink" Target="https://www.sciencedirect.com/journal/remote-sensing-of-environment" TargetMode="External"/><Relationship Id="rId3" Type="http://schemas.openxmlformats.org/officeDocument/2006/relationships/hyperlink" Target="https://www.sciencedirect.com/journal/remote-sensing-of-environment/vol/239/suppl/C" TargetMode="External"/><Relationship Id="rId4" Type="http://schemas.openxmlformats.org/officeDocument/2006/relationships/hyperlink" Target="https://www.sciencedirect.com/author/13410953200/christophe-francois-randin" TargetMode="External"/><Relationship Id="rId9" Type="http://schemas.openxmlformats.org/officeDocument/2006/relationships/hyperlink" Target="https://www.sciencedirect.com/author/13410953200/christophe-francois-randin" TargetMode="External"/><Relationship Id="rId48" Type="http://schemas.openxmlformats.org/officeDocument/2006/relationships/hyperlink" Target="https://doi.org/10.1016/j.rse.2019.111626" TargetMode="External"/><Relationship Id="rId47" Type="http://schemas.openxmlformats.org/officeDocument/2006/relationships/hyperlink" Target="https://www.sciencedirect.com/author/6603401772/xavier-morin" TargetMode="External"/><Relationship Id="rId49" Type="http://schemas.openxmlformats.org/officeDocument/2006/relationships/hyperlink" Target="https://www.sciencedirect.com/science/article/pii/S0034425719306467#bb0570" TargetMode="External"/><Relationship Id="rId5" Type="http://schemas.openxmlformats.org/officeDocument/2006/relationships/hyperlink" Target="https://www.sciencedirect.com/author/13410953200/christophe-francois-randin" TargetMode="External"/><Relationship Id="rId6" Type="http://schemas.openxmlformats.org/officeDocument/2006/relationships/hyperlink" Target="https://www.sciencedirect.com/author/13410953200/christophe-francois-randin" TargetMode="External"/><Relationship Id="rId7" Type="http://schemas.openxmlformats.org/officeDocument/2006/relationships/hyperlink" Target="https://www.sciencedirect.com/author/13410953200/christophe-francois-randin" TargetMode="External"/><Relationship Id="rId8" Type="http://schemas.openxmlformats.org/officeDocument/2006/relationships/hyperlink" Target="https://www.sciencedirect.com/author/13410953200/christophe-francois-randin" TargetMode="External"/><Relationship Id="rId31" Type="http://schemas.openxmlformats.org/officeDocument/2006/relationships/hyperlink" Target="https://www.sciencedirect.com/author/6603412393/antoine-a-guisan" TargetMode="External"/><Relationship Id="rId30" Type="http://schemas.openxmlformats.org/officeDocument/2006/relationships/hyperlink" Target="https://www.sciencedirect.com/author/6603412393/antoine-a-guisan" TargetMode="External"/><Relationship Id="rId33" Type="http://schemas.openxmlformats.org/officeDocument/2006/relationships/hyperlink" Target="https://www.sciencedirect.com/author/6603412393/antoine-a-guisan" TargetMode="External"/><Relationship Id="rId32" Type="http://schemas.openxmlformats.org/officeDocument/2006/relationships/hyperlink" Target="https://www.sciencedirect.com/author/6603412393/antoine-a-guisan" TargetMode="External"/><Relationship Id="rId35" Type="http://schemas.openxmlformats.org/officeDocument/2006/relationships/hyperlink" Target="https://www.sciencedirect.com/author/6603412393/antoine-a-guisan" TargetMode="External"/><Relationship Id="rId34" Type="http://schemas.openxmlformats.org/officeDocument/2006/relationships/hyperlink" Target="https://www.sciencedirect.com/author/6603412393/antoine-a-guisan" TargetMode="External"/><Relationship Id="rId37" Type="http://schemas.openxmlformats.org/officeDocument/2006/relationships/hyperlink" Target="https://www.sciencedirect.com/author/6602506334/walter-j-jetz" TargetMode="External"/><Relationship Id="rId36" Type="http://schemas.openxmlformats.org/officeDocument/2006/relationships/hyperlink" Target="https://www.sciencedirect.com/author/6602506334/walter-j-jetz" TargetMode="External"/><Relationship Id="rId39" Type="http://schemas.openxmlformats.org/officeDocument/2006/relationships/hyperlink" Target="https://www.sciencedirect.com/author/53463727800/dirk-nikolaus-karger" TargetMode="External"/><Relationship Id="rId38" Type="http://schemas.openxmlformats.org/officeDocument/2006/relationships/hyperlink" Target="https://www.sciencedirect.com/author/53463727800/dirk-nikolaus-karger" TargetMode="External"/><Relationship Id="rId20" Type="http://schemas.openxmlformats.org/officeDocument/2006/relationships/hyperlink" Target="https://www.sciencedirect.com/author/35145631500/sandra-eckert" TargetMode="External"/><Relationship Id="rId22" Type="http://schemas.openxmlformats.org/officeDocument/2006/relationships/hyperlink" Target="https://www.sciencedirect.com/author/7201898915/erle-christopher-ellis" TargetMode="External"/><Relationship Id="rId21" Type="http://schemas.openxmlformats.org/officeDocument/2006/relationships/hyperlink" Target="https://www.sciencedirect.com/author/35145631500/sandra-eckert" TargetMode="External"/><Relationship Id="rId24" Type="http://schemas.openxmlformats.org/officeDocument/2006/relationships/hyperlink" Target="https://www.sciencedirect.com/author/56185174300/nestor-fernandez" TargetMode="External"/><Relationship Id="rId23" Type="http://schemas.openxmlformats.org/officeDocument/2006/relationships/hyperlink" Target="https://www.sciencedirect.com/author/7201898915/erle-christopher-ellis" TargetMode="External"/><Relationship Id="rId26" Type="http://schemas.openxmlformats.org/officeDocument/2006/relationships/hyperlink" Target="https://www.sciencedirect.com/author/56185174300/nestor-fernandez" TargetMode="External"/><Relationship Id="rId25" Type="http://schemas.openxmlformats.org/officeDocument/2006/relationships/hyperlink" Target="https://www.sciencedirect.com/author/56185174300/nestor-fernandez" TargetMode="External"/><Relationship Id="rId28" Type="http://schemas.openxmlformats.org/officeDocument/2006/relationships/hyperlink" Target="https://www.sciencedirect.com/author/36571686000/gregory-giuliani" TargetMode="External"/><Relationship Id="rId27" Type="http://schemas.openxmlformats.org/officeDocument/2006/relationships/hyperlink" Target="https://www.sciencedirect.com/author/56185174300/nestor-fernandez" TargetMode="External"/><Relationship Id="rId29" Type="http://schemas.openxmlformats.org/officeDocument/2006/relationships/hyperlink" Target="https://www.sciencedirect.com/author/36571686000/gregory-giuliani" TargetMode="External"/><Relationship Id="rId11" Type="http://schemas.openxmlformats.org/officeDocument/2006/relationships/hyperlink" Target="https://www.sciencedirect.com/author/8641191900/janine-bolliger" TargetMode="External"/><Relationship Id="rId10" Type="http://schemas.openxmlformats.org/officeDocument/2006/relationships/hyperlink" Target="https://www.sciencedirect.com/author/8641191900/janine-bolliger" TargetMode="External"/><Relationship Id="rId13" Type="http://schemas.openxmlformats.org/officeDocument/2006/relationships/hyperlink" Target="https://www.sciencedirect.com/author/6602902751/jeannine-m-cavender-bares" TargetMode="External"/><Relationship Id="rId12" Type="http://schemas.openxmlformats.org/officeDocument/2006/relationships/hyperlink" Target="https://www.sciencedirect.com/author/6602902751/jeannine-m-cavender-bares" TargetMode="External"/><Relationship Id="rId15" Type="http://schemas.openxmlformats.org/officeDocument/2006/relationships/hyperlink" Target="https://www.sciencedirect.com/author/54790508000/nicholas-c-coops" TargetMode="External"/><Relationship Id="rId14" Type="http://schemas.openxmlformats.org/officeDocument/2006/relationships/hyperlink" Target="https://www.sciencedirect.com/author/54790508000/nicholas-c-coops" TargetMode="External"/><Relationship Id="rId17" Type="http://schemas.openxmlformats.org/officeDocument/2006/relationships/hyperlink" Target="https://www.sciencedirect.com/author/6602379817/stefan-dullinger" TargetMode="External"/><Relationship Id="rId16" Type="http://schemas.openxmlformats.org/officeDocument/2006/relationships/hyperlink" Target="https://www.sciencedirect.com/author/6602379817/stefan-dullinger" TargetMode="External"/><Relationship Id="rId19" Type="http://schemas.openxmlformats.org/officeDocument/2006/relationships/hyperlink" Target="https://www.sciencedirect.com/author/6603084357/thomas-dirnbock" TargetMode="External"/><Relationship Id="rId18" Type="http://schemas.openxmlformats.org/officeDocument/2006/relationships/hyperlink" Target="https://www.sciencedirect.com/author/6603084357/thomas-dirnbock" TargetMode="Externa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0" Type="http://schemas.openxmlformats.org/officeDocument/2006/relationships/hyperlink" Target="https://doi.org/10.1007/978-3-319-27288-7_8?urlappend=%3Futm_source%3Dresearchgate.net%26utm_medium%3Darticle" TargetMode="External"/><Relationship Id="rId11" Type="http://schemas.openxmlformats.org/officeDocument/2006/relationships/hyperlink" Target="https://www.researchgate.net/profile/Matt-Colloff" TargetMode="External"/><Relationship Id="rId10" Type="http://schemas.openxmlformats.org/officeDocument/2006/relationships/hyperlink" Target="https://www.researchgate.net/profile/Elizabeth-Botha" TargetMode="External"/><Relationship Id="rId13" Type="http://schemas.openxmlformats.org/officeDocument/2006/relationships/hyperlink" Target="https://www.researchgate.net/profile/Janet-Franklin-2" TargetMode="External"/><Relationship Id="rId12" Type="http://schemas.openxmlformats.org/officeDocument/2006/relationships/hyperlink" Target="https://www.researchgate.net/profile/Terence-Dawson-3" TargetMode="External"/><Relationship Id="rId1" Type="http://schemas.openxmlformats.org/officeDocument/2006/relationships/notesMaster" Target="../notesMasters/notesMaster1.xml"/><Relationship Id="rId2" Type="http://schemas.openxmlformats.org/officeDocument/2006/relationships/hyperlink" Target="https://www.researchgate.net/profile/Gary-Geller?_tp=eyJjb250ZXh0Ijp7ImZpcnN0UGFnZSI6Il9kaXJlY3QiLCJwYWdlIjoicHVibGljYXRpb24ifX0" TargetMode="External"/><Relationship Id="rId3" Type="http://schemas.openxmlformats.org/officeDocument/2006/relationships/hyperlink" Target="https://www.researchgate.net/profile/Patrick-Halpin-2" TargetMode="External"/><Relationship Id="rId4" Type="http://schemas.openxmlformats.org/officeDocument/2006/relationships/hyperlink" Target="https://www.researchgate.net/profile/Brian-Helmuth-3" TargetMode="External"/><Relationship Id="rId9" Type="http://schemas.openxmlformats.org/officeDocument/2006/relationships/hyperlink" Target="https://www.researchgate.net/profile/Mary-Blair-4" TargetMode="External"/><Relationship Id="rId15" Type="http://schemas.openxmlformats.org/officeDocument/2006/relationships/hyperlink" Target="https://www.researchgate.net/profile/Craig-James-4" TargetMode="External"/><Relationship Id="rId14" Type="http://schemas.openxmlformats.org/officeDocument/2006/relationships/hyperlink" Target="https://www.researchgate.net/profile/Ned-Horning" TargetMode="External"/><Relationship Id="rId17" Type="http://schemas.openxmlformats.org/officeDocument/2006/relationships/hyperlink" Target="https://www.researchgate.net/profile/Maria-Santos-156" TargetMode="External"/><Relationship Id="rId16" Type="http://schemas.openxmlformats.org/officeDocument/2006/relationships/hyperlink" Target="https://www.researchgate.net/scientific-contributions/William-Magnusson-2119875503" TargetMode="External"/><Relationship Id="rId5" Type="http://schemas.openxmlformats.org/officeDocument/2006/relationships/hyperlink" Target="https://www.researchgate.net/profile/Erin-Hestir" TargetMode="External"/><Relationship Id="rId19" Type="http://schemas.openxmlformats.org/officeDocument/2006/relationships/hyperlink" Target="https://www.researchgate.net/profile/Kristen-Williams-6" TargetMode="External"/><Relationship Id="rId6" Type="http://schemas.openxmlformats.org/officeDocument/2006/relationships/hyperlink" Target="https://www.researchgate.net/scientific-contributions/Andrew-Skidmore-2129235962" TargetMode="External"/><Relationship Id="rId18" Type="http://schemas.openxmlformats.org/officeDocument/2006/relationships/hyperlink" Target="https://www.researchgate.net/profile/Steven-Schill-2" TargetMode="External"/><Relationship Id="rId7" Type="http://schemas.openxmlformats.org/officeDocument/2006/relationships/hyperlink" Target="https://www.researchgate.net/scientific-contributions/Michael-J-Abrams-2119881283" TargetMode="External"/><Relationship Id="rId8" Type="http://schemas.openxmlformats.org/officeDocument/2006/relationships/hyperlink" Target="https://www.researchgate.net/scientific-contributions/Nancy-Aguirre-2119879847"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Google Shape;149;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0" name="Google Shape;150;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 name="Google Shape;265;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6" name="Google Shape;266;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8" name="Google Shape;278;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9" name="Google Shape;279;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0" name="Google Shape;290;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1" name="Google Shape;291;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2" name="Google Shape;302;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https://methodsblog.com/2015/05/27/beta_diversity/</a:t>
            </a:r>
            <a:endParaRPr/>
          </a:p>
          <a:p>
            <a:pPr indent="0" lvl="0" marL="0" rtl="0" algn="l">
              <a:lnSpc>
                <a:spcPct val="100000"/>
              </a:lnSpc>
              <a:spcBef>
                <a:spcPts val="0"/>
              </a:spcBef>
              <a:spcAft>
                <a:spcPts val="0"/>
              </a:spcAft>
              <a:buSzPts val="1400"/>
              <a:buNone/>
            </a:pPr>
            <a:r>
              <a:rPr lang="en-US"/>
              <a:t>Baselga, A. (2010) </a:t>
            </a:r>
            <a:r>
              <a:rPr lang="en-US" u="sng">
                <a:solidFill>
                  <a:schemeClr val="hlink"/>
                </a:solidFill>
                <a:hlinkClick r:id="rId2"/>
              </a:rPr>
              <a:t>Partitioning the turnover and nestedness components of beta diversity</a:t>
            </a:r>
            <a:r>
              <a:rPr lang="en-US"/>
              <a:t>. </a:t>
            </a:r>
            <a:r>
              <a:rPr i="1" lang="en-US"/>
              <a:t>Global Ecology and Biogeography</a:t>
            </a:r>
            <a:r>
              <a:rPr lang="en-US"/>
              <a:t>, </a:t>
            </a:r>
            <a:r>
              <a:rPr b="1" lang="en-US"/>
              <a:t>19</a:t>
            </a:r>
            <a:r>
              <a:rPr lang="en-US"/>
              <a:t>, 134-143.</a:t>
            </a:r>
            <a:endParaRPr/>
          </a:p>
        </p:txBody>
      </p:sp>
      <p:sp>
        <p:nvSpPr>
          <p:cNvPr id="303" name="Google Shape;303;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5" name="Google Shape;315;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https://methodsblog.com/2015/05/27/beta_diversity/</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Baselga, A. (2010) </a:t>
            </a:r>
            <a:r>
              <a:rPr lang="en-US" u="sng">
                <a:solidFill>
                  <a:schemeClr val="hlink"/>
                </a:solidFill>
                <a:hlinkClick r:id="rId2"/>
              </a:rPr>
              <a:t>Partitioning the turnover and nestedness components of beta diversity</a:t>
            </a:r>
            <a:r>
              <a:rPr lang="en-US"/>
              <a:t>. </a:t>
            </a:r>
            <a:r>
              <a:rPr i="1" lang="en-US"/>
              <a:t>Global Ecology and Biogeography</a:t>
            </a:r>
            <a:r>
              <a:rPr lang="en-US"/>
              <a:t>, </a:t>
            </a:r>
            <a:r>
              <a:rPr b="1" lang="en-US"/>
              <a:t>19</a:t>
            </a:r>
            <a:r>
              <a:rPr lang="en-US"/>
              <a:t>, 134-143.</a:t>
            </a:r>
            <a:endParaRPr/>
          </a:p>
        </p:txBody>
      </p:sp>
      <p:sp>
        <p:nvSpPr>
          <p:cNvPr id="316" name="Google Shape;316;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1" name="Google Shape;331;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2" name="Google Shape;332;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3" name="Google Shape;343;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4" name="Google Shape;344;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5" name="Google Shape;355;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6" name="Google Shape;356;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6" name="Google Shape;366;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7" name="Google Shape;367;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7" name="Google Shape;377;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8" name="Google Shape;378;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0" name="Google Shape;17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8" name="Google Shape;388;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9" name="Google Shape;389;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9" name="Google Shape;399;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0" name="Google Shape;400;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0" name="Google Shape;410;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11" name="Google Shape;411;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1" name="Google Shape;421;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2" name="Google Shape;422;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3" name="Google Shape;433;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4" name="Google Shape;434;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4" name="Google Shape;444;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Sebastian Schmidtlein, Fabian Ewald Fassnacht,</a:t>
            </a:r>
            <a:endParaRPr/>
          </a:p>
          <a:p>
            <a:pPr indent="0" lvl="0" marL="0" rtl="0" algn="l">
              <a:lnSpc>
                <a:spcPct val="100000"/>
              </a:lnSpc>
              <a:spcBef>
                <a:spcPts val="0"/>
              </a:spcBef>
              <a:spcAft>
                <a:spcPts val="0"/>
              </a:spcAft>
              <a:buSzPts val="1400"/>
              <a:buNone/>
            </a:pPr>
            <a:r>
              <a:rPr lang="en-US"/>
              <a:t>The spectral variability hypothesis does not hold across landscapes,</a:t>
            </a:r>
            <a:endParaRPr/>
          </a:p>
          <a:p>
            <a:pPr indent="0" lvl="0" marL="0" rtl="0" algn="l">
              <a:lnSpc>
                <a:spcPct val="100000"/>
              </a:lnSpc>
              <a:spcBef>
                <a:spcPts val="0"/>
              </a:spcBef>
              <a:spcAft>
                <a:spcPts val="0"/>
              </a:spcAft>
              <a:buSzPts val="1400"/>
              <a:buNone/>
            </a:pPr>
            <a:r>
              <a:rPr lang="en-US"/>
              <a:t>Remote Sensing of Environment,</a:t>
            </a:r>
            <a:endParaRPr/>
          </a:p>
          <a:p>
            <a:pPr indent="0" lvl="0" marL="0" rtl="0" algn="l">
              <a:lnSpc>
                <a:spcPct val="100000"/>
              </a:lnSpc>
              <a:spcBef>
                <a:spcPts val="0"/>
              </a:spcBef>
              <a:spcAft>
                <a:spcPts val="0"/>
              </a:spcAft>
              <a:buSzPts val="1400"/>
              <a:buNone/>
            </a:pPr>
            <a:r>
              <a:rPr lang="en-US"/>
              <a:t>Volume 192,</a:t>
            </a:r>
            <a:endParaRPr/>
          </a:p>
          <a:p>
            <a:pPr indent="0" lvl="0" marL="0" rtl="0" algn="l">
              <a:lnSpc>
                <a:spcPct val="100000"/>
              </a:lnSpc>
              <a:spcBef>
                <a:spcPts val="0"/>
              </a:spcBef>
              <a:spcAft>
                <a:spcPts val="0"/>
              </a:spcAft>
              <a:buSzPts val="1400"/>
              <a:buNone/>
            </a:pPr>
            <a:r>
              <a:rPr lang="en-US"/>
              <a:t>2017,</a:t>
            </a:r>
            <a:endParaRPr/>
          </a:p>
          <a:p>
            <a:pPr indent="0" lvl="0" marL="0" rtl="0" algn="l">
              <a:lnSpc>
                <a:spcPct val="100000"/>
              </a:lnSpc>
              <a:spcBef>
                <a:spcPts val="0"/>
              </a:spcBef>
              <a:spcAft>
                <a:spcPts val="0"/>
              </a:spcAft>
              <a:buSzPts val="1400"/>
              <a:buNone/>
            </a:pPr>
            <a:r>
              <a:rPr lang="en-US"/>
              <a:t>Pages 114-125,</a:t>
            </a:r>
            <a:endParaRPr/>
          </a:p>
          <a:p>
            <a:pPr indent="0" lvl="0" marL="0" rtl="0" algn="l">
              <a:lnSpc>
                <a:spcPct val="100000"/>
              </a:lnSpc>
              <a:spcBef>
                <a:spcPts val="0"/>
              </a:spcBef>
              <a:spcAft>
                <a:spcPts val="0"/>
              </a:spcAft>
              <a:buSzPts val="1400"/>
              <a:buNone/>
            </a:pPr>
            <a:r>
              <a:rPr lang="en-US"/>
              <a:t>ISSN 0034-4257,</a:t>
            </a:r>
            <a:endParaRPr/>
          </a:p>
          <a:p>
            <a:pPr indent="0" lvl="0" marL="0" rtl="0" algn="l">
              <a:lnSpc>
                <a:spcPct val="100000"/>
              </a:lnSpc>
              <a:spcBef>
                <a:spcPts val="0"/>
              </a:spcBef>
              <a:spcAft>
                <a:spcPts val="0"/>
              </a:spcAft>
              <a:buSzPts val="1400"/>
              <a:buNone/>
            </a:pPr>
            <a:r>
              <a:rPr lang="en-US"/>
              <a:t>https://doi.org/10.1016/j.rse.2017.01.036.</a:t>
            </a:r>
            <a:endParaRPr/>
          </a:p>
        </p:txBody>
      </p:sp>
      <p:sp>
        <p:nvSpPr>
          <p:cNvPr id="445" name="Google Shape;445;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7" name="Google Shape;457;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https://byjus.com/physics/electromagnetic-waves/</a:t>
            </a:r>
            <a:endParaRPr/>
          </a:p>
        </p:txBody>
      </p:sp>
      <p:sp>
        <p:nvSpPr>
          <p:cNvPr id="458" name="Google Shape;458;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8" name="Google Shape;468;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Chapter 16</a:t>
            </a:r>
            <a:endParaRPr/>
          </a:p>
          <a:p>
            <a:pPr indent="-228600" lvl="0" marL="457200" marR="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Consideration of Scale in Remote Sensing of Biodiversity</a:t>
            </a:r>
            <a:endParaRPr/>
          </a:p>
          <a:p>
            <a:pPr indent="-228600" lvl="0" marL="457200" marR="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John A. Gamon, Ran Wang, Hamed Gholizadeh, Brian Zutta,</a:t>
            </a:r>
            <a:endParaRPr/>
          </a:p>
          <a:p>
            <a:pPr indent="-228600" lvl="0" marL="457200" marR="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Phil A. Townsend, and Jeannine Cavender-Bares</a:t>
            </a:r>
            <a:endParaRPr/>
          </a:p>
          <a:p>
            <a:pPr indent="-228600" lvl="0" marL="457200" marR="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2020</a:t>
            </a:r>
            <a:endParaRPr b="0" i="0" sz="1200" u="none" cap="none" strike="noStrike">
              <a:solidFill>
                <a:schemeClr val="dk1"/>
              </a:solidFill>
              <a:latin typeface="Calibri"/>
              <a:ea typeface="Calibri"/>
              <a:cs typeface="Calibri"/>
              <a:sym typeface="Calibri"/>
            </a:endParaRPr>
          </a:p>
          <a:p>
            <a:pPr indent="-228600" lvl="0" marL="457200" marR="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In book:</a:t>
            </a:r>
            <a:endParaRPr/>
          </a:p>
          <a:p>
            <a:pPr indent="-228600" lvl="0" marL="457200" marR="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J. Cavender-Bares et al. (eds.), </a:t>
            </a:r>
            <a:r>
              <a:rPr b="0" i="1" lang="en-US" sz="1200" u="none" cap="none" strike="noStrike">
                <a:solidFill>
                  <a:schemeClr val="dk1"/>
                </a:solidFill>
                <a:latin typeface="Calibri"/>
                <a:ea typeface="Calibri"/>
                <a:cs typeface="Calibri"/>
                <a:sym typeface="Calibri"/>
              </a:rPr>
              <a:t>Remote Sensing of Plant Biodiversity</a:t>
            </a:r>
            <a:r>
              <a:rPr b="0" i="0" lang="en-US" sz="1200" u="none" cap="none" strike="noStrike">
                <a:solidFill>
                  <a:schemeClr val="dk1"/>
                </a:solidFill>
                <a:latin typeface="Calibri"/>
                <a:ea typeface="Calibri"/>
                <a:cs typeface="Calibri"/>
                <a:sym typeface="Calibri"/>
              </a:rPr>
              <a:t>,</a:t>
            </a:r>
            <a:endParaRPr/>
          </a:p>
          <a:p>
            <a:pPr indent="-228600" lvl="0" marL="457200" marR="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https://doi.org/10.1007/978-3-030-33157-3_16</a:t>
            </a:r>
            <a:endParaRPr/>
          </a:p>
        </p:txBody>
      </p:sp>
      <p:sp>
        <p:nvSpPr>
          <p:cNvPr id="469" name="Google Shape;469;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3" name="Google Shape;483;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4" name="Google Shape;484;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4" name="Google Shape;494;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Figure 1 Partitioning plant spectral c-diversity into additive b and a components. A region of interest is split into a number of communities of a specific</a:t>
            </a:r>
            <a:endParaRPr/>
          </a:p>
          <a:p>
            <a:pPr indent="0" lvl="0" marL="0" rtl="0" algn="l">
              <a:lnSpc>
                <a:spcPct val="100000"/>
              </a:lnSpc>
              <a:spcBef>
                <a:spcPts val="0"/>
              </a:spcBef>
              <a:spcAft>
                <a:spcPts val="0"/>
              </a:spcAft>
              <a:buSzPts val="1400"/>
              <a:buNone/>
            </a:pPr>
            <a:r>
              <a:rPr lang="en-US"/>
              <a:t>size and shape (here, 20 9 20 m squares, representing standard forest inventory plots). Spectral c-diversity refers to the total spectral diversity in the entire</a:t>
            </a:r>
            <a:endParaRPr/>
          </a:p>
          <a:p>
            <a:pPr indent="0" lvl="0" marL="0" rtl="0" algn="l">
              <a:lnSpc>
                <a:spcPct val="100000"/>
              </a:lnSpc>
              <a:spcBef>
                <a:spcPts val="0"/>
              </a:spcBef>
              <a:spcAft>
                <a:spcPts val="0"/>
              </a:spcAft>
              <a:buSzPts val="1400"/>
              <a:buNone/>
            </a:pPr>
            <a:r>
              <a:rPr lang="en-US"/>
              <a:t>region, calculated from pixel-level reflectance. The b component corresponds to spectral diversity among communities, with similar colours sharing more</a:t>
            </a:r>
            <a:endParaRPr/>
          </a:p>
          <a:p>
            <a:pPr indent="0" lvl="0" marL="0" rtl="0" algn="l">
              <a:lnSpc>
                <a:spcPct val="100000"/>
              </a:lnSpc>
              <a:spcBef>
                <a:spcPts val="0"/>
              </a:spcBef>
              <a:spcAft>
                <a:spcPts val="0"/>
              </a:spcAft>
              <a:buSzPts val="1400"/>
              <a:buNone/>
            </a:pPr>
            <a:r>
              <a:rPr lang="en-US"/>
              <a:t>similar spectral composition. The a component refers to spectral diversity within individual communities. The left-most panel is a true colour (red-green-</a:t>
            </a:r>
            <a:endParaRPr/>
          </a:p>
          <a:p>
            <a:pPr indent="0" lvl="0" marL="0" rtl="0" algn="l">
              <a:lnSpc>
                <a:spcPct val="100000"/>
              </a:lnSpc>
              <a:spcBef>
                <a:spcPts val="0"/>
              </a:spcBef>
              <a:spcAft>
                <a:spcPts val="0"/>
              </a:spcAft>
              <a:buSzPts val="1400"/>
              <a:buNone/>
            </a:pPr>
            <a:r>
              <a:rPr lang="en-US"/>
              <a:t>blue, RGB) image of an area of Bartlett Experimental Forest; colours for the other panels were obtained using the reflectance of different wavelength</a:t>
            </a:r>
            <a:endParaRPr/>
          </a:p>
          <a:p>
            <a:pPr indent="0" lvl="0" marL="0" rtl="0" algn="l">
              <a:lnSpc>
                <a:spcPct val="100000"/>
              </a:lnSpc>
              <a:spcBef>
                <a:spcPts val="0"/>
              </a:spcBef>
              <a:spcAft>
                <a:spcPts val="0"/>
              </a:spcAft>
              <a:buSzPts val="1400"/>
              <a:buNone/>
            </a:pPr>
            <a:r>
              <a:rPr lang="en-US"/>
              <a:t>bands (R = 779 nm, G = 639 nm, B = 2301 nm), followed by linear stretching.</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Ecology Letters, (2020) 23: 370–380 doi: 10.1111/ele.13429</a:t>
            </a:r>
            <a:endParaRPr/>
          </a:p>
          <a:p>
            <a:pPr indent="0" lvl="0" marL="0" rtl="0" algn="l">
              <a:lnSpc>
                <a:spcPct val="100000"/>
              </a:lnSpc>
              <a:spcBef>
                <a:spcPts val="0"/>
              </a:spcBef>
              <a:spcAft>
                <a:spcPts val="0"/>
              </a:spcAft>
              <a:buSzPts val="1400"/>
              <a:buNone/>
            </a:pPr>
            <a:r>
              <a:rPr lang="en-US"/>
              <a:t>Partitioning plant spectral diversity into alpha and beta components</a:t>
            </a:r>
            <a:endParaRPr/>
          </a:p>
          <a:p>
            <a:pPr indent="0" lvl="0" marL="0" rtl="0" algn="l">
              <a:lnSpc>
                <a:spcPct val="100000"/>
              </a:lnSpc>
              <a:spcBef>
                <a:spcPts val="0"/>
              </a:spcBef>
              <a:spcAft>
                <a:spcPts val="0"/>
              </a:spcAft>
              <a:buSzPts val="1400"/>
              <a:buNone/>
            </a:pPr>
            <a:r>
              <a:rPr lang="en-US"/>
              <a:t>Etienne Laliberté, Anna K. Schweiger and Pierre Legendre</a:t>
            </a:r>
            <a:endParaRPr/>
          </a:p>
        </p:txBody>
      </p:sp>
      <p:sp>
        <p:nvSpPr>
          <p:cNvPr id="495" name="Google Shape;495;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1" name="Google Shape;181;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6" name="Google Shape;506;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Ecology Letters, (2020) 23: 370–380 doi: 10.1111/ele.13429</a:t>
            </a:r>
            <a:endParaRPr/>
          </a:p>
          <a:p>
            <a:pPr indent="0" lvl="0" marL="0" rtl="0" algn="l">
              <a:lnSpc>
                <a:spcPct val="100000"/>
              </a:lnSpc>
              <a:spcBef>
                <a:spcPts val="0"/>
              </a:spcBef>
              <a:spcAft>
                <a:spcPts val="0"/>
              </a:spcAft>
              <a:buSzPts val="1400"/>
              <a:buNone/>
            </a:pPr>
            <a:r>
              <a:rPr lang="en-US"/>
              <a:t>Partitioning plant spectral diversity into alpha and beta components</a:t>
            </a:r>
            <a:endParaRPr/>
          </a:p>
          <a:p>
            <a:pPr indent="0" lvl="0" marL="0" rtl="0" algn="l">
              <a:lnSpc>
                <a:spcPct val="100000"/>
              </a:lnSpc>
              <a:spcBef>
                <a:spcPts val="0"/>
              </a:spcBef>
              <a:spcAft>
                <a:spcPts val="0"/>
              </a:spcAft>
              <a:buSzPts val="1400"/>
              <a:buNone/>
            </a:pPr>
            <a:r>
              <a:rPr lang="en-US"/>
              <a:t>Etienne Laliberté, Anna K. Schweiger and Pierre Legendre</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Figure 5 Partitioning spectral diversity using imaging spectroscopy data</a:t>
            </a:r>
            <a:endParaRPr/>
          </a:p>
          <a:p>
            <a:pPr indent="0" lvl="0" marL="0" rtl="0" algn="l">
              <a:lnSpc>
                <a:spcPct val="100000"/>
              </a:lnSpc>
              <a:spcBef>
                <a:spcPts val="0"/>
              </a:spcBef>
              <a:spcAft>
                <a:spcPts val="0"/>
              </a:spcAft>
              <a:buSzPts val="1400"/>
              <a:buNone/>
            </a:pPr>
            <a:r>
              <a:rPr lang="en-US"/>
              <a:t>acquired by the National Ecological Observatory Network (NEON) over</a:t>
            </a:r>
            <a:endParaRPr/>
          </a:p>
          <a:p>
            <a:pPr indent="0" lvl="0" marL="0" rtl="0" algn="l">
              <a:lnSpc>
                <a:spcPct val="100000"/>
              </a:lnSpc>
              <a:spcBef>
                <a:spcPts val="0"/>
              </a:spcBef>
              <a:spcAft>
                <a:spcPts val="0"/>
              </a:spcAft>
              <a:buSzPts val="1400"/>
              <a:buNone/>
            </a:pPr>
            <a:r>
              <a:rPr lang="en-US"/>
              <a:t>the Bartlett Experimental Forest site. From left to right: (1) true colour</a:t>
            </a:r>
            <a:endParaRPr/>
          </a:p>
          <a:p>
            <a:pPr indent="0" lvl="0" marL="0" rtl="0" algn="l">
              <a:lnSpc>
                <a:spcPct val="100000"/>
              </a:lnSpc>
              <a:spcBef>
                <a:spcPts val="0"/>
              </a:spcBef>
              <a:spcAft>
                <a:spcPts val="0"/>
              </a:spcAft>
              <a:buSzPts val="1400"/>
              <a:buNone/>
            </a:pPr>
            <a:r>
              <a:rPr lang="en-US"/>
              <a:t>(red-green-blue, RGB) image with 0.1 m ground resolution, (2) false</a:t>
            </a:r>
            <a:endParaRPr/>
          </a:p>
          <a:p>
            <a:pPr indent="0" lvl="0" marL="0" rtl="0" algn="l">
              <a:lnSpc>
                <a:spcPct val="100000"/>
              </a:lnSpc>
              <a:spcBef>
                <a:spcPts val="0"/>
              </a:spcBef>
              <a:spcAft>
                <a:spcPts val="0"/>
              </a:spcAft>
              <a:buSzPts val="1400"/>
              <a:buNone/>
            </a:pPr>
            <a:r>
              <a:rPr lang="en-US"/>
              <a:t>colour image with 1 m resolution based on the first three principal</a:t>
            </a:r>
            <a:endParaRPr/>
          </a:p>
          <a:p>
            <a:pPr indent="0" lvl="0" marL="0" rtl="0" algn="l">
              <a:lnSpc>
                <a:spcPct val="100000"/>
              </a:lnSpc>
              <a:spcBef>
                <a:spcPts val="0"/>
              </a:spcBef>
              <a:spcAft>
                <a:spcPts val="0"/>
              </a:spcAft>
              <a:buSzPts val="1400"/>
              <a:buNone/>
            </a:pPr>
            <a:r>
              <a:rPr lang="en-US"/>
              <a:t>components (PCs) of the spectral image cube (PC1 = red, PC2 = green,</a:t>
            </a:r>
            <a:endParaRPr/>
          </a:p>
          <a:p>
            <a:pPr indent="0" lvl="0" marL="0" rtl="0" algn="l">
              <a:lnSpc>
                <a:spcPct val="100000"/>
              </a:lnSpc>
              <a:spcBef>
                <a:spcPts val="0"/>
              </a:spcBef>
              <a:spcAft>
                <a:spcPts val="0"/>
              </a:spcAft>
              <a:buSzPts val="1400"/>
              <a:buNone/>
            </a:pPr>
            <a:r>
              <a:rPr lang="en-US"/>
              <a:t>PC3 = blue), (3) local contribution to spectral b-diversity (LCSDb), and</a:t>
            </a:r>
            <a:endParaRPr/>
          </a:p>
          <a:p>
            <a:pPr indent="0" lvl="0" marL="0" rtl="0" algn="l">
              <a:lnSpc>
                <a:spcPct val="100000"/>
              </a:lnSpc>
              <a:spcBef>
                <a:spcPts val="0"/>
              </a:spcBef>
              <a:spcAft>
                <a:spcPts val="0"/>
              </a:spcAft>
              <a:buSzPts val="1400"/>
              <a:buNone/>
            </a:pPr>
            <a:r>
              <a:rPr lang="en-US"/>
              <a:t>(4) spectral a-diversity (SDa) of forest communities, each measuring</a:t>
            </a:r>
            <a:endParaRPr/>
          </a:p>
          <a:p>
            <a:pPr indent="0" lvl="0" marL="0" rtl="0" algn="l">
              <a:lnSpc>
                <a:spcPct val="100000"/>
              </a:lnSpc>
              <a:spcBef>
                <a:spcPts val="0"/>
              </a:spcBef>
              <a:spcAft>
                <a:spcPts val="0"/>
              </a:spcAft>
              <a:buSzPts val="1400"/>
              <a:buNone/>
            </a:pPr>
            <a:r>
              <a:rPr lang="en-US"/>
              <a:t>40 9 40 m. For panels 3 and 4, light hues correspond to low, dark hues</a:t>
            </a:r>
            <a:endParaRPr/>
          </a:p>
          <a:p>
            <a:pPr indent="0" lvl="0" marL="0" rtl="0" algn="l">
              <a:lnSpc>
                <a:spcPct val="100000"/>
              </a:lnSpc>
              <a:spcBef>
                <a:spcPts val="0"/>
              </a:spcBef>
              <a:spcAft>
                <a:spcPts val="0"/>
              </a:spcAft>
              <a:buSzPts val="1400"/>
              <a:buNone/>
            </a:pPr>
            <a:r>
              <a:rPr lang="en-US"/>
              <a:t>to high values of LCSDb coefficients and SDa values, respectively.</a:t>
            </a:r>
            <a:endParaRPr/>
          </a:p>
        </p:txBody>
      </p:sp>
      <p:sp>
        <p:nvSpPr>
          <p:cNvPr id="507" name="Google Shape;507;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8" name="Google Shape;518;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9" name="Google Shape;519;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9" name="Google Shape;529;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Diagrammatic representation of the steps for estimating α-diversity at 1-ha resolution and β-diversity at 4-ha resolution. PCA stands for principal component analysis.</a:t>
            </a:r>
            <a:endParaRPr/>
          </a:p>
          <a:p>
            <a:pPr indent="0" lvl="0" marL="0" rtl="0" algn="l">
              <a:lnSpc>
                <a:spcPct val="100000"/>
              </a:lnSpc>
              <a:spcBef>
                <a:spcPts val="0"/>
              </a:spcBef>
              <a:spcAft>
                <a:spcPts val="0"/>
              </a:spcAft>
              <a:buSzPts val="1400"/>
              <a:buNone/>
            </a:pPr>
            <a:r>
              <a:t/>
            </a:r>
            <a:endParaRPr/>
          </a:p>
          <a:p>
            <a:pPr indent="-228600" lvl="0" marL="457200" marR="0" rtl="0" algn="l">
              <a:lnSpc>
                <a:spcPct val="100000"/>
              </a:lnSpc>
              <a:spcBef>
                <a:spcPts val="0"/>
              </a:spcBef>
              <a:spcAft>
                <a:spcPts val="0"/>
              </a:spcAft>
              <a:buSzPts val="1400"/>
              <a:buNone/>
            </a:pPr>
            <a:r>
              <a:rPr b="1" lang="en-US"/>
              <a:t>Mapping tropical forest canopy diversity using high-fidelity imaging spectroscopy</a:t>
            </a:r>
            <a:endParaRPr b="1"/>
          </a:p>
          <a:p>
            <a:pPr indent="-228600" lvl="0" marL="457200" marR="0" rtl="0" algn="l">
              <a:lnSpc>
                <a:spcPct val="100000"/>
              </a:lnSpc>
              <a:spcBef>
                <a:spcPts val="0"/>
              </a:spcBef>
              <a:spcAft>
                <a:spcPts val="0"/>
              </a:spcAft>
              <a:buSzPts val="1400"/>
              <a:buNone/>
            </a:pPr>
            <a:r>
              <a:rPr lang="en-US" u="sng">
                <a:solidFill>
                  <a:schemeClr val="hlink"/>
                </a:solidFill>
                <a:hlinkClick r:id="rId2"/>
              </a:rPr>
              <a:t>Jean-Baptiste Féret</a:t>
            </a:r>
            <a:r>
              <a:rPr lang="en-US"/>
              <a:t>, </a:t>
            </a:r>
            <a:r>
              <a:rPr lang="en-US" u="sng">
                <a:solidFill>
                  <a:schemeClr val="hlink"/>
                </a:solidFill>
                <a:hlinkClick r:id="rId3"/>
              </a:rPr>
              <a:t>Gregory P. Asner</a:t>
            </a:r>
            <a:endParaRPr/>
          </a:p>
          <a:p>
            <a:pPr indent="-228600" lvl="0" marL="457200" marR="0" rtl="0" algn="l">
              <a:lnSpc>
                <a:spcPct val="100000"/>
              </a:lnSpc>
              <a:spcBef>
                <a:spcPts val="0"/>
              </a:spcBef>
              <a:spcAft>
                <a:spcPts val="0"/>
              </a:spcAft>
              <a:buSzPts val="1400"/>
              <a:buNone/>
            </a:pPr>
            <a:r>
              <a:rPr lang="en-US"/>
              <a:t>First published: 01 September 2014</a:t>
            </a:r>
            <a:endParaRPr/>
          </a:p>
          <a:p>
            <a:pPr indent="-228600" lvl="0" marL="457200" marR="0" rtl="0" algn="l">
              <a:lnSpc>
                <a:spcPct val="100000"/>
              </a:lnSpc>
              <a:spcBef>
                <a:spcPts val="0"/>
              </a:spcBef>
              <a:spcAft>
                <a:spcPts val="0"/>
              </a:spcAft>
              <a:buSzPts val="1400"/>
              <a:buNone/>
            </a:pPr>
            <a:r>
              <a:rPr lang="en-US" u="sng">
                <a:solidFill>
                  <a:schemeClr val="hlink"/>
                </a:solidFill>
                <a:hlinkClick r:id="rId4"/>
              </a:rPr>
              <a:t>https://doi.org/10.1890/13-1824.1</a:t>
            </a:r>
            <a:endParaRPr/>
          </a:p>
          <a:p>
            <a:pPr indent="-228600" lvl="0" marL="457200" marR="0" rtl="0" algn="l">
              <a:lnSpc>
                <a:spcPct val="100000"/>
              </a:lnSpc>
              <a:spcBef>
                <a:spcPts val="0"/>
              </a:spcBef>
              <a:spcAft>
                <a:spcPts val="0"/>
              </a:spcAft>
              <a:buSzPts val="1400"/>
              <a:buNone/>
            </a:pPr>
            <a:r>
              <a:t/>
            </a:r>
            <a:endParaRPr/>
          </a:p>
          <a:p>
            <a:pPr indent="-228600" lvl="0" marL="457200" marR="0" rtl="0" algn="l">
              <a:lnSpc>
                <a:spcPct val="100000"/>
              </a:lnSpc>
              <a:spcBef>
                <a:spcPts val="0"/>
              </a:spcBef>
              <a:spcAft>
                <a:spcPts val="0"/>
              </a:spcAft>
              <a:buSzPts val="1400"/>
              <a:buNone/>
            </a:pPr>
            <a:r>
              <a:rPr lang="en-US"/>
              <a:t>Ecological Applications</a:t>
            </a:r>
            <a:endParaRPr/>
          </a:p>
          <a:p>
            <a:pPr indent="0" lvl="0" marL="0" rtl="0" algn="l">
              <a:lnSpc>
                <a:spcPct val="100000"/>
              </a:lnSpc>
              <a:spcBef>
                <a:spcPts val="0"/>
              </a:spcBef>
              <a:spcAft>
                <a:spcPts val="0"/>
              </a:spcAft>
              <a:buSzPts val="1400"/>
              <a:buNone/>
            </a:pPr>
            <a:r>
              <a:t/>
            </a:r>
            <a:endParaRPr/>
          </a:p>
        </p:txBody>
      </p:sp>
      <p:sp>
        <p:nvSpPr>
          <p:cNvPr id="530" name="Google Shape;530;p3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2" name="Google Shape;542;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Example of biodiversity mapping results throughout the CICRA landscape in lowland Amazonia. Panels are as follows: (a) natural color composite image from the CAO visible-to-shortwave infrared (VSWIR) imaging spectrometer; (b) α-diversity based on the Shannon index; and (c) β-diversity based on Bray-Curtis dissimilarity (no color scale is applicable, and a larger Bray-Curtis dissimilarity between two plots corresponds to larger differences in color in the RGB space between the two corresponding pixels).</a:t>
            </a:r>
            <a:endParaRPr/>
          </a:p>
          <a:p>
            <a:pPr indent="0" lvl="0" marL="0" rtl="0" algn="l">
              <a:lnSpc>
                <a:spcPct val="100000"/>
              </a:lnSpc>
              <a:spcBef>
                <a:spcPts val="0"/>
              </a:spcBef>
              <a:spcAft>
                <a:spcPts val="0"/>
              </a:spcAft>
              <a:buSzPts val="1400"/>
              <a:buNone/>
            </a:pPr>
            <a:r>
              <a:t/>
            </a:r>
            <a:endParaRPr/>
          </a:p>
          <a:p>
            <a:pPr indent="-228600" lvl="0" marL="457200" marR="0" rtl="0" algn="l">
              <a:lnSpc>
                <a:spcPct val="100000"/>
              </a:lnSpc>
              <a:spcBef>
                <a:spcPts val="0"/>
              </a:spcBef>
              <a:spcAft>
                <a:spcPts val="0"/>
              </a:spcAft>
              <a:buSzPts val="1400"/>
              <a:buNone/>
            </a:pPr>
            <a:r>
              <a:rPr b="1" lang="en-US"/>
              <a:t>Mapping tropical forest canopy diversity using high-fidelity imaging spectroscopy</a:t>
            </a:r>
            <a:endParaRPr b="1"/>
          </a:p>
          <a:p>
            <a:pPr indent="-228600" lvl="0" marL="457200" marR="0" rtl="0" algn="l">
              <a:lnSpc>
                <a:spcPct val="100000"/>
              </a:lnSpc>
              <a:spcBef>
                <a:spcPts val="0"/>
              </a:spcBef>
              <a:spcAft>
                <a:spcPts val="0"/>
              </a:spcAft>
              <a:buSzPts val="1400"/>
              <a:buNone/>
            </a:pPr>
            <a:r>
              <a:rPr lang="en-US" u="sng">
                <a:solidFill>
                  <a:schemeClr val="hlink"/>
                </a:solidFill>
                <a:hlinkClick r:id="rId2"/>
              </a:rPr>
              <a:t>Jean-Baptiste Féret</a:t>
            </a:r>
            <a:r>
              <a:rPr lang="en-US"/>
              <a:t>, </a:t>
            </a:r>
            <a:r>
              <a:rPr lang="en-US" u="sng">
                <a:solidFill>
                  <a:schemeClr val="hlink"/>
                </a:solidFill>
                <a:hlinkClick r:id="rId3"/>
              </a:rPr>
              <a:t>Gregory P. Asner</a:t>
            </a:r>
            <a:endParaRPr/>
          </a:p>
          <a:p>
            <a:pPr indent="-228600" lvl="0" marL="457200" marR="0" rtl="0" algn="l">
              <a:lnSpc>
                <a:spcPct val="100000"/>
              </a:lnSpc>
              <a:spcBef>
                <a:spcPts val="0"/>
              </a:spcBef>
              <a:spcAft>
                <a:spcPts val="0"/>
              </a:spcAft>
              <a:buSzPts val="1400"/>
              <a:buNone/>
            </a:pPr>
            <a:r>
              <a:rPr lang="en-US"/>
              <a:t>First published: 01 September 2014</a:t>
            </a:r>
            <a:endParaRPr/>
          </a:p>
          <a:p>
            <a:pPr indent="-228600" lvl="0" marL="457200" marR="0" rtl="0" algn="l">
              <a:lnSpc>
                <a:spcPct val="100000"/>
              </a:lnSpc>
              <a:spcBef>
                <a:spcPts val="0"/>
              </a:spcBef>
              <a:spcAft>
                <a:spcPts val="0"/>
              </a:spcAft>
              <a:buSzPts val="1400"/>
              <a:buNone/>
            </a:pPr>
            <a:r>
              <a:rPr lang="en-US" u="sng">
                <a:solidFill>
                  <a:schemeClr val="hlink"/>
                </a:solidFill>
                <a:hlinkClick r:id="rId4"/>
              </a:rPr>
              <a:t>https://doi.org/10.1890/13-1824.1</a:t>
            </a:r>
            <a:endParaRPr/>
          </a:p>
          <a:p>
            <a:pPr indent="-228600" lvl="0" marL="457200" marR="0" rtl="0" algn="l">
              <a:lnSpc>
                <a:spcPct val="100000"/>
              </a:lnSpc>
              <a:spcBef>
                <a:spcPts val="0"/>
              </a:spcBef>
              <a:spcAft>
                <a:spcPts val="0"/>
              </a:spcAft>
              <a:buSzPts val="1400"/>
              <a:buNone/>
            </a:pPr>
            <a:r>
              <a:t/>
            </a:r>
            <a:endParaRPr/>
          </a:p>
          <a:p>
            <a:pPr indent="-228600" lvl="0" marL="457200" marR="0" rtl="0" algn="l">
              <a:lnSpc>
                <a:spcPct val="100000"/>
              </a:lnSpc>
              <a:spcBef>
                <a:spcPts val="0"/>
              </a:spcBef>
              <a:spcAft>
                <a:spcPts val="0"/>
              </a:spcAft>
              <a:buSzPts val="1400"/>
              <a:buNone/>
            </a:pPr>
            <a:r>
              <a:rPr lang="en-US"/>
              <a:t>Ecological Applications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543" name="Google Shape;543;p3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4" name="Google Shape;554;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5" name="Google Shape;555;p3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5" name="Google Shape;565;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6" name="Google Shape;566;p3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7" name="Google Shape;577;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https://damariszurell.github.io/EEC-MGC/b3_SDM_intro.html</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b="1" lang="en-US"/>
              <a:t>Figure 1. Schematic representation of the species distribution modelling concept. First, biodiversity and environmental information are sampled in geographic space. Second, a statistical model (here, generalised linear model) is used to estimate the species-environment relationship. Third, the species–environment relationship can be mapped onto geographic layers of environmental information to delineate the potential distribution of the species. Mapping to the sampling area and period is usually referred to as interpolation, while transferring to a different time period or geographic area is referred to as extrapolation.</a:t>
            </a:r>
            <a:endParaRPr/>
          </a:p>
        </p:txBody>
      </p:sp>
      <p:sp>
        <p:nvSpPr>
          <p:cNvPr id="578" name="Google Shape;578;p3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7" name="Shape 587"/>
        <p:cNvGrpSpPr/>
        <p:nvPr/>
      </p:nvGrpSpPr>
      <p:grpSpPr>
        <a:xfrm>
          <a:off x="0" y="0"/>
          <a:ext cx="0" cy="0"/>
          <a:chOff x="0" y="0"/>
          <a:chExt cx="0" cy="0"/>
        </a:xfrm>
      </p:grpSpPr>
      <p:sp>
        <p:nvSpPr>
          <p:cNvPr id="588" name="Google Shape;588;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9" name="Google Shape;589;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90" name="Google Shape;590;p4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8" name="Shape 598"/>
        <p:cNvGrpSpPr/>
        <p:nvPr/>
      </p:nvGrpSpPr>
      <p:grpSpPr>
        <a:xfrm>
          <a:off x="0" y="0"/>
          <a:ext cx="0" cy="0"/>
          <a:chOff x="0" y="0"/>
          <a:chExt cx="0" cy="0"/>
        </a:xfrm>
      </p:grpSpPr>
      <p:sp>
        <p:nvSpPr>
          <p:cNvPr id="599" name="Google Shape;599;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0" name="Google Shape;600;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01" name="Google Shape;601;p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1" name="Google Shape;611;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12" name="Google Shape;612;p4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3" name="Google Shape;19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2" name="Google Shape;622;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1" lang="en-US" u="sng">
                <a:solidFill>
                  <a:schemeClr val="hlink"/>
                </a:solidFill>
                <a:hlinkClick r:id="rId2"/>
              </a:rPr>
              <a:t>Remote Sensing of Environment</a:t>
            </a:r>
            <a:endParaRPr b="1"/>
          </a:p>
          <a:p>
            <a:pPr indent="-228600" lvl="0" marL="457200" marR="0" rtl="0" algn="l">
              <a:lnSpc>
                <a:spcPct val="100000"/>
              </a:lnSpc>
              <a:spcBef>
                <a:spcPts val="0"/>
              </a:spcBef>
              <a:spcAft>
                <a:spcPts val="0"/>
              </a:spcAft>
              <a:buSzPts val="1400"/>
              <a:buNone/>
            </a:pPr>
            <a:r>
              <a:rPr lang="en-US" u="sng">
                <a:solidFill>
                  <a:schemeClr val="hlink"/>
                </a:solidFill>
                <a:hlinkClick r:id="rId3"/>
              </a:rPr>
              <a:t>Volume 239</a:t>
            </a:r>
            <a:r>
              <a:rPr lang="en-US"/>
              <a:t>, 15 March 2020, 111626</a:t>
            </a:r>
            <a:endParaRPr/>
          </a:p>
          <a:p>
            <a:pPr indent="-228600" lvl="0" marL="457200" marR="0" rtl="0" algn="l">
              <a:lnSpc>
                <a:spcPct val="100000"/>
              </a:lnSpc>
              <a:spcBef>
                <a:spcPts val="0"/>
              </a:spcBef>
              <a:spcAft>
                <a:spcPts val="0"/>
              </a:spcAft>
              <a:buSzPts val="1400"/>
              <a:buNone/>
            </a:pPr>
            <a:r>
              <a:rPr b="1" lang="en-US"/>
              <a:t>Monitoring biodiversity in the Anthropocene using remote sensing in species distribution models</a:t>
            </a:r>
            <a:endParaRPr b="1"/>
          </a:p>
          <a:p>
            <a:pPr indent="-228600" lvl="0" marL="457200" marR="0" rtl="0" algn="l">
              <a:lnSpc>
                <a:spcPct val="100000"/>
              </a:lnSpc>
              <a:spcBef>
                <a:spcPts val="0"/>
              </a:spcBef>
              <a:spcAft>
                <a:spcPts val="0"/>
              </a:spcAft>
              <a:buSzPts val="1400"/>
              <a:buNone/>
            </a:pPr>
            <a:r>
              <a:rPr lang="en-US"/>
              <a:t>Author links open overlay panel</a:t>
            </a:r>
            <a:r>
              <a:rPr lang="en-US" u="sng">
                <a:solidFill>
                  <a:schemeClr val="hlink"/>
                </a:solidFill>
                <a:hlinkClick r:id="rId4"/>
              </a:rPr>
              <a:t>Christophe F. Randin </a:t>
            </a:r>
            <a:r>
              <a:rPr baseline="30000" lang="en-US" u="sng">
                <a:solidFill>
                  <a:schemeClr val="hlink"/>
                </a:solidFill>
                <a:hlinkClick r:id="rId5"/>
              </a:rPr>
              <a:t>a</a:t>
            </a:r>
            <a:r>
              <a:rPr lang="en-US" u="sng">
                <a:solidFill>
                  <a:schemeClr val="hlink"/>
                </a:solidFill>
                <a:hlinkClick r:id="rId6"/>
              </a:rPr>
              <a:t> </a:t>
            </a:r>
            <a:r>
              <a:rPr baseline="30000" lang="en-US" u="sng">
                <a:solidFill>
                  <a:schemeClr val="hlink"/>
                </a:solidFill>
                <a:hlinkClick r:id="rId7"/>
              </a:rPr>
              <a:t>b</a:t>
            </a:r>
            <a:r>
              <a:rPr lang="en-US" u="sng">
                <a:solidFill>
                  <a:schemeClr val="hlink"/>
                </a:solidFill>
                <a:hlinkClick r:id="rId8"/>
              </a:rPr>
              <a:t> </a:t>
            </a:r>
            <a:r>
              <a:rPr baseline="30000" lang="en-US" u="sng">
                <a:solidFill>
                  <a:schemeClr val="hlink"/>
                </a:solidFill>
                <a:hlinkClick r:id="rId9"/>
              </a:rPr>
              <a:t>c</a:t>
            </a:r>
            <a:r>
              <a:rPr lang="en-US"/>
              <a:t>, Michael B. Ashcroft </a:t>
            </a:r>
            <a:r>
              <a:rPr baseline="30000" lang="en-US"/>
              <a:t>d</a:t>
            </a:r>
            <a:r>
              <a:rPr lang="en-US"/>
              <a:t>, </a:t>
            </a:r>
            <a:r>
              <a:rPr lang="en-US" u="sng">
                <a:solidFill>
                  <a:schemeClr val="hlink"/>
                </a:solidFill>
                <a:hlinkClick r:id="rId10"/>
              </a:rPr>
              <a:t>Janine Bolliger </a:t>
            </a:r>
            <a:r>
              <a:rPr baseline="30000" lang="en-US" u="sng">
                <a:solidFill>
                  <a:schemeClr val="hlink"/>
                </a:solidFill>
                <a:hlinkClick r:id="rId11"/>
              </a:rPr>
              <a:t>e</a:t>
            </a:r>
            <a:r>
              <a:rPr lang="en-US"/>
              <a:t>, </a:t>
            </a:r>
            <a:r>
              <a:rPr lang="en-US" u="sng">
                <a:solidFill>
                  <a:schemeClr val="hlink"/>
                </a:solidFill>
                <a:hlinkClick r:id="rId12"/>
              </a:rPr>
              <a:t>Jeannine Cavender-Bares </a:t>
            </a:r>
            <a:r>
              <a:rPr baseline="30000" lang="en-US" u="sng">
                <a:solidFill>
                  <a:schemeClr val="hlink"/>
                </a:solidFill>
                <a:hlinkClick r:id="rId13"/>
              </a:rPr>
              <a:t>f</a:t>
            </a:r>
            <a:r>
              <a:rPr lang="en-US"/>
              <a:t>, </a:t>
            </a:r>
            <a:r>
              <a:rPr lang="en-US" u="sng">
                <a:solidFill>
                  <a:schemeClr val="hlink"/>
                </a:solidFill>
                <a:hlinkClick r:id="rId14"/>
              </a:rPr>
              <a:t>Nicholas C. Coops </a:t>
            </a:r>
            <a:r>
              <a:rPr baseline="30000" lang="en-US" u="sng">
                <a:solidFill>
                  <a:schemeClr val="hlink"/>
                </a:solidFill>
                <a:hlinkClick r:id="rId15"/>
              </a:rPr>
              <a:t>g</a:t>
            </a:r>
            <a:r>
              <a:rPr lang="en-US"/>
              <a:t>, </a:t>
            </a:r>
            <a:r>
              <a:rPr lang="en-US" u="sng">
                <a:solidFill>
                  <a:schemeClr val="hlink"/>
                </a:solidFill>
                <a:hlinkClick r:id="rId16"/>
              </a:rPr>
              <a:t>Stefan Dullinger </a:t>
            </a:r>
            <a:r>
              <a:rPr baseline="30000" lang="en-US" u="sng">
                <a:solidFill>
                  <a:schemeClr val="hlink"/>
                </a:solidFill>
                <a:hlinkClick r:id="rId17"/>
              </a:rPr>
              <a:t>h</a:t>
            </a:r>
            <a:r>
              <a:rPr lang="en-US"/>
              <a:t>, </a:t>
            </a:r>
            <a:r>
              <a:rPr lang="en-US" u="sng">
                <a:solidFill>
                  <a:schemeClr val="hlink"/>
                </a:solidFill>
                <a:hlinkClick r:id="rId18"/>
              </a:rPr>
              <a:t>Thomas Dirnböck </a:t>
            </a:r>
            <a:r>
              <a:rPr baseline="30000" lang="en-US" u="sng">
                <a:solidFill>
                  <a:schemeClr val="hlink"/>
                </a:solidFill>
                <a:hlinkClick r:id="rId19"/>
              </a:rPr>
              <a:t>i</a:t>
            </a:r>
            <a:r>
              <a:rPr lang="en-US"/>
              <a:t>, </a:t>
            </a:r>
            <a:r>
              <a:rPr lang="en-US" u="sng">
                <a:solidFill>
                  <a:schemeClr val="hlink"/>
                </a:solidFill>
                <a:hlinkClick r:id="rId20"/>
              </a:rPr>
              <a:t>Sandra Eckert </a:t>
            </a:r>
            <a:r>
              <a:rPr baseline="30000" lang="en-US" u="sng">
                <a:solidFill>
                  <a:schemeClr val="hlink"/>
                </a:solidFill>
                <a:hlinkClick r:id="rId21"/>
              </a:rPr>
              <a:t>j</a:t>
            </a:r>
            <a:r>
              <a:rPr lang="en-US"/>
              <a:t>, </a:t>
            </a:r>
            <a:r>
              <a:rPr lang="en-US" u="sng">
                <a:solidFill>
                  <a:schemeClr val="hlink"/>
                </a:solidFill>
                <a:hlinkClick r:id="rId22"/>
              </a:rPr>
              <a:t>Erle Ellis </a:t>
            </a:r>
            <a:r>
              <a:rPr baseline="30000" lang="en-US" u="sng">
                <a:solidFill>
                  <a:schemeClr val="hlink"/>
                </a:solidFill>
                <a:hlinkClick r:id="rId23"/>
              </a:rPr>
              <a:t>k</a:t>
            </a:r>
            <a:r>
              <a:rPr lang="en-US"/>
              <a:t>, </a:t>
            </a:r>
            <a:r>
              <a:rPr lang="en-US" u="sng">
                <a:solidFill>
                  <a:schemeClr val="hlink"/>
                </a:solidFill>
                <a:hlinkClick r:id="rId24"/>
              </a:rPr>
              <a:t>Néstor Fernández </a:t>
            </a:r>
            <a:r>
              <a:rPr baseline="30000" lang="en-US" u="sng">
                <a:solidFill>
                  <a:schemeClr val="hlink"/>
                </a:solidFill>
                <a:hlinkClick r:id="rId25"/>
              </a:rPr>
              <a:t>l</a:t>
            </a:r>
            <a:r>
              <a:rPr lang="en-US" u="sng">
                <a:solidFill>
                  <a:schemeClr val="hlink"/>
                </a:solidFill>
                <a:hlinkClick r:id="rId26"/>
              </a:rPr>
              <a:t> </a:t>
            </a:r>
            <a:r>
              <a:rPr baseline="30000" lang="en-US" u="sng">
                <a:solidFill>
                  <a:schemeClr val="hlink"/>
                </a:solidFill>
                <a:hlinkClick r:id="rId27"/>
              </a:rPr>
              <a:t>m</a:t>
            </a:r>
            <a:r>
              <a:rPr lang="en-US"/>
              <a:t>, </a:t>
            </a:r>
            <a:r>
              <a:rPr lang="en-US" u="sng">
                <a:solidFill>
                  <a:schemeClr val="hlink"/>
                </a:solidFill>
                <a:hlinkClick r:id="rId28"/>
              </a:rPr>
              <a:t>Gregory Giuliani </a:t>
            </a:r>
            <a:r>
              <a:rPr baseline="30000" lang="en-US" u="sng">
                <a:solidFill>
                  <a:schemeClr val="hlink"/>
                </a:solidFill>
                <a:hlinkClick r:id="rId29"/>
              </a:rPr>
              <a:t>n</a:t>
            </a:r>
            <a:r>
              <a:rPr lang="en-US"/>
              <a:t>, </a:t>
            </a:r>
            <a:r>
              <a:rPr lang="en-US" u="sng">
                <a:solidFill>
                  <a:schemeClr val="hlink"/>
                </a:solidFill>
                <a:hlinkClick r:id="rId30"/>
              </a:rPr>
              <a:t>Antoine Guisan </a:t>
            </a:r>
            <a:r>
              <a:rPr baseline="30000" lang="en-US" u="sng">
                <a:solidFill>
                  <a:schemeClr val="hlink"/>
                </a:solidFill>
                <a:hlinkClick r:id="rId31"/>
              </a:rPr>
              <a:t>a</a:t>
            </a:r>
            <a:r>
              <a:rPr lang="en-US" u="sng">
                <a:solidFill>
                  <a:schemeClr val="hlink"/>
                </a:solidFill>
                <a:hlinkClick r:id="rId32"/>
              </a:rPr>
              <a:t> </a:t>
            </a:r>
            <a:r>
              <a:rPr baseline="30000" lang="en-US" u="sng">
                <a:solidFill>
                  <a:schemeClr val="hlink"/>
                </a:solidFill>
                <a:hlinkClick r:id="rId33"/>
              </a:rPr>
              <a:t>c</a:t>
            </a:r>
            <a:r>
              <a:rPr lang="en-US" u="sng">
                <a:solidFill>
                  <a:schemeClr val="hlink"/>
                </a:solidFill>
                <a:hlinkClick r:id="rId34"/>
              </a:rPr>
              <a:t> </a:t>
            </a:r>
            <a:r>
              <a:rPr baseline="30000" lang="en-US" u="sng">
                <a:solidFill>
                  <a:schemeClr val="hlink"/>
                </a:solidFill>
                <a:hlinkClick r:id="rId35"/>
              </a:rPr>
              <a:t>o</a:t>
            </a:r>
            <a:r>
              <a:rPr lang="en-US"/>
              <a:t>, </a:t>
            </a:r>
            <a:r>
              <a:rPr lang="en-US" u="sng">
                <a:solidFill>
                  <a:schemeClr val="hlink"/>
                </a:solidFill>
                <a:hlinkClick r:id="rId36"/>
              </a:rPr>
              <a:t>Walter Jetz </a:t>
            </a:r>
            <a:r>
              <a:rPr baseline="30000" lang="en-US" u="sng">
                <a:solidFill>
                  <a:schemeClr val="hlink"/>
                </a:solidFill>
                <a:hlinkClick r:id="rId37"/>
              </a:rPr>
              <a:t>p</a:t>
            </a:r>
            <a:r>
              <a:rPr lang="en-US"/>
              <a:t>, Stéphane Joost </a:t>
            </a:r>
            <a:r>
              <a:rPr baseline="30000" lang="en-US"/>
              <a:t>q</a:t>
            </a:r>
            <a:r>
              <a:rPr lang="en-US"/>
              <a:t>, </a:t>
            </a:r>
            <a:r>
              <a:rPr lang="en-US" u="sng">
                <a:solidFill>
                  <a:schemeClr val="hlink"/>
                </a:solidFill>
                <a:hlinkClick r:id="rId38"/>
              </a:rPr>
              <a:t>Dirk Karger </a:t>
            </a:r>
            <a:r>
              <a:rPr baseline="30000" lang="en-US" u="sng">
                <a:solidFill>
                  <a:schemeClr val="hlink"/>
                </a:solidFill>
                <a:hlinkClick r:id="rId39"/>
              </a:rPr>
              <a:t>e</a:t>
            </a:r>
            <a:r>
              <a:rPr lang="en-US"/>
              <a:t>, </a:t>
            </a:r>
            <a:r>
              <a:rPr lang="en-US" u="sng">
                <a:solidFill>
                  <a:schemeClr val="hlink"/>
                </a:solidFill>
                <a:hlinkClick r:id="rId40"/>
              </a:rPr>
              <a:t>Jonas Lembrechts </a:t>
            </a:r>
            <a:r>
              <a:rPr baseline="30000" lang="en-US" u="sng">
                <a:solidFill>
                  <a:schemeClr val="hlink"/>
                </a:solidFill>
                <a:hlinkClick r:id="rId41"/>
              </a:rPr>
              <a:t>r</a:t>
            </a:r>
            <a:r>
              <a:rPr lang="en-US"/>
              <a:t>, </a:t>
            </a:r>
            <a:r>
              <a:rPr lang="en-US" u="sng">
                <a:solidFill>
                  <a:schemeClr val="hlink"/>
                </a:solidFill>
                <a:hlinkClick r:id="rId42"/>
              </a:rPr>
              <a:t>Jonathan Lenoir </a:t>
            </a:r>
            <a:r>
              <a:rPr baseline="30000" lang="en-US" u="sng">
                <a:solidFill>
                  <a:schemeClr val="hlink"/>
                </a:solidFill>
                <a:hlinkClick r:id="rId43"/>
              </a:rPr>
              <a:t>s</a:t>
            </a:r>
            <a:r>
              <a:rPr lang="en-US"/>
              <a:t>, </a:t>
            </a:r>
            <a:r>
              <a:rPr lang="en-US" u="sng">
                <a:solidFill>
                  <a:schemeClr val="hlink"/>
                </a:solidFill>
                <a:hlinkClick r:id="rId44"/>
              </a:rPr>
              <a:t>Miska Luoto </a:t>
            </a:r>
            <a:r>
              <a:rPr baseline="30000" lang="en-US" u="sng">
                <a:solidFill>
                  <a:schemeClr val="hlink"/>
                </a:solidFill>
                <a:hlinkClick r:id="rId45"/>
              </a:rPr>
              <a:t>t</a:t>
            </a:r>
            <a:r>
              <a:rPr lang="en-US"/>
              <a:t>, </a:t>
            </a:r>
            <a:r>
              <a:rPr lang="en-US" u="sng">
                <a:solidFill>
                  <a:schemeClr val="hlink"/>
                </a:solidFill>
                <a:hlinkClick r:id="rId46"/>
              </a:rPr>
              <a:t>Xavier Morin </a:t>
            </a:r>
            <a:r>
              <a:rPr baseline="30000" lang="en-US" u="sng">
                <a:solidFill>
                  <a:schemeClr val="hlink"/>
                </a:solidFill>
                <a:hlinkClick r:id="rId47"/>
              </a:rPr>
              <a:t>u</a:t>
            </a:r>
            <a:r>
              <a:rPr lang="en-US"/>
              <a:t>, Bronwyn Price </a:t>
            </a:r>
            <a:r>
              <a:rPr baseline="30000" lang="en-US"/>
              <a:t>e</a:t>
            </a:r>
            <a:r>
              <a:rPr lang="en-US"/>
              <a:t>…Davnah Payne </a:t>
            </a:r>
            <a:r>
              <a:rPr baseline="30000" lang="en-US"/>
              <a:t>af</a:t>
            </a:r>
            <a:endParaRPr/>
          </a:p>
          <a:p>
            <a:pPr indent="0" lvl="0" marL="0" rtl="0" algn="l">
              <a:lnSpc>
                <a:spcPct val="100000"/>
              </a:lnSpc>
              <a:spcBef>
                <a:spcPts val="0"/>
              </a:spcBef>
              <a:spcAft>
                <a:spcPts val="0"/>
              </a:spcAft>
              <a:buSzPts val="1400"/>
              <a:buNone/>
            </a:pPr>
            <a:r>
              <a:rPr lang="en-US" u="sng">
                <a:solidFill>
                  <a:schemeClr val="hlink"/>
                </a:solidFill>
                <a:hlinkClick r:id="rId48"/>
              </a:rPr>
              <a:t>https://doi.org/10.1016/j.rse.2019.111626</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228600" lvl="0" marL="457200" marR="0" rtl="0" algn="l">
              <a:lnSpc>
                <a:spcPct val="100000"/>
              </a:lnSpc>
              <a:spcBef>
                <a:spcPts val="0"/>
              </a:spcBef>
              <a:spcAft>
                <a:spcPts val="0"/>
              </a:spcAft>
              <a:buSzPts val="1400"/>
              <a:buNone/>
            </a:pPr>
            <a:r>
              <a:rPr lang="en-US"/>
              <a:t>An ideal loop of adaptive monitoring in which remote sensing data and SDMs are combined.</a:t>
            </a:r>
            <a:endParaRPr/>
          </a:p>
          <a:p>
            <a:pPr indent="-228600" lvl="0" marL="457200" marR="0" rtl="0" algn="l">
              <a:lnSpc>
                <a:spcPct val="100000"/>
              </a:lnSpc>
              <a:spcBef>
                <a:spcPts val="0"/>
              </a:spcBef>
              <a:spcAft>
                <a:spcPts val="0"/>
              </a:spcAft>
              <a:buSzPts val="1400"/>
              <a:buNone/>
            </a:pPr>
            <a:r>
              <a:rPr lang="en-US"/>
              <a:t>(Adapted from </a:t>
            </a:r>
            <a:r>
              <a:rPr lang="en-US" u="sng">
                <a:solidFill>
                  <a:schemeClr val="hlink"/>
                </a:solidFill>
                <a:hlinkClick r:id="rId49"/>
              </a:rPr>
              <a:t>Ims and Yoccoz, 2017</a:t>
            </a:r>
            <a:r>
              <a:rPr lang="en-US"/>
              <a:t>).</a:t>
            </a:r>
            <a:endParaRPr/>
          </a:p>
        </p:txBody>
      </p:sp>
      <p:sp>
        <p:nvSpPr>
          <p:cNvPr id="623" name="Google Shape;623;p4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2" name="Shape 632"/>
        <p:cNvGrpSpPr/>
        <p:nvPr/>
      </p:nvGrpSpPr>
      <p:grpSpPr>
        <a:xfrm>
          <a:off x="0" y="0"/>
          <a:ext cx="0" cy="0"/>
          <a:chOff x="0" y="0"/>
          <a:chExt cx="0" cy="0"/>
        </a:xfrm>
      </p:grpSpPr>
      <p:sp>
        <p:nvSpPr>
          <p:cNvPr id="633" name="Google Shape;633;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4" name="Google Shape;634;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5" name="Google Shape;635;p4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5" name="Google Shape;645;p4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46" name="Google Shape;646;p4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4" name="Shape 654"/>
        <p:cNvGrpSpPr/>
        <p:nvPr/>
      </p:nvGrpSpPr>
      <p:grpSpPr>
        <a:xfrm>
          <a:off x="0" y="0"/>
          <a:ext cx="0" cy="0"/>
          <a:chOff x="0" y="0"/>
          <a:chExt cx="0" cy="0"/>
        </a:xfrm>
      </p:grpSpPr>
      <p:sp>
        <p:nvSpPr>
          <p:cNvPr id="655" name="Google Shape;655;p4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56" name="Google Shape;656;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4" name="Shape 674"/>
        <p:cNvGrpSpPr/>
        <p:nvPr/>
      </p:nvGrpSpPr>
      <p:grpSpPr>
        <a:xfrm>
          <a:off x="0" y="0"/>
          <a:ext cx="0" cy="0"/>
          <a:chOff x="0" y="0"/>
          <a:chExt cx="0" cy="0"/>
        </a:xfrm>
      </p:grpSpPr>
      <p:sp>
        <p:nvSpPr>
          <p:cNvPr id="675" name="Google Shape;675;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6" name="Google Shape;676;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77" name="Google Shape;677;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5" name="Shape 685"/>
        <p:cNvGrpSpPr/>
        <p:nvPr/>
      </p:nvGrpSpPr>
      <p:grpSpPr>
        <a:xfrm>
          <a:off x="0" y="0"/>
          <a:ext cx="0" cy="0"/>
          <a:chOff x="0" y="0"/>
          <a:chExt cx="0" cy="0"/>
        </a:xfrm>
      </p:grpSpPr>
      <p:sp>
        <p:nvSpPr>
          <p:cNvPr id="686" name="Google Shape;686;p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7" name="Google Shape;687;p6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88" name="Google Shape;688;p6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5" name="Google Shape;205;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6" name="Google Shape;216;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7" name="Google Shape;217;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9" name="Google Shape;229;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 name="Google Shape;240;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lang="en-US" u="sng">
                <a:solidFill>
                  <a:schemeClr val="hlink"/>
                </a:solidFill>
                <a:hlinkClick r:id="rId2"/>
              </a:rPr>
              <a:t>Gary Geller</a:t>
            </a:r>
            <a:r>
              <a:rPr lang="en-US"/>
              <a:t>, </a:t>
            </a:r>
            <a:r>
              <a:rPr lang="en-US" u="sng">
                <a:solidFill>
                  <a:schemeClr val="hlink"/>
                </a:solidFill>
                <a:hlinkClick r:id="rId3"/>
              </a:rPr>
              <a:t>Patrick Neal Halpin</a:t>
            </a:r>
            <a:r>
              <a:rPr lang="en-US"/>
              <a:t>, </a:t>
            </a:r>
            <a:r>
              <a:rPr lang="en-US" u="sng">
                <a:solidFill>
                  <a:schemeClr val="hlink"/>
                </a:solidFill>
                <a:hlinkClick r:id="rId4"/>
              </a:rPr>
              <a:t>Brian Helmuth</a:t>
            </a:r>
            <a:r>
              <a:rPr lang="en-US"/>
              <a:t>, </a:t>
            </a:r>
            <a:r>
              <a:rPr lang="en-US" u="sng">
                <a:solidFill>
                  <a:schemeClr val="hlink"/>
                </a:solidFill>
                <a:hlinkClick r:id="rId5"/>
              </a:rPr>
              <a:t>Erin L Hestir</a:t>
            </a:r>
            <a:r>
              <a:rPr lang="en-US"/>
              <a:t>, </a:t>
            </a:r>
            <a:r>
              <a:rPr lang="en-US" u="sng">
                <a:solidFill>
                  <a:schemeClr val="hlink"/>
                </a:solidFill>
                <a:hlinkClick r:id="rId6"/>
              </a:rPr>
              <a:t>Andrew Skidmore</a:t>
            </a:r>
            <a:r>
              <a:rPr lang="en-US"/>
              <a:t>, </a:t>
            </a:r>
            <a:r>
              <a:rPr lang="en-US" u="sng">
                <a:solidFill>
                  <a:schemeClr val="hlink"/>
                </a:solidFill>
                <a:hlinkClick r:id="rId7"/>
              </a:rPr>
              <a:t>Michael J Abrams</a:t>
            </a:r>
            <a:r>
              <a:rPr lang="en-US"/>
              <a:t>, </a:t>
            </a:r>
            <a:r>
              <a:rPr lang="en-US" u="sng">
                <a:solidFill>
                  <a:schemeClr val="hlink"/>
                </a:solidFill>
                <a:hlinkClick r:id="rId8"/>
              </a:rPr>
              <a:t>Nancy Aguirre</a:t>
            </a:r>
            <a:r>
              <a:rPr lang="en-US"/>
              <a:t>, </a:t>
            </a:r>
            <a:r>
              <a:rPr lang="en-US" u="sng">
                <a:solidFill>
                  <a:schemeClr val="hlink"/>
                </a:solidFill>
                <a:hlinkClick r:id="rId9"/>
              </a:rPr>
              <a:t>Mary E Blair</a:t>
            </a:r>
            <a:r>
              <a:rPr lang="en-US"/>
              <a:t>, </a:t>
            </a:r>
            <a:r>
              <a:rPr lang="en-US" u="sng">
                <a:solidFill>
                  <a:schemeClr val="hlink"/>
                </a:solidFill>
                <a:hlinkClick r:id="rId10"/>
              </a:rPr>
              <a:t>Elizabeth J. Botha</a:t>
            </a:r>
            <a:r>
              <a:rPr lang="en-US"/>
              <a:t>, </a:t>
            </a:r>
            <a:r>
              <a:rPr lang="en-US" u="sng">
                <a:solidFill>
                  <a:schemeClr val="hlink"/>
                </a:solidFill>
                <a:hlinkClick r:id="rId11"/>
              </a:rPr>
              <a:t>Matt Colloff</a:t>
            </a:r>
            <a:r>
              <a:rPr lang="en-US"/>
              <a:t>, </a:t>
            </a:r>
            <a:r>
              <a:rPr lang="en-US" u="sng">
                <a:solidFill>
                  <a:schemeClr val="hlink"/>
                </a:solidFill>
                <a:hlinkClick r:id="rId12"/>
              </a:rPr>
              <a:t>Terence P. Dawson</a:t>
            </a:r>
            <a:r>
              <a:rPr lang="en-US"/>
              <a:t>, </a:t>
            </a:r>
            <a:r>
              <a:rPr lang="en-US" u="sng">
                <a:solidFill>
                  <a:schemeClr val="hlink"/>
                </a:solidFill>
                <a:hlinkClick r:id="rId13"/>
              </a:rPr>
              <a:t>Janet Franklin</a:t>
            </a:r>
            <a:r>
              <a:rPr lang="en-US"/>
              <a:t>, </a:t>
            </a:r>
            <a:r>
              <a:rPr lang="en-US" u="sng">
                <a:solidFill>
                  <a:schemeClr val="hlink"/>
                </a:solidFill>
                <a:hlinkClick r:id="rId14"/>
              </a:rPr>
              <a:t>Ned Horning</a:t>
            </a:r>
            <a:r>
              <a:rPr lang="en-US"/>
              <a:t>, </a:t>
            </a:r>
            <a:r>
              <a:rPr lang="en-US" u="sng">
                <a:solidFill>
                  <a:schemeClr val="hlink"/>
                </a:solidFill>
                <a:hlinkClick r:id="rId15"/>
              </a:rPr>
              <a:t>Craig James</a:t>
            </a:r>
            <a:r>
              <a:rPr lang="en-US"/>
              <a:t>, </a:t>
            </a:r>
            <a:r>
              <a:rPr lang="en-US" u="sng">
                <a:solidFill>
                  <a:schemeClr val="hlink"/>
                </a:solidFill>
                <a:hlinkClick r:id="rId16"/>
              </a:rPr>
              <a:t>William Magnusson</a:t>
            </a:r>
            <a:r>
              <a:rPr lang="en-US"/>
              <a:t>, </a:t>
            </a:r>
            <a:r>
              <a:rPr lang="en-US" u="sng">
                <a:solidFill>
                  <a:schemeClr val="hlink"/>
                </a:solidFill>
                <a:hlinkClick r:id="rId17"/>
              </a:rPr>
              <a:t>Maria J Santos</a:t>
            </a:r>
            <a:r>
              <a:rPr lang="en-US"/>
              <a:t>, </a:t>
            </a:r>
            <a:r>
              <a:rPr lang="en-US" u="sng">
                <a:solidFill>
                  <a:schemeClr val="hlink"/>
                </a:solidFill>
                <a:hlinkClick r:id="rId18"/>
              </a:rPr>
              <a:t>Steven R. Schill</a:t>
            </a:r>
            <a:r>
              <a:rPr lang="en-US"/>
              <a:t>, </a:t>
            </a:r>
            <a:r>
              <a:rPr lang="en-US" u="sng">
                <a:solidFill>
                  <a:schemeClr val="hlink"/>
                </a:solidFill>
                <a:hlinkClick r:id="rId19"/>
              </a:rPr>
              <a:t>Kristen Jennifer Williams</a:t>
            </a:r>
            <a:endParaRPr/>
          </a:p>
          <a:p>
            <a:pPr indent="-228600" lvl="0" marL="457200" marR="0" rtl="0" algn="l">
              <a:lnSpc>
                <a:spcPct val="100000"/>
              </a:lnSpc>
              <a:spcBef>
                <a:spcPts val="0"/>
              </a:spcBef>
              <a:spcAft>
                <a:spcPts val="0"/>
              </a:spcAft>
              <a:buSzPts val="1400"/>
              <a:buNone/>
            </a:pPr>
            <a:r>
              <a:rPr lang="en-US"/>
              <a:t>Chapter</a:t>
            </a:r>
            <a:endParaRPr/>
          </a:p>
          <a:p>
            <a:pPr indent="-228600" lvl="0" marL="457200" marR="0" rtl="0" algn="l">
              <a:lnSpc>
                <a:spcPct val="100000"/>
              </a:lnSpc>
              <a:spcBef>
                <a:spcPts val="0"/>
              </a:spcBef>
              <a:spcAft>
                <a:spcPts val="0"/>
              </a:spcAft>
              <a:buSzPts val="1400"/>
              <a:buNone/>
            </a:pPr>
            <a:r>
              <a:rPr lang="en-US"/>
              <a:t>Remote Sensing for Biodiversity</a:t>
            </a:r>
            <a:endParaRPr/>
          </a:p>
          <a:p>
            <a:pPr indent="-228600" lvl="0" marL="457200" marR="0" rtl="0" algn="l">
              <a:lnSpc>
                <a:spcPct val="100000"/>
              </a:lnSpc>
              <a:spcBef>
                <a:spcPts val="0"/>
              </a:spcBef>
              <a:spcAft>
                <a:spcPts val="0"/>
              </a:spcAft>
              <a:buSzPts val="1400"/>
              <a:buNone/>
            </a:pPr>
            <a:r>
              <a:rPr lang="en-US"/>
              <a:t>November 2017</a:t>
            </a:r>
            <a:endParaRPr/>
          </a:p>
          <a:p>
            <a:pPr indent="-228600" lvl="0" marL="457200" marR="0" rtl="0" algn="l">
              <a:lnSpc>
                <a:spcPct val="100000"/>
              </a:lnSpc>
              <a:spcBef>
                <a:spcPts val="0"/>
              </a:spcBef>
              <a:spcAft>
                <a:spcPts val="0"/>
              </a:spcAft>
              <a:buSzPts val="1400"/>
              <a:buNone/>
            </a:pPr>
            <a:r>
              <a:rPr lang="en-US"/>
              <a:t>DOI: </a:t>
            </a:r>
            <a:r>
              <a:rPr lang="en-US" u="sng">
                <a:solidFill>
                  <a:schemeClr val="hlink"/>
                </a:solidFill>
                <a:hlinkClick r:id="rId20"/>
              </a:rPr>
              <a:t>10.1007/978-3-319-27288-7_8</a:t>
            </a:r>
            <a:endParaRPr/>
          </a:p>
          <a:p>
            <a:pPr indent="-228600" lvl="0" marL="457200" marR="0" rtl="0" algn="l">
              <a:lnSpc>
                <a:spcPct val="100000"/>
              </a:lnSpc>
              <a:spcBef>
                <a:spcPts val="0"/>
              </a:spcBef>
              <a:spcAft>
                <a:spcPts val="0"/>
              </a:spcAft>
              <a:buSzPts val="1400"/>
              <a:buNone/>
            </a:pPr>
            <a:r>
              <a:rPr lang="en-US"/>
              <a:t>In book: The GEO Handbook on Biodiversity Observation Networks</a:t>
            </a:r>
            <a:endParaRPr/>
          </a:p>
          <a:p>
            <a:pPr indent="-228600" lvl="0" marL="457200" marR="0" rtl="0" algn="l">
              <a:lnSpc>
                <a:spcPct val="100000"/>
              </a:lnSpc>
              <a:spcBef>
                <a:spcPts val="0"/>
              </a:spcBef>
              <a:spcAft>
                <a:spcPts val="0"/>
              </a:spcAft>
              <a:buSzPts val="1400"/>
              <a:buNone/>
            </a:pPr>
            <a:r>
              <a:rPr lang="en-US"/>
              <a:t>Chapter: 8</a:t>
            </a:r>
            <a:endParaRPr/>
          </a:p>
          <a:p>
            <a:pPr indent="-228600" lvl="0" marL="457200" marR="0" rtl="0" algn="l">
              <a:lnSpc>
                <a:spcPct val="100000"/>
              </a:lnSpc>
              <a:spcBef>
                <a:spcPts val="0"/>
              </a:spcBef>
              <a:spcAft>
                <a:spcPts val="0"/>
              </a:spcAft>
              <a:buSzPts val="1400"/>
              <a:buNone/>
            </a:pPr>
            <a:r>
              <a:rPr lang="en-US"/>
              <a:t>Publisher: Springer International Publishing AG</a:t>
            </a:r>
            <a:endParaRPr/>
          </a:p>
          <a:p>
            <a:pPr indent="-228600" lvl="0" marL="457200" marR="0" rtl="0" algn="l">
              <a:lnSpc>
                <a:spcPct val="100000"/>
              </a:lnSpc>
              <a:spcBef>
                <a:spcPts val="0"/>
              </a:spcBef>
              <a:spcAft>
                <a:spcPts val="0"/>
              </a:spcAft>
              <a:buSzPts val="1400"/>
              <a:buNone/>
            </a:pPr>
            <a:r>
              <a:rPr lang="en-US"/>
              <a:t>Editors: M. Walters, R.J. Scholes</a:t>
            </a:r>
            <a:endParaRPr/>
          </a:p>
        </p:txBody>
      </p:sp>
      <p:sp>
        <p:nvSpPr>
          <p:cNvPr id="241" name="Google Shape;241;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 name="Google Shape;253;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4" name="Google Shape;254;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wei Inhalte" type="twoObj">
  <p:cSld name="TWO_OBJECTS">
    <p:spTree>
      <p:nvGrpSpPr>
        <p:cNvPr id="15" name="Shape 15"/>
        <p:cNvGrpSpPr/>
        <p:nvPr/>
      </p:nvGrpSpPr>
      <p:grpSpPr>
        <a:xfrm>
          <a:off x="0" y="0"/>
          <a:ext cx="0" cy="0"/>
          <a:chOff x="0" y="0"/>
          <a:chExt cx="0" cy="0"/>
        </a:xfrm>
      </p:grpSpPr>
      <p:sp>
        <p:nvSpPr>
          <p:cNvPr id="16" name="Google Shape;16;p4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4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49"/>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 name="Google Shape;19;p4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4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vertikaler Text" type="vertTx">
  <p:cSld name="VERTICAL_TEXT">
    <p:spTree>
      <p:nvGrpSpPr>
        <p:cNvPr id="121" name="Shape 121"/>
        <p:cNvGrpSpPr/>
        <p:nvPr/>
      </p:nvGrpSpPr>
      <p:grpSpPr>
        <a:xfrm>
          <a:off x="0" y="0"/>
          <a:ext cx="0" cy="0"/>
          <a:chOff x="0" y="0"/>
          <a:chExt cx="0" cy="0"/>
        </a:xfrm>
      </p:grpSpPr>
      <p:sp>
        <p:nvSpPr>
          <p:cNvPr id="122" name="Google Shape;122;p5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3" name="Google Shape;123;p58"/>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 name="Google Shape;124;p5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 name="Google Shape;125;p5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6" name="Google Shape;126;p5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27" name="Google Shape;127;p58"/>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28" name="Google Shape;128;p58"/>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29" name="Google Shape;129;p58"/>
          <p:cNvGrpSpPr/>
          <p:nvPr/>
        </p:nvGrpSpPr>
        <p:grpSpPr>
          <a:xfrm>
            <a:off x="11222092" y="267493"/>
            <a:ext cx="719138" cy="593725"/>
            <a:chOff x="4876" y="255"/>
            <a:chExt cx="726" cy="599"/>
          </a:xfrm>
        </p:grpSpPr>
        <p:sp>
          <p:nvSpPr>
            <p:cNvPr id="130" name="Google Shape;130;p58"/>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1" name="Google Shape;131;p58"/>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 name="Google Shape;132;p58"/>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3" name="Google Shape;133;p58"/>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kaler Titel und Text" type="vertTitleAndTx">
  <p:cSld name="VERTICAL_TITLE_AND_VERTICAL_TEXT">
    <p:spTree>
      <p:nvGrpSpPr>
        <p:cNvPr id="134" name="Shape 134"/>
        <p:cNvGrpSpPr/>
        <p:nvPr/>
      </p:nvGrpSpPr>
      <p:grpSpPr>
        <a:xfrm>
          <a:off x="0" y="0"/>
          <a:ext cx="0" cy="0"/>
          <a:chOff x="0" y="0"/>
          <a:chExt cx="0" cy="0"/>
        </a:xfrm>
      </p:grpSpPr>
      <p:sp>
        <p:nvSpPr>
          <p:cNvPr id="135" name="Google Shape;135;p59"/>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6" name="Google Shape;136;p59"/>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7" name="Google Shape;137;p5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8" name="Google Shape;138;p5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p5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40" name="Google Shape;140;p59"/>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41" name="Google Shape;141;p59"/>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42" name="Google Shape;142;p59"/>
          <p:cNvGrpSpPr/>
          <p:nvPr/>
        </p:nvGrpSpPr>
        <p:grpSpPr>
          <a:xfrm>
            <a:off x="11222092" y="267493"/>
            <a:ext cx="719138" cy="593725"/>
            <a:chOff x="4876" y="255"/>
            <a:chExt cx="726" cy="599"/>
          </a:xfrm>
        </p:grpSpPr>
        <p:sp>
          <p:nvSpPr>
            <p:cNvPr id="143" name="Google Shape;143;p59"/>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4" name="Google Shape;144;p59"/>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 name="Google Shape;145;p59"/>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 name="Google Shape;146;p59"/>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folie" type="title">
  <p:cSld name="TITLE">
    <p:spTree>
      <p:nvGrpSpPr>
        <p:cNvPr id="22" name="Shape 22"/>
        <p:cNvGrpSpPr/>
        <p:nvPr/>
      </p:nvGrpSpPr>
      <p:grpSpPr>
        <a:xfrm>
          <a:off x="0" y="0"/>
          <a:ext cx="0" cy="0"/>
          <a:chOff x="0" y="0"/>
          <a:chExt cx="0" cy="0"/>
        </a:xfrm>
      </p:grpSpPr>
      <p:sp>
        <p:nvSpPr>
          <p:cNvPr id="23" name="Google Shape;23;p50"/>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50"/>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5" name="Google Shape;25;p5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5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5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type="obj">
  <p:cSld name="OBJECT">
    <p:spTree>
      <p:nvGrpSpPr>
        <p:cNvPr id="28" name="Shape 28"/>
        <p:cNvGrpSpPr/>
        <p:nvPr/>
      </p:nvGrpSpPr>
      <p:grpSpPr>
        <a:xfrm>
          <a:off x="0" y="0"/>
          <a:ext cx="0" cy="0"/>
          <a:chOff x="0" y="0"/>
          <a:chExt cx="0" cy="0"/>
        </a:xfrm>
      </p:grpSpPr>
      <p:sp>
        <p:nvSpPr>
          <p:cNvPr id="29" name="Google Shape;29;p5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5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5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5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34" name="Google Shape;34;p51"/>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35" name="Google Shape;35;p51"/>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36" name="Google Shape;36;p51"/>
          <p:cNvGrpSpPr/>
          <p:nvPr/>
        </p:nvGrpSpPr>
        <p:grpSpPr>
          <a:xfrm>
            <a:off x="11222092" y="267493"/>
            <a:ext cx="719138" cy="593725"/>
            <a:chOff x="4876" y="255"/>
            <a:chExt cx="726" cy="599"/>
          </a:xfrm>
        </p:grpSpPr>
        <p:sp>
          <p:nvSpPr>
            <p:cNvPr id="37" name="Google Shape;37;p51"/>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 name="Google Shape;38;p51"/>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 name="Google Shape;39;p51"/>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 name="Google Shape;40;p51"/>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bschnitts-&#10;überschrift" type="secHead">
  <p:cSld name="SECTION_HEADER">
    <p:spTree>
      <p:nvGrpSpPr>
        <p:cNvPr id="41" name="Shape 41"/>
        <p:cNvGrpSpPr/>
        <p:nvPr/>
      </p:nvGrpSpPr>
      <p:grpSpPr>
        <a:xfrm>
          <a:off x="0" y="0"/>
          <a:ext cx="0" cy="0"/>
          <a:chOff x="0" y="0"/>
          <a:chExt cx="0" cy="0"/>
        </a:xfrm>
      </p:grpSpPr>
      <p:sp>
        <p:nvSpPr>
          <p:cNvPr id="42" name="Google Shape;42;p52"/>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52"/>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4" name="Google Shape;44;p5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5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5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52"/>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48" name="Google Shape;48;p52"/>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49" name="Google Shape;49;p52"/>
          <p:cNvGrpSpPr/>
          <p:nvPr/>
        </p:nvGrpSpPr>
        <p:grpSpPr>
          <a:xfrm>
            <a:off x="11222092" y="267493"/>
            <a:ext cx="719138" cy="593725"/>
            <a:chOff x="4876" y="255"/>
            <a:chExt cx="726" cy="599"/>
          </a:xfrm>
        </p:grpSpPr>
        <p:sp>
          <p:nvSpPr>
            <p:cNvPr id="50" name="Google Shape;50;p52"/>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 name="Google Shape;51;p52"/>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 name="Google Shape;52;p52"/>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 name="Google Shape;53;p52"/>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gleich" type="twoTxTwoObj">
  <p:cSld name="TWO_OBJECTS_WITH_TEXT">
    <p:spTree>
      <p:nvGrpSpPr>
        <p:cNvPr id="54" name="Shape 54"/>
        <p:cNvGrpSpPr/>
        <p:nvPr/>
      </p:nvGrpSpPr>
      <p:grpSpPr>
        <a:xfrm>
          <a:off x="0" y="0"/>
          <a:ext cx="0" cy="0"/>
          <a:chOff x="0" y="0"/>
          <a:chExt cx="0" cy="0"/>
        </a:xfrm>
      </p:grpSpPr>
      <p:sp>
        <p:nvSpPr>
          <p:cNvPr id="55" name="Google Shape;55;p53"/>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53"/>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7" name="Google Shape;57;p53"/>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53"/>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9" name="Google Shape;59;p53"/>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 name="Google Shape;60;p5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5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5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63" name="Google Shape;63;p53"/>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64" name="Google Shape;64;p53"/>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65" name="Google Shape;65;p53"/>
          <p:cNvGrpSpPr/>
          <p:nvPr/>
        </p:nvGrpSpPr>
        <p:grpSpPr>
          <a:xfrm>
            <a:off x="11222092" y="267493"/>
            <a:ext cx="719138" cy="593725"/>
            <a:chOff x="4876" y="255"/>
            <a:chExt cx="726" cy="599"/>
          </a:xfrm>
        </p:grpSpPr>
        <p:sp>
          <p:nvSpPr>
            <p:cNvPr id="66" name="Google Shape;66;p53"/>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 name="Google Shape;67;p53"/>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 name="Google Shape;68;p53"/>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 name="Google Shape;69;p53"/>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r Titel" type="titleOnly">
  <p:cSld name="TITLE_ONLY">
    <p:spTree>
      <p:nvGrpSpPr>
        <p:cNvPr id="70" name="Shape 70"/>
        <p:cNvGrpSpPr/>
        <p:nvPr/>
      </p:nvGrpSpPr>
      <p:grpSpPr>
        <a:xfrm>
          <a:off x="0" y="0"/>
          <a:ext cx="0" cy="0"/>
          <a:chOff x="0" y="0"/>
          <a:chExt cx="0" cy="0"/>
        </a:xfrm>
      </p:grpSpPr>
      <p:sp>
        <p:nvSpPr>
          <p:cNvPr id="71" name="Google Shape;71;p5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5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5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5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54"/>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76" name="Google Shape;76;p54"/>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77" name="Google Shape;77;p54"/>
          <p:cNvGrpSpPr/>
          <p:nvPr/>
        </p:nvGrpSpPr>
        <p:grpSpPr>
          <a:xfrm>
            <a:off x="11222092" y="267493"/>
            <a:ext cx="719138" cy="593725"/>
            <a:chOff x="4876" y="255"/>
            <a:chExt cx="726" cy="599"/>
          </a:xfrm>
        </p:grpSpPr>
        <p:sp>
          <p:nvSpPr>
            <p:cNvPr id="78" name="Google Shape;78;p54"/>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 name="Google Shape;79;p54"/>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 name="Google Shape;80;p54"/>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 name="Google Shape;81;p54"/>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er" type="blank">
  <p:cSld name="BLANK">
    <p:spTree>
      <p:nvGrpSpPr>
        <p:cNvPr id="82" name="Shape 82"/>
        <p:cNvGrpSpPr/>
        <p:nvPr/>
      </p:nvGrpSpPr>
      <p:grpSpPr>
        <a:xfrm>
          <a:off x="0" y="0"/>
          <a:ext cx="0" cy="0"/>
          <a:chOff x="0" y="0"/>
          <a:chExt cx="0" cy="0"/>
        </a:xfrm>
      </p:grpSpPr>
      <p:sp>
        <p:nvSpPr>
          <p:cNvPr id="83" name="Google Shape;83;p5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5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p5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86" name="Google Shape;86;p55"/>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87" name="Google Shape;87;p55"/>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88" name="Google Shape;88;p55"/>
          <p:cNvGrpSpPr/>
          <p:nvPr/>
        </p:nvGrpSpPr>
        <p:grpSpPr>
          <a:xfrm>
            <a:off x="11222092" y="267493"/>
            <a:ext cx="719138" cy="593725"/>
            <a:chOff x="4876" y="255"/>
            <a:chExt cx="726" cy="599"/>
          </a:xfrm>
        </p:grpSpPr>
        <p:sp>
          <p:nvSpPr>
            <p:cNvPr id="89" name="Google Shape;89;p55"/>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 name="Google Shape;90;p55"/>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1" name="Google Shape;91;p55"/>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 name="Google Shape;92;p55"/>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halt mit Überschrift" type="objTx">
  <p:cSld name="OBJECT_WITH_CAPTION_TEXT">
    <p:spTree>
      <p:nvGrpSpPr>
        <p:cNvPr id="93" name="Shape 93"/>
        <p:cNvGrpSpPr/>
        <p:nvPr/>
      </p:nvGrpSpPr>
      <p:grpSpPr>
        <a:xfrm>
          <a:off x="0" y="0"/>
          <a:ext cx="0" cy="0"/>
          <a:chOff x="0" y="0"/>
          <a:chExt cx="0" cy="0"/>
        </a:xfrm>
      </p:grpSpPr>
      <p:sp>
        <p:nvSpPr>
          <p:cNvPr id="94" name="Google Shape;94;p5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56"/>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96" name="Google Shape;96;p56"/>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97" name="Google Shape;97;p5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8" name="Google Shape;98;p5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9" name="Google Shape;99;p5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00" name="Google Shape;100;p56"/>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01" name="Google Shape;101;p56"/>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02" name="Google Shape;102;p56"/>
          <p:cNvGrpSpPr/>
          <p:nvPr/>
        </p:nvGrpSpPr>
        <p:grpSpPr>
          <a:xfrm>
            <a:off x="11222092" y="267493"/>
            <a:ext cx="719138" cy="593725"/>
            <a:chOff x="4876" y="255"/>
            <a:chExt cx="726" cy="599"/>
          </a:xfrm>
        </p:grpSpPr>
        <p:sp>
          <p:nvSpPr>
            <p:cNvPr id="103" name="Google Shape;103;p56"/>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 name="Google Shape;104;p56"/>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 name="Google Shape;105;p56"/>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 name="Google Shape;106;p56"/>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ld mit Überschrift" type="picTx">
  <p:cSld name="PICTURE_WITH_CAPTION_TEXT">
    <p:spTree>
      <p:nvGrpSpPr>
        <p:cNvPr id="107" name="Shape 107"/>
        <p:cNvGrpSpPr/>
        <p:nvPr/>
      </p:nvGrpSpPr>
      <p:grpSpPr>
        <a:xfrm>
          <a:off x="0" y="0"/>
          <a:ext cx="0" cy="0"/>
          <a:chOff x="0" y="0"/>
          <a:chExt cx="0" cy="0"/>
        </a:xfrm>
      </p:grpSpPr>
      <p:sp>
        <p:nvSpPr>
          <p:cNvPr id="108" name="Google Shape;108;p5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9" name="Google Shape;109;p57"/>
          <p:cNvSpPr/>
          <p:nvPr>
            <p:ph idx="2" type="pic"/>
          </p:nvPr>
        </p:nvSpPr>
        <p:spPr>
          <a:xfrm>
            <a:off x="5183188" y="987425"/>
            <a:ext cx="6172200" cy="4873625"/>
          </a:xfrm>
          <a:prstGeom prst="rect">
            <a:avLst/>
          </a:prstGeom>
          <a:noFill/>
          <a:ln>
            <a:noFill/>
          </a:ln>
        </p:spPr>
      </p:sp>
      <p:sp>
        <p:nvSpPr>
          <p:cNvPr id="110" name="Google Shape;110;p57"/>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11" name="Google Shape;111;p5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 name="Google Shape;112;p5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3" name="Google Shape;113;p5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14" name="Google Shape;114;p57"/>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15" name="Google Shape;115;p57"/>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16" name="Google Shape;116;p57"/>
          <p:cNvGrpSpPr/>
          <p:nvPr/>
        </p:nvGrpSpPr>
        <p:grpSpPr>
          <a:xfrm>
            <a:off x="11222092" y="267493"/>
            <a:ext cx="719138" cy="593725"/>
            <a:chOff x="4876" y="255"/>
            <a:chExt cx="726" cy="599"/>
          </a:xfrm>
        </p:grpSpPr>
        <p:sp>
          <p:nvSpPr>
            <p:cNvPr id="117" name="Google Shape;117;p57"/>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 name="Google Shape;118;p57"/>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 name="Google Shape;119;p57"/>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 name="Google Shape;120;p57"/>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4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image" Target="../media/image5.jpg"/><Relationship Id="rId5" Type="http://schemas.openxmlformats.org/officeDocument/2006/relationships/image" Target="../media/image8.png"/><Relationship Id="rId6" Type="http://schemas.openxmlformats.org/officeDocument/2006/relationships/image" Target="../media/image16.png"/><Relationship Id="rId7" Type="http://schemas.openxmlformats.org/officeDocument/2006/relationships/image" Target="../media/image10.png"/><Relationship Id="rId8" Type="http://schemas.openxmlformats.org/officeDocument/2006/relationships/image" Target="../media/image6.png"/><Relationship Id="rId11" Type="http://schemas.openxmlformats.org/officeDocument/2006/relationships/image" Target="../media/image2.png"/><Relationship Id="rId10" Type="http://schemas.openxmlformats.org/officeDocument/2006/relationships/image" Target="../media/image11.png"/><Relationship Id="rId12"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9.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9.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15.png"/><Relationship Id="rId6"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9.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9.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9.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9.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4.png"/><Relationship Id="rId4" Type="http://schemas.openxmlformats.org/officeDocument/2006/relationships/image" Target="../media/image7.png"/><Relationship Id="rId5"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9.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9.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9.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9.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9.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9.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1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9.pn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2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9.png"/><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2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2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9.png"/><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9.png"/><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2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9.png"/><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9.png"/><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25.png"/><Relationship Id="rId4" Type="http://schemas.openxmlformats.org/officeDocument/2006/relationships/image" Target="../media/image9.png"/><Relationship Id="rId5" Type="http://schemas.openxmlformats.org/officeDocument/2006/relationships/image" Target="../media/image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9.png"/><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9.png"/><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11.png"/><Relationship Id="rId4" Type="http://schemas.openxmlformats.org/officeDocument/2006/relationships/image" Target="../media/image2.png"/><Relationship Id="rId9" Type="http://schemas.openxmlformats.org/officeDocument/2006/relationships/image" Target="../media/image16.png"/><Relationship Id="rId5" Type="http://schemas.openxmlformats.org/officeDocument/2006/relationships/image" Target="../media/image7.png"/><Relationship Id="rId6" Type="http://schemas.openxmlformats.org/officeDocument/2006/relationships/image" Target="../media/image1.png"/><Relationship Id="rId7" Type="http://schemas.openxmlformats.org/officeDocument/2006/relationships/image" Target="../media/image3.png"/><Relationship Id="rId8" Type="http://schemas.openxmlformats.org/officeDocument/2006/relationships/image" Target="../media/image8.png"/><Relationship Id="rId11" Type="http://schemas.openxmlformats.org/officeDocument/2006/relationships/image" Target="../media/image6.png"/><Relationship Id="rId10" Type="http://schemas.openxmlformats.org/officeDocument/2006/relationships/image" Target="../media/image10.png"/><Relationship Id="rId12" Type="http://schemas.openxmlformats.org/officeDocument/2006/relationships/image" Target="../media/image5.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9.png"/><Relationship Id="rId4" Type="http://schemas.openxmlformats.org/officeDocument/2006/relationships/image" Target="../media/image7.png"/><Relationship Id="rId9" Type="http://schemas.openxmlformats.org/officeDocument/2006/relationships/hyperlink" Target="https://doi.org/10.1111/ele.13429" TargetMode="External"/><Relationship Id="rId5" Type="http://schemas.openxmlformats.org/officeDocument/2006/relationships/hyperlink" Target="https://methodsblog.com/2015/05/27/beta_diversity/" TargetMode="External"/><Relationship Id="rId6" Type="http://schemas.openxmlformats.org/officeDocument/2006/relationships/hyperlink" Target="https://doi.org/10.1890/13-1824.1" TargetMode="External"/><Relationship Id="rId7" Type="http://schemas.openxmlformats.org/officeDocument/2006/relationships/hyperlink" Target="https://doi.org/10.1007/978-3-030-33157-3_16" TargetMode="External"/><Relationship Id="rId8" Type="http://schemas.openxmlformats.org/officeDocument/2006/relationships/hyperlink" Target="https://doi.org/10.1007/978-3-319-27288-7_8" TargetMode="External"/><Relationship Id="rId10" Type="http://schemas.openxmlformats.org/officeDocument/2006/relationships/hyperlink" Target="https://doi.org/10.1016/j.rse.2019.111626"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hyperlink" Target="https://doi.org/10.1016/j.rse.2017.01.036" TargetMode="External"/><Relationship Id="rId6" Type="http://schemas.openxmlformats.org/officeDocument/2006/relationships/hyperlink" Target="https://doi.org/10.1016/S0169-5347(03)00070-3" TargetMode="External"/><Relationship Id="rId7" Type="http://schemas.openxmlformats.org/officeDocument/2006/relationships/hyperlink" Target="https://damariszurell.github.io/EEC-MGC/b3_SDM_intro.html"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9.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1"/>
          <p:cNvSpPr/>
          <p:nvPr/>
        </p:nvSpPr>
        <p:spPr>
          <a:xfrm>
            <a:off x="784614" y="283169"/>
            <a:ext cx="2418736" cy="1156274"/>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3" name="Google Shape;153;p1"/>
          <p:cNvSpPr txBox="1"/>
          <p:nvPr/>
        </p:nvSpPr>
        <p:spPr>
          <a:xfrm>
            <a:off x="1622838" y="2185490"/>
            <a:ext cx="9144000" cy="2768924"/>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rgbClr val="1F4E79"/>
              </a:buClr>
              <a:buSzPct val="100000"/>
              <a:buFont typeface="Calibri"/>
              <a:buNone/>
            </a:pPr>
            <a:r>
              <a:rPr b="1" i="0" lang="en-US" sz="3100" u="none" cap="none" strike="noStrike">
                <a:solidFill>
                  <a:srgbClr val="1F4E79"/>
                </a:solidFill>
                <a:latin typeface="Calibri"/>
                <a:ea typeface="Calibri"/>
                <a:cs typeface="Calibri"/>
                <a:sym typeface="Calibri"/>
              </a:rPr>
              <a:t> </a:t>
            </a:r>
            <a:r>
              <a:rPr b="1" i="0" lang="en-US" sz="3700" u="none" cap="none" strike="noStrike">
                <a:solidFill>
                  <a:srgbClr val="1F4E79"/>
                </a:solidFill>
                <a:latin typeface="Calibri"/>
                <a:ea typeface="Calibri"/>
                <a:cs typeface="Calibri"/>
                <a:sym typeface="Calibri"/>
              </a:rPr>
              <a:t>EOCap4Africa</a:t>
            </a:r>
            <a:br>
              <a:rPr b="1" i="0" lang="en-US" sz="3100" u="none" cap="none" strike="noStrike">
                <a:solidFill>
                  <a:srgbClr val="1F4E79"/>
                </a:solidFill>
                <a:latin typeface="Calibri"/>
                <a:ea typeface="Calibri"/>
                <a:cs typeface="Calibri"/>
                <a:sym typeface="Calibri"/>
              </a:rPr>
            </a:br>
            <a:br>
              <a:rPr b="1" i="0" lang="en-US" sz="3100" u="none" cap="none" strike="noStrike">
                <a:solidFill>
                  <a:srgbClr val="1F4E79"/>
                </a:solidFill>
                <a:latin typeface="Calibri"/>
                <a:ea typeface="Calibri"/>
                <a:cs typeface="Calibri"/>
                <a:sym typeface="Calibri"/>
              </a:rPr>
            </a:br>
            <a:r>
              <a:rPr b="1" i="0" lang="en-US" sz="3100" u="none" cap="none" strike="noStrike">
                <a:solidFill>
                  <a:srgbClr val="1F4E79"/>
                </a:solidFill>
                <a:latin typeface="Calibri"/>
                <a:ea typeface="Calibri"/>
                <a:cs typeface="Calibri"/>
                <a:sym typeface="Calibri"/>
              </a:rPr>
              <a:t>6.1	Application: Biodiversity and Remote Sensing</a:t>
            </a:r>
            <a:br>
              <a:rPr b="0" i="0" lang="en-US" sz="3200" u="none" cap="none" strike="noStrike">
                <a:solidFill>
                  <a:srgbClr val="1F4E79"/>
                </a:solidFill>
                <a:latin typeface="Calibri"/>
                <a:ea typeface="Calibri"/>
                <a:cs typeface="Calibri"/>
                <a:sym typeface="Calibri"/>
              </a:rPr>
            </a:br>
            <a:br>
              <a:rPr b="0" i="0" lang="en-US" sz="1050" u="none" cap="none" strike="noStrike">
                <a:solidFill>
                  <a:schemeClr val="dk1"/>
                </a:solidFill>
                <a:latin typeface="Calibri"/>
                <a:ea typeface="Calibri"/>
                <a:cs typeface="Calibri"/>
                <a:sym typeface="Calibri"/>
              </a:rPr>
            </a:br>
            <a:endParaRPr b="1" i="0" sz="3600" u="none" cap="none" strike="noStrike">
              <a:solidFill>
                <a:srgbClr val="2E75B5"/>
              </a:solidFill>
              <a:latin typeface="Calibri"/>
              <a:ea typeface="Calibri"/>
              <a:cs typeface="Calibri"/>
              <a:sym typeface="Calibri"/>
            </a:endParaRPr>
          </a:p>
        </p:txBody>
      </p:sp>
      <p:cxnSp>
        <p:nvCxnSpPr>
          <p:cNvPr id="154" name="Google Shape;154;p1"/>
          <p:cNvCxnSpPr/>
          <p:nvPr/>
        </p:nvCxnSpPr>
        <p:spPr>
          <a:xfrm>
            <a:off x="1938954" y="5032143"/>
            <a:ext cx="8522208" cy="0"/>
          </a:xfrm>
          <a:prstGeom prst="straightConnector1">
            <a:avLst/>
          </a:prstGeom>
          <a:noFill/>
          <a:ln cap="flat" cmpd="sng" w="31750">
            <a:solidFill>
              <a:srgbClr val="1E4E79"/>
            </a:solidFill>
            <a:prstDash val="solid"/>
            <a:miter lim="800000"/>
            <a:headEnd len="sm" w="sm" type="none"/>
            <a:tailEnd len="sm" w="sm" type="none"/>
          </a:ln>
        </p:spPr>
      </p:cxnSp>
      <p:grpSp>
        <p:nvGrpSpPr>
          <p:cNvPr id="155" name="Google Shape;155;p1"/>
          <p:cNvGrpSpPr/>
          <p:nvPr/>
        </p:nvGrpSpPr>
        <p:grpSpPr>
          <a:xfrm>
            <a:off x="1098931" y="5326428"/>
            <a:ext cx="9855759" cy="749899"/>
            <a:chOff x="1098931" y="5326428"/>
            <a:chExt cx="9855759" cy="749899"/>
          </a:xfrm>
        </p:grpSpPr>
        <p:grpSp>
          <p:nvGrpSpPr>
            <p:cNvPr id="156" name="Google Shape;156;p1"/>
            <p:cNvGrpSpPr/>
            <p:nvPr/>
          </p:nvGrpSpPr>
          <p:grpSpPr>
            <a:xfrm>
              <a:off x="1098931" y="5340828"/>
              <a:ext cx="9082114" cy="735499"/>
              <a:chOff x="609597" y="5421223"/>
              <a:chExt cx="9082114" cy="735499"/>
            </a:xfrm>
          </p:grpSpPr>
          <p:pic>
            <p:nvPicPr>
              <p:cNvPr descr="Ein Bild, das Text, Schrift, Grafiken, Screenshot enthält.&#10;&#10;Automatisch generierte Beschreibung" id="157" name="Google Shape;157;p1"/>
              <p:cNvPicPr preferRelativeResize="0"/>
              <p:nvPr/>
            </p:nvPicPr>
            <p:blipFill rotWithShape="1">
              <a:blip r:embed="rId3">
                <a:alphaModFix/>
              </a:blip>
              <a:srcRect b="0" l="0" r="0" t="0"/>
              <a:stretch/>
            </p:blipFill>
            <p:spPr>
              <a:xfrm>
                <a:off x="609597" y="5436722"/>
                <a:ext cx="1644246" cy="720000"/>
              </a:xfrm>
              <a:prstGeom prst="rect">
                <a:avLst/>
              </a:prstGeom>
              <a:noFill/>
              <a:ln>
                <a:noFill/>
              </a:ln>
            </p:spPr>
          </p:pic>
          <p:pic>
            <p:nvPicPr>
              <p:cNvPr descr="Ein Bild, das Schrift, Grafiken, Logo, Screenshot enthält.&#10;&#10;Automatisch generierte Beschreibung" id="158" name="Google Shape;158;p1"/>
              <p:cNvPicPr preferRelativeResize="0"/>
              <p:nvPr/>
            </p:nvPicPr>
            <p:blipFill rotWithShape="1">
              <a:blip r:embed="rId4">
                <a:alphaModFix/>
              </a:blip>
              <a:srcRect b="0" l="0" r="0" t="0"/>
              <a:stretch/>
            </p:blipFill>
            <p:spPr>
              <a:xfrm>
                <a:off x="2445867" y="5436722"/>
                <a:ext cx="861328" cy="720000"/>
              </a:xfrm>
              <a:prstGeom prst="rect">
                <a:avLst/>
              </a:prstGeom>
              <a:noFill/>
              <a:ln>
                <a:noFill/>
              </a:ln>
            </p:spPr>
          </p:pic>
          <p:pic>
            <p:nvPicPr>
              <p:cNvPr descr="Ein Bild, das Schwarz, Dunkelheit enthält.&#10;&#10;Automatisch generierte Beschreibung" id="159" name="Google Shape;159;p1"/>
              <p:cNvPicPr preferRelativeResize="0"/>
              <p:nvPr/>
            </p:nvPicPr>
            <p:blipFill rotWithShape="1">
              <a:blip r:embed="rId5">
                <a:alphaModFix/>
              </a:blip>
              <a:srcRect b="0" l="0" r="0" t="0"/>
              <a:stretch/>
            </p:blipFill>
            <p:spPr>
              <a:xfrm>
                <a:off x="3499219" y="5436722"/>
                <a:ext cx="1800000" cy="720000"/>
              </a:xfrm>
              <a:prstGeom prst="rect">
                <a:avLst/>
              </a:prstGeom>
              <a:noFill/>
              <a:ln>
                <a:noFill/>
              </a:ln>
            </p:spPr>
          </p:pic>
          <p:pic>
            <p:nvPicPr>
              <p:cNvPr descr="Ein Bild, das Logo, Grafiken, Symbol, Clipart enthält.&#10;&#10;Automatisch generierte Beschreibung" id="160" name="Google Shape;160;p1"/>
              <p:cNvPicPr preferRelativeResize="0"/>
              <p:nvPr/>
            </p:nvPicPr>
            <p:blipFill rotWithShape="1">
              <a:blip r:embed="rId6">
                <a:alphaModFix/>
              </a:blip>
              <a:srcRect b="0" l="0" r="0" t="0"/>
              <a:stretch/>
            </p:blipFill>
            <p:spPr>
              <a:xfrm>
                <a:off x="5491243" y="5436722"/>
                <a:ext cx="837209" cy="720000"/>
              </a:xfrm>
              <a:prstGeom prst="rect">
                <a:avLst/>
              </a:prstGeom>
              <a:noFill/>
              <a:ln>
                <a:noFill/>
              </a:ln>
            </p:spPr>
          </p:pic>
          <p:pic>
            <p:nvPicPr>
              <p:cNvPr descr="Ein Bild, das Text, Logo, Design, Darstellung enthält.&#10;&#10;Automatisch generierte Beschreibung" id="161" name="Google Shape;161;p1"/>
              <p:cNvPicPr preferRelativeResize="0"/>
              <p:nvPr/>
            </p:nvPicPr>
            <p:blipFill rotWithShape="1">
              <a:blip r:embed="rId7">
                <a:alphaModFix/>
              </a:blip>
              <a:srcRect b="0" l="0" r="0" t="0"/>
              <a:stretch/>
            </p:blipFill>
            <p:spPr>
              <a:xfrm>
                <a:off x="6520476" y="5421223"/>
                <a:ext cx="2278481" cy="720000"/>
              </a:xfrm>
              <a:prstGeom prst="rect">
                <a:avLst/>
              </a:prstGeom>
              <a:noFill/>
              <a:ln>
                <a:noFill/>
              </a:ln>
            </p:spPr>
          </p:pic>
          <p:pic>
            <p:nvPicPr>
              <p:cNvPr descr="Ein Bild, das Symbol, Grafiken, Flagge enthält.&#10;&#10;Automatisch generierte Beschreibung" id="162" name="Google Shape;162;p1"/>
              <p:cNvPicPr preferRelativeResize="0"/>
              <p:nvPr/>
            </p:nvPicPr>
            <p:blipFill rotWithShape="1">
              <a:blip r:embed="rId8">
                <a:alphaModFix/>
              </a:blip>
              <a:srcRect b="0" l="0" r="0" t="0"/>
              <a:stretch/>
            </p:blipFill>
            <p:spPr>
              <a:xfrm>
                <a:off x="8990981" y="5421223"/>
                <a:ext cx="700730" cy="720000"/>
              </a:xfrm>
              <a:prstGeom prst="rect">
                <a:avLst/>
              </a:prstGeom>
              <a:noFill/>
              <a:ln>
                <a:noFill/>
              </a:ln>
            </p:spPr>
          </p:pic>
        </p:grpSp>
        <p:pic>
          <p:nvPicPr>
            <p:cNvPr descr="KNUST Logo" id="163" name="Google Shape;163;p1"/>
            <p:cNvPicPr preferRelativeResize="0"/>
            <p:nvPr/>
          </p:nvPicPr>
          <p:blipFill rotWithShape="1">
            <a:blip r:embed="rId9">
              <a:alphaModFix/>
            </a:blip>
            <a:srcRect b="0" l="0" r="0" t="0"/>
            <a:stretch/>
          </p:blipFill>
          <p:spPr>
            <a:xfrm>
              <a:off x="10373069" y="5326428"/>
              <a:ext cx="581621" cy="734400"/>
            </a:xfrm>
            <a:prstGeom prst="rect">
              <a:avLst/>
            </a:prstGeom>
            <a:noFill/>
            <a:ln>
              <a:noFill/>
            </a:ln>
          </p:spPr>
        </p:pic>
      </p:grpSp>
      <p:grpSp>
        <p:nvGrpSpPr>
          <p:cNvPr id="164" name="Google Shape;164;p1"/>
          <p:cNvGrpSpPr/>
          <p:nvPr/>
        </p:nvGrpSpPr>
        <p:grpSpPr>
          <a:xfrm>
            <a:off x="1622838" y="139853"/>
            <a:ext cx="9360000" cy="1377319"/>
            <a:chOff x="1622838" y="139853"/>
            <a:chExt cx="9360000" cy="1377319"/>
          </a:xfrm>
        </p:grpSpPr>
        <p:pic>
          <p:nvPicPr>
            <p:cNvPr id="165" name="Google Shape;165;p1"/>
            <p:cNvPicPr preferRelativeResize="0"/>
            <p:nvPr/>
          </p:nvPicPr>
          <p:blipFill rotWithShape="1">
            <a:blip r:embed="rId10">
              <a:alphaModFix/>
            </a:blip>
            <a:srcRect b="0" l="0" r="0" t="0"/>
            <a:stretch/>
          </p:blipFill>
          <p:spPr>
            <a:xfrm>
              <a:off x="1622838" y="139853"/>
              <a:ext cx="9360000" cy="1377319"/>
            </a:xfrm>
            <a:prstGeom prst="rect">
              <a:avLst/>
            </a:prstGeom>
            <a:noFill/>
            <a:ln>
              <a:noFill/>
            </a:ln>
          </p:spPr>
        </p:pic>
        <p:pic>
          <p:nvPicPr>
            <p:cNvPr descr="Ein Bild, das Text, Schrift, Grafiken, weiß enthält.&#10;&#10;Automatisch generierte Beschreibung" id="166" name="Google Shape;166;p1"/>
            <p:cNvPicPr preferRelativeResize="0"/>
            <p:nvPr/>
          </p:nvPicPr>
          <p:blipFill rotWithShape="1">
            <a:blip r:embed="rId11">
              <a:alphaModFix/>
            </a:blip>
            <a:srcRect b="0" l="0" r="0" t="0"/>
            <a:stretch/>
          </p:blipFill>
          <p:spPr>
            <a:xfrm>
              <a:off x="5218909" y="300517"/>
              <a:ext cx="2646279" cy="936347"/>
            </a:xfrm>
            <a:prstGeom prst="rect">
              <a:avLst/>
            </a:prstGeom>
            <a:noFill/>
            <a:ln>
              <a:noFill/>
            </a:ln>
          </p:spPr>
        </p:pic>
      </p:grpSp>
      <p:pic>
        <p:nvPicPr>
          <p:cNvPr id="167" name="Google Shape;167;p1"/>
          <p:cNvPicPr preferRelativeResize="0"/>
          <p:nvPr/>
        </p:nvPicPr>
        <p:blipFill rotWithShape="1">
          <a:blip r:embed="rId12">
            <a:alphaModFix amt="30000"/>
          </a:blip>
          <a:srcRect b="0" l="0" r="0" t="0"/>
          <a:stretch/>
        </p:blipFill>
        <p:spPr>
          <a:xfrm rot="-5400000">
            <a:off x="-3042044" y="3163081"/>
            <a:ext cx="6768000" cy="53183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12"/>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69" name="Google Shape;269;p1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70" name="Google Shape;270;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71" name="Google Shape;271;p1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72" name="Google Shape;272;p12"/>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73" name="Google Shape;273;p12"/>
          <p:cNvSpPr txBox="1"/>
          <p:nvPr/>
        </p:nvSpPr>
        <p:spPr>
          <a:xfrm>
            <a:off x="1034693" y="1811817"/>
            <a:ext cx="9773952" cy="510396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Local diversity </a:t>
            </a:r>
            <a:r>
              <a:rPr b="0" i="0" lang="en-US" sz="2000" u="none" cap="none" strike="noStrike">
                <a:solidFill>
                  <a:schemeClr val="dk1"/>
                </a:solidFill>
                <a:latin typeface="Calibri"/>
                <a:ea typeface="Calibri"/>
                <a:cs typeface="Calibri"/>
                <a:sym typeface="Calibri"/>
              </a:rPr>
              <a:t>(alpha diversity)</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Mean diversity of species in different sites of habitats within a local scale</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Simplest measure: species richness (count of the number of species present in the area), does not account for relative abundance</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Chao index, Simpson index, Shannon index, ACE index, Good’s coverage index</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				</a:t>
            </a:r>
            <a:r>
              <a:rPr b="0" i="0" lang="en-US" sz="1600" u="none" cap="none" strike="noStrike">
                <a:solidFill>
                  <a:schemeClr val="dk1"/>
                </a:solidFill>
                <a:latin typeface="Calibri"/>
                <a:ea typeface="Calibri"/>
                <a:cs typeface="Calibri"/>
                <a:sym typeface="Calibri"/>
              </a:rPr>
              <a:t>The Shannon index</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274" name="Google Shape;274;p12"/>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pic>
        <p:nvPicPr>
          <p:cNvPr id="275" name="Google Shape;275;p12"/>
          <p:cNvPicPr preferRelativeResize="0"/>
          <p:nvPr/>
        </p:nvPicPr>
        <p:blipFill rotWithShape="1">
          <a:blip r:embed="rId5">
            <a:alphaModFix/>
          </a:blip>
          <a:srcRect b="0" l="0" r="0" t="0"/>
          <a:stretch/>
        </p:blipFill>
        <p:spPr>
          <a:xfrm>
            <a:off x="3805390" y="4214895"/>
            <a:ext cx="3658111" cy="76210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13"/>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82" name="Google Shape;282;p1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83" name="Google Shape;283;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84" name="Google Shape;284;p1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85" name="Google Shape;285;p13"/>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86" name="Google Shape;286;p13"/>
          <p:cNvSpPr txBox="1"/>
          <p:nvPr/>
        </p:nvSpPr>
        <p:spPr>
          <a:xfrm>
            <a:off x="1034693" y="1811817"/>
            <a:ext cx="9773952" cy="497572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Species turnover </a:t>
            </a:r>
            <a:r>
              <a:rPr b="0" i="0" lang="en-US" sz="2000" u="none" cap="none" strike="noStrike">
                <a:solidFill>
                  <a:schemeClr val="dk1"/>
                </a:solidFill>
                <a:latin typeface="Calibri"/>
                <a:ea typeface="Calibri"/>
                <a:cs typeface="Calibri"/>
                <a:sym typeface="Calibri"/>
              </a:rPr>
              <a:t>(beta diversity)</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“extent of change in community composition, or degree of community differentiation, in relation to a complex gradient of environment, or a pattern of environments”</a:t>
            </a:r>
            <a:endParaRPr b="0" i="0" sz="1400" u="none" cap="none" strike="noStrike">
              <a:solidFill>
                <a:srgbClr val="000000"/>
              </a:solidFill>
              <a:latin typeface="Arial"/>
              <a:ea typeface="Arial"/>
              <a:cs typeface="Arial"/>
              <a:sym typeface="Arial"/>
            </a:endParaRPr>
          </a:p>
          <a:p>
            <a:pPr indent="-215900" lvl="0" marL="3429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Example: measuring increase or decrease in species diversity along transects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(e.g. environmental gradients)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287" name="Google Shape;287;p13"/>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14"/>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94" name="Google Shape;294;p1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95" name="Google Shape;295;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96" name="Google Shape;296;p1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97" name="Google Shape;297;p14"/>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98" name="Google Shape;298;p14"/>
          <p:cNvSpPr txBox="1"/>
          <p:nvPr/>
        </p:nvSpPr>
        <p:spPr>
          <a:xfrm>
            <a:off x="1034693" y="1811817"/>
            <a:ext cx="9773952" cy="4037003"/>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Species turnover </a:t>
            </a:r>
            <a:r>
              <a:rPr b="0" i="0" lang="en-US" sz="2000" u="none" cap="none" strike="noStrike">
                <a:solidFill>
                  <a:schemeClr val="dk1"/>
                </a:solidFill>
                <a:latin typeface="Calibri"/>
                <a:ea typeface="Calibri"/>
                <a:cs typeface="Calibri"/>
                <a:sym typeface="Calibri"/>
              </a:rPr>
              <a:t>(beta diversity)</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“extent of change in community composition, or degree of community differentiation, in relation to a complex gradient of environment, or a pattern of environments”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i.e. ratio between local and regional species diversity 🡪 how different are local communities (alpha diversity) across a larger region? </a:t>
            </a:r>
            <a:endParaRPr b="0" i="0" sz="1400" u="none" cap="none" strike="noStrike">
              <a:solidFill>
                <a:srgbClr val="000000"/>
              </a:solidFill>
              <a:latin typeface="Arial"/>
              <a:ea typeface="Arial"/>
              <a:cs typeface="Arial"/>
              <a:sym typeface="Arial"/>
            </a:endParaRPr>
          </a:p>
          <a:p>
            <a:pPr indent="-215900" lvl="0" marL="3429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Example: measuring increase or decrease in species diversity along transects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(e.g. environmental gradients)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299" name="Google Shape;299;p14"/>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15"/>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06" name="Google Shape;306;p1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07" name="Google Shape;307;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08" name="Google Shape;308;p1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09" name="Google Shape;309;p15"/>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grpSp>
        <p:nvGrpSpPr>
          <p:cNvPr id="310" name="Google Shape;310;p15"/>
          <p:cNvGrpSpPr/>
          <p:nvPr/>
        </p:nvGrpSpPr>
        <p:grpSpPr>
          <a:xfrm>
            <a:off x="944452" y="1449000"/>
            <a:ext cx="10871231" cy="1980000"/>
            <a:chOff x="944452" y="1449000"/>
            <a:chExt cx="10871231" cy="1980000"/>
          </a:xfrm>
        </p:grpSpPr>
        <p:pic>
          <p:nvPicPr>
            <p:cNvPr id="311" name="Google Shape;311;p15"/>
            <p:cNvPicPr preferRelativeResize="0"/>
            <p:nvPr/>
          </p:nvPicPr>
          <p:blipFill rotWithShape="1">
            <a:blip r:embed="rId5">
              <a:alphaModFix/>
            </a:blip>
            <a:srcRect b="0" l="0" r="0" t="0"/>
            <a:stretch/>
          </p:blipFill>
          <p:spPr>
            <a:xfrm>
              <a:off x="944452" y="1449000"/>
              <a:ext cx="7920000" cy="1980000"/>
            </a:xfrm>
            <a:prstGeom prst="rect">
              <a:avLst/>
            </a:prstGeom>
            <a:noFill/>
            <a:ln>
              <a:noFill/>
            </a:ln>
          </p:spPr>
        </p:pic>
        <p:sp>
          <p:nvSpPr>
            <p:cNvPr id="312" name="Google Shape;312;p15"/>
            <p:cNvSpPr txBox="1"/>
            <p:nvPr/>
          </p:nvSpPr>
          <p:spPr>
            <a:xfrm>
              <a:off x="8864452" y="1838835"/>
              <a:ext cx="2951231" cy="147732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Minimum differentiation: No difference in diversity across locations  unity, i.e., only one community present.</a:t>
              </a:r>
              <a:endParaRPr b="0" i="0" sz="1800" u="none" cap="none" strike="noStrike">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(Baselga 2015)</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16"/>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19" name="Google Shape;319;p1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20" name="Google Shape;320;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21" name="Google Shape;321;p1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22" name="Google Shape;322;p16"/>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grpSp>
        <p:nvGrpSpPr>
          <p:cNvPr id="323" name="Google Shape;323;p16"/>
          <p:cNvGrpSpPr/>
          <p:nvPr/>
        </p:nvGrpSpPr>
        <p:grpSpPr>
          <a:xfrm>
            <a:off x="944452" y="1449000"/>
            <a:ext cx="10871231" cy="1980000"/>
            <a:chOff x="944452" y="1449000"/>
            <a:chExt cx="10871231" cy="1980000"/>
          </a:xfrm>
        </p:grpSpPr>
        <p:pic>
          <p:nvPicPr>
            <p:cNvPr id="324" name="Google Shape;324;p16"/>
            <p:cNvPicPr preferRelativeResize="0"/>
            <p:nvPr/>
          </p:nvPicPr>
          <p:blipFill rotWithShape="1">
            <a:blip r:embed="rId5">
              <a:alphaModFix/>
            </a:blip>
            <a:srcRect b="0" l="0" r="0" t="0"/>
            <a:stretch/>
          </p:blipFill>
          <p:spPr>
            <a:xfrm>
              <a:off x="944452" y="1449000"/>
              <a:ext cx="7920000" cy="1980000"/>
            </a:xfrm>
            <a:prstGeom prst="rect">
              <a:avLst/>
            </a:prstGeom>
            <a:noFill/>
            <a:ln>
              <a:noFill/>
            </a:ln>
          </p:spPr>
        </p:pic>
        <p:sp>
          <p:nvSpPr>
            <p:cNvPr id="325" name="Google Shape;325;p16"/>
            <p:cNvSpPr txBox="1"/>
            <p:nvPr/>
          </p:nvSpPr>
          <p:spPr>
            <a:xfrm>
              <a:off x="8864452" y="1838835"/>
              <a:ext cx="2951231" cy="147732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Minimum differentiation: No difference in diversity across locations 🡪 unity, i.e., only one community present.</a:t>
              </a:r>
              <a:endParaRPr b="0" i="0" sz="1800" u="none" cap="none" strike="noStrike">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(Baselga 2015)</a:t>
              </a:r>
              <a:endParaRPr b="0" i="0" sz="1400" u="none" cap="none" strike="noStrike">
                <a:solidFill>
                  <a:srgbClr val="000000"/>
                </a:solidFill>
                <a:latin typeface="Arial"/>
                <a:ea typeface="Arial"/>
                <a:cs typeface="Arial"/>
                <a:sym typeface="Arial"/>
              </a:endParaRPr>
            </a:p>
          </p:txBody>
        </p:sp>
      </p:grpSp>
      <p:grpSp>
        <p:nvGrpSpPr>
          <p:cNvPr id="326" name="Google Shape;326;p16"/>
          <p:cNvGrpSpPr/>
          <p:nvPr/>
        </p:nvGrpSpPr>
        <p:grpSpPr>
          <a:xfrm>
            <a:off x="944452" y="3911594"/>
            <a:ext cx="10871230" cy="1962161"/>
            <a:chOff x="944452" y="3911594"/>
            <a:chExt cx="10871230" cy="1962161"/>
          </a:xfrm>
        </p:grpSpPr>
        <p:pic>
          <p:nvPicPr>
            <p:cNvPr id="327" name="Google Shape;327;p16"/>
            <p:cNvPicPr preferRelativeResize="0"/>
            <p:nvPr/>
          </p:nvPicPr>
          <p:blipFill rotWithShape="1">
            <a:blip r:embed="rId6">
              <a:alphaModFix/>
            </a:blip>
            <a:srcRect b="0" l="0" r="0" t="0"/>
            <a:stretch/>
          </p:blipFill>
          <p:spPr>
            <a:xfrm>
              <a:off x="944452" y="3911594"/>
              <a:ext cx="7920000" cy="1962161"/>
            </a:xfrm>
            <a:prstGeom prst="rect">
              <a:avLst/>
            </a:prstGeom>
            <a:noFill/>
            <a:ln>
              <a:noFill/>
            </a:ln>
          </p:spPr>
        </p:pic>
        <p:sp>
          <p:nvSpPr>
            <p:cNvPr id="328" name="Google Shape;328;p16"/>
            <p:cNvSpPr txBox="1"/>
            <p:nvPr/>
          </p:nvSpPr>
          <p:spPr>
            <a:xfrm>
              <a:off x="8864451" y="4293991"/>
              <a:ext cx="2951231" cy="147732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Maximum differentiation: No similarities in diversity across locations 🡪 three communities (at least).</a:t>
              </a:r>
              <a:endParaRPr b="0" i="0" sz="1800" u="none" cap="none" strike="noStrike">
                <a:solidFill>
                  <a:schemeClr val="dk1"/>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(Baselga 2015)</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17"/>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35" name="Google Shape;335;p1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36" name="Google Shape;336;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37" name="Google Shape;337;p17"/>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38" name="Google Shape;338;p17"/>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339" name="Google Shape;339;p17"/>
          <p:cNvSpPr txBox="1"/>
          <p:nvPr/>
        </p:nvSpPr>
        <p:spPr>
          <a:xfrm>
            <a:off x="1034693" y="1811817"/>
            <a:ext cx="9773952" cy="2544286"/>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Species turnover (beta diversity)</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Measured best as a site-(location-)independent index (in the example, beta is dependent on how many locations are there</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Indices: Whittaker species turnover (Sørensen), Cody, Wilson and Schmida, Proportional species turnover (Jaccard)</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340" name="Google Shape;340;p17"/>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18"/>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47" name="Google Shape;347;p1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48" name="Google Shape;348;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49" name="Google Shape;349;p1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50" name="Google Shape;350;p18"/>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pic>
        <p:nvPicPr>
          <p:cNvPr id="351" name="Google Shape;351;p18"/>
          <p:cNvPicPr preferRelativeResize="0"/>
          <p:nvPr/>
        </p:nvPicPr>
        <p:blipFill rotWithShape="1">
          <a:blip r:embed="rId5">
            <a:alphaModFix/>
          </a:blip>
          <a:srcRect b="0" l="0" r="0" t="0"/>
          <a:stretch/>
        </p:blipFill>
        <p:spPr>
          <a:xfrm>
            <a:off x="1155462" y="1618622"/>
            <a:ext cx="10080000" cy="4005386"/>
          </a:xfrm>
          <a:prstGeom prst="rect">
            <a:avLst/>
          </a:prstGeom>
          <a:noFill/>
          <a:ln>
            <a:noFill/>
          </a:ln>
        </p:spPr>
      </p:pic>
      <p:sp>
        <p:nvSpPr>
          <p:cNvPr id="352" name="Google Shape;352;p18"/>
          <p:cNvSpPr txBox="1"/>
          <p:nvPr/>
        </p:nvSpPr>
        <p:spPr>
          <a:xfrm>
            <a:off x="6619919" y="5620847"/>
            <a:ext cx="4615543" cy="369332"/>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Traditional diversity indices. (Ramadhoan 2018)</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19"/>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Scale &amp; observability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59" name="Google Shape;359;p1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60" name="Google Shape;3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61" name="Google Shape;361;p1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62" name="Google Shape;362;p19"/>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363" name="Google Shape;363;p19"/>
          <p:cNvSpPr txBox="1"/>
          <p:nvPr/>
        </p:nvSpPr>
        <p:spPr>
          <a:xfrm>
            <a:off x="1034693" y="1811817"/>
            <a:ext cx="9773952" cy="23719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Variance in scale (temporally, spatially, spectrally) is inherent in all ecosystems, species distributions, physical variables etc.</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just">
              <a:lnSpc>
                <a:spcPct val="100000"/>
              </a:lnSpc>
              <a:spcBef>
                <a:spcPts val="6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Challenge: Matching scales of ecosystem / species and environmental data. Poor detection conditions for process and condition that:</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1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20"/>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Scale &amp; observability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70" name="Google Shape;370;p2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71" name="Google Shape;371;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72" name="Google Shape;372;p2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73" name="Google Shape;373;p20"/>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374" name="Google Shape;374;p20"/>
          <p:cNvSpPr txBox="1"/>
          <p:nvPr/>
        </p:nvSpPr>
        <p:spPr>
          <a:xfrm>
            <a:off x="1034693" y="1811817"/>
            <a:ext cx="9773952" cy="4372479"/>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Variance in scale (temporally, spatially, spectrally) is inherent in all ecosystems, species distributions, physical variables etc.</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just">
              <a:lnSpc>
                <a:spcPct val="100000"/>
              </a:lnSpc>
              <a:spcBef>
                <a:spcPts val="60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Challenge</a:t>
            </a:r>
            <a:r>
              <a:rPr b="0" i="0" lang="en-US" sz="2000" u="none" cap="none" strike="noStrike">
                <a:solidFill>
                  <a:schemeClr val="dk1"/>
                </a:solidFill>
                <a:latin typeface="Calibri"/>
                <a:ea typeface="Calibri"/>
                <a:cs typeface="Calibri"/>
                <a:sym typeface="Calibri"/>
              </a:rPr>
              <a:t>: Matching scales of ecosystem / species and environmental data. Poor detection conditions for process and condition that:</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Run faster / slower as coverage span and /or repetition rate of data (🡪 temporal scale)</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Are larger / smaller than covered region and / or pixel resolution (🡪 spatial scale)</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Have a spectral specificity spanning larger than the covered spectral range or being narrower than the spectral resolution, being less intensive than the radiometric resolution (🡪 spectral / radiometric scale)</a:t>
            </a:r>
            <a:endParaRPr b="0" i="0" sz="2000" u="none" cap="none" strike="noStrike">
              <a:solidFill>
                <a:schemeClr val="dk1"/>
              </a:solidFill>
              <a:latin typeface="Calibri"/>
              <a:ea typeface="Calibri"/>
              <a:cs typeface="Calibri"/>
              <a:sym typeface="Calibri"/>
            </a:endParaRPr>
          </a:p>
          <a:p>
            <a:pPr indent="0" lvl="0" marL="0" marR="0" rtl="0" algn="just">
              <a:lnSpc>
                <a:spcPct val="100000"/>
              </a:lnSpc>
              <a:spcBef>
                <a:spcPts val="1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21"/>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Scale &amp; observability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81" name="Google Shape;381;p2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82" name="Google Shape;382;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83" name="Google Shape;383;p2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84" name="Google Shape;384;p21"/>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385" name="Google Shape;385;p21"/>
          <p:cNvSpPr txBox="1"/>
          <p:nvPr/>
        </p:nvSpPr>
        <p:spPr>
          <a:xfrm>
            <a:off x="1034693" y="1811817"/>
            <a:ext cx="9773952" cy="2194447"/>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just">
              <a:lnSpc>
                <a:spcPct val="100000"/>
              </a:lnSpc>
              <a:spcBef>
                <a:spcPts val="60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Disregarding matching scales</a:t>
            </a:r>
            <a:r>
              <a:rPr b="0" i="0" lang="en-US" sz="20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Detection of change / trend / condition when none exists (false positive)</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Failure to detect change / trend / condition of significance (false negative)</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1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pic>
        <p:nvPicPr>
          <p:cNvPr descr="Ein Bild, das draußen, Gras, Baum, Landschaft enthält.&#10;&#10;Automatisch generierte Beschreibung" id="172" name="Google Shape;172;p4"/>
          <p:cNvPicPr preferRelativeResize="0"/>
          <p:nvPr/>
        </p:nvPicPr>
        <p:blipFill rotWithShape="1">
          <a:blip r:embed="rId3">
            <a:alphaModFix amt="20000"/>
          </a:blip>
          <a:srcRect b="0" l="0" r="0" t="0"/>
          <a:stretch/>
        </p:blipFill>
        <p:spPr>
          <a:xfrm>
            <a:off x="1596000" y="1146273"/>
            <a:ext cx="9000000" cy="4565454"/>
          </a:xfrm>
          <a:prstGeom prst="rect">
            <a:avLst/>
          </a:prstGeom>
          <a:noFill/>
          <a:ln>
            <a:noFill/>
          </a:ln>
        </p:spPr>
      </p:pic>
      <p:sp>
        <p:nvSpPr>
          <p:cNvPr id="173" name="Google Shape;173;p4"/>
          <p:cNvSpPr txBox="1"/>
          <p:nvPr>
            <p:ph type="title"/>
          </p:nvPr>
        </p:nvSpPr>
        <p:spPr>
          <a:xfrm>
            <a:off x="2170611" y="2766218"/>
            <a:ext cx="7811589"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lang="en-US">
                <a:latin typeface="Calibri"/>
                <a:ea typeface="Calibri"/>
                <a:cs typeface="Calibri"/>
                <a:sym typeface="Calibri"/>
              </a:rPr>
              <a:t>Application Biodiversity and Remote Sensing</a:t>
            </a:r>
            <a:endParaRPr/>
          </a:p>
        </p:txBody>
      </p:sp>
      <p:pic>
        <p:nvPicPr>
          <p:cNvPr id="174" name="Google Shape;174;p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175" name="Google Shape;175;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descr="Ein Bild, das Schwarz, Dunkelheit enthält.&#10;&#10;Automatisch generierte Beschreibung" id="176" name="Google Shape;176;p4"/>
          <p:cNvPicPr preferRelativeResize="0"/>
          <p:nvPr/>
        </p:nvPicPr>
        <p:blipFill rotWithShape="1">
          <a:blip r:embed="rId5">
            <a:alphaModFix/>
          </a:blip>
          <a:srcRect b="0" l="0" r="0" t="0"/>
          <a:stretch/>
        </p:blipFill>
        <p:spPr>
          <a:xfrm>
            <a:off x="11235462" y="112704"/>
            <a:ext cx="720000" cy="720000"/>
          </a:xfrm>
          <a:prstGeom prst="rect">
            <a:avLst/>
          </a:prstGeom>
          <a:noFill/>
          <a:ln>
            <a:noFill/>
          </a:ln>
        </p:spPr>
      </p:pic>
      <p:sp>
        <p:nvSpPr>
          <p:cNvPr id="177" name="Google Shape;177;p4"/>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22"/>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Scale &amp; observability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92" name="Google Shape;392;p2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93" name="Google Shape;393;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94" name="Google Shape;394;p2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95" name="Google Shape;395;p22"/>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396" name="Google Shape;396;p22"/>
          <p:cNvSpPr txBox="1"/>
          <p:nvPr/>
        </p:nvSpPr>
        <p:spPr>
          <a:xfrm>
            <a:off x="1034693" y="1811817"/>
            <a:ext cx="9773952" cy="3117777"/>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just">
              <a:lnSpc>
                <a:spcPct val="100000"/>
              </a:lnSpc>
              <a:spcBef>
                <a:spcPts val="60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Matching scales 🡪</a:t>
            </a:r>
            <a:r>
              <a:rPr b="0" i="0" lang="en-US" sz="2000" u="none" cap="none" strike="noStrike">
                <a:solidFill>
                  <a:schemeClr val="dk1"/>
                </a:solidFill>
                <a:latin typeface="Calibri"/>
                <a:ea typeface="Calibri"/>
                <a:cs typeface="Calibri"/>
                <a:sym typeface="Calibri"/>
              </a:rPr>
              <a:t> accounting for majority of variance of the observation target 🡪 multiple-scale approach</a:t>
            </a:r>
            <a:endParaRPr b="0" i="0" sz="2000" u="none" cap="none" strike="noStrike">
              <a:solidFill>
                <a:schemeClr val="dk1"/>
              </a:solidFill>
              <a:latin typeface="Calibri"/>
              <a:ea typeface="Calibri"/>
              <a:cs typeface="Calibri"/>
              <a:sym typeface="Calibri"/>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Multiple set of spatial and temporal scales to explain several matching portions of an ecological process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Spectral scale often treated differently: accounting for as many spectral information as available, then discriminating by variable importance</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1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23"/>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Scale &amp; observability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03" name="Google Shape;403;p2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04" name="Google Shape;404;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05" name="Google Shape;405;p2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06" name="Google Shape;406;p23"/>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407" name="Google Shape;407;p23"/>
          <p:cNvSpPr txBox="1"/>
          <p:nvPr/>
        </p:nvSpPr>
        <p:spPr>
          <a:xfrm>
            <a:off x="1034693" y="1811817"/>
            <a:ext cx="9773952" cy="2194447"/>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just">
              <a:lnSpc>
                <a:spcPct val="100000"/>
              </a:lnSpc>
              <a:spcBef>
                <a:spcPts val="60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Conflict of scales</a:t>
            </a:r>
            <a:r>
              <a:rPr b="0" i="0" lang="en-US" sz="20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Scale of observation target / process scale: Scale(s) on which a process runs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Scale of observation / data scale: Scale(s) and coverage of observation</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1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24"/>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Scale &amp; observability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14" name="Google Shape;414;p2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15" name="Google Shape;415;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16" name="Google Shape;416;p2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17" name="Google Shape;417;p24"/>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418" name="Google Shape;418;p24"/>
          <p:cNvSpPr txBox="1"/>
          <p:nvPr/>
        </p:nvSpPr>
        <p:spPr>
          <a:xfrm>
            <a:off x="1034693" y="1811817"/>
            <a:ext cx="9774000" cy="41958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just">
              <a:lnSpc>
                <a:spcPct val="100000"/>
              </a:lnSpc>
              <a:spcBef>
                <a:spcPts val="60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Conflict of scales</a:t>
            </a:r>
            <a:r>
              <a:rPr b="0" i="0" lang="en-US" sz="20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Management scale: Scale(s) on which decision makers / stakeholders operate to effectively cast informative decisions. E.g. conservation planning / landscape management.</a:t>
            </a:r>
            <a:endParaRPr b="0" i="0" sz="1400" u="none" cap="none" strike="noStrike">
              <a:solidFill>
                <a:srgbClr val="000000"/>
              </a:solidFill>
              <a:latin typeface="Arial"/>
              <a:ea typeface="Arial"/>
              <a:cs typeface="Arial"/>
              <a:sym typeface="Arial"/>
            </a:endParaRPr>
          </a:p>
          <a:p>
            <a:pPr indent="-342900" lvl="1" marL="800100" marR="0" rtl="0" algn="just">
              <a:lnSpc>
                <a:spcPct val="100000"/>
              </a:lnSpc>
              <a:spcBef>
                <a:spcPts val="1200"/>
              </a:spcBef>
              <a:spcAft>
                <a:spcPts val="0"/>
              </a:spcAft>
              <a:buClr>
                <a:schemeClr val="dk1"/>
              </a:buClr>
              <a:buSzPts val="2000"/>
              <a:buFont typeface="Courier New"/>
              <a:buChar char="o"/>
            </a:pPr>
            <a:r>
              <a:rPr b="0" i="0" lang="en-US" sz="2000" u="none" cap="none" strike="noStrike">
                <a:solidFill>
                  <a:schemeClr val="dk1"/>
                </a:solidFill>
                <a:latin typeface="Calibri"/>
                <a:ea typeface="Calibri"/>
                <a:cs typeface="Calibri"/>
                <a:sym typeface="Calibri"/>
              </a:rPr>
              <a:t>Planning and decisions on landscape / regional scale</a:t>
            </a:r>
            <a:endParaRPr b="0" i="0" sz="1400" u="none" cap="none" strike="noStrike">
              <a:solidFill>
                <a:srgbClr val="000000"/>
              </a:solidFill>
              <a:latin typeface="Arial"/>
              <a:ea typeface="Arial"/>
              <a:cs typeface="Arial"/>
              <a:sym typeface="Arial"/>
            </a:endParaRPr>
          </a:p>
          <a:p>
            <a:pPr indent="-342900" lvl="1" marL="800100" marR="0" rtl="0" algn="just">
              <a:lnSpc>
                <a:spcPct val="100000"/>
              </a:lnSpc>
              <a:spcBef>
                <a:spcPts val="1200"/>
              </a:spcBef>
              <a:spcAft>
                <a:spcPts val="0"/>
              </a:spcAft>
              <a:buClr>
                <a:schemeClr val="dk1"/>
              </a:buClr>
              <a:buSzPts val="2000"/>
              <a:buFont typeface="Courier New"/>
              <a:buChar char="o"/>
            </a:pPr>
            <a:r>
              <a:rPr b="0" i="0" lang="en-US" sz="2000" u="none" cap="none" strike="noStrike">
                <a:solidFill>
                  <a:schemeClr val="dk1"/>
                </a:solidFill>
                <a:latin typeface="Calibri"/>
                <a:ea typeface="Calibri"/>
                <a:cs typeface="Calibri"/>
                <a:sym typeface="Calibri"/>
              </a:rPr>
              <a:t>Scale too large for direct sampling, i.e., plant data to sparse</a:t>
            </a:r>
            <a:endParaRPr b="0" i="0" sz="1400" u="none" cap="none" strike="noStrike">
              <a:solidFill>
                <a:srgbClr val="000000"/>
              </a:solidFill>
              <a:latin typeface="Arial"/>
              <a:ea typeface="Arial"/>
              <a:cs typeface="Arial"/>
              <a:sym typeface="Arial"/>
            </a:endParaRPr>
          </a:p>
          <a:p>
            <a:pPr indent="-342900" lvl="1" marL="800100" marR="0" rtl="0" algn="just">
              <a:lnSpc>
                <a:spcPct val="100000"/>
              </a:lnSpc>
              <a:spcBef>
                <a:spcPts val="1200"/>
              </a:spcBef>
              <a:spcAft>
                <a:spcPts val="0"/>
              </a:spcAft>
              <a:buClr>
                <a:schemeClr val="dk1"/>
              </a:buClr>
              <a:buSzPts val="2000"/>
              <a:buFont typeface="Courier New"/>
              <a:buChar char="o"/>
            </a:pPr>
            <a:r>
              <a:rPr b="0" i="0" lang="en-US" sz="2000" u="none" cap="none" strike="noStrike">
                <a:solidFill>
                  <a:schemeClr val="dk1"/>
                </a:solidFill>
                <a:latin typeface="Calibri"/>
                <a:ea typeface="Calibri"/>
                <a:cs typeface="Calibri"/>
                <a:sym typeface="Calibri"/>
              </a:rPr>
              <a:t>Continental / global data too coarse</a:t>
            </a:r>
            <a:endParaRPr b="0" i="0" sz="1400" u="none" cap="none" strike="noStrike">
              <a:solidFill>
                <a:srgbClr val="000000"/>
              </a:solidFill>
              <a:latin typeface="Arial"/>
              <a:ea typeface="Arial"/>
              <a:cs typeface="Arial"/>
              <a:sym typeface="Arial"/>
            </a:endParaRPr>
          </a:p>
          <a:p>
            <a:pPr indent="0" lvl="1" marL="457200" marR="0" rtl="0" algn="just">
              <a:lnSpc>
                <a:spcPct val="100000"/>
              </a:lnSpc>
              <a:spcBef>
                <a:spcPts val="1200"/>
              </a:spcBef>
              <a:spcAft>
                <a:spcPts val="0"/>
              </a:spcAft>
              <a:buNone/>
            </a:pPr>
            <a:r>
              <a:rPr b="0" i="0" lang="en-US" sz="2000" u="none" cap="none" strike="noStrike">
                <a:solidFill>
                  <a:schemeClr val="dk1"/>
                </a:solidFill>
                <a:latin typeface="Calibri"/>
                <a:ea typeface="Calibri"/>
                <a:cs typeface="Calibri"/>
                <a:sym typeface="Calibri"/>
              </a:rPr>
              <a:t>🡪 additional scale requirement for applicability of results</a:t>
            </a:r>
            <a:endParaRPr b="0" i="0" sz="2000" u="none" cap="none" strike="noStrike">
              <a:solidFill>
                <a:schemeClr val="dk1"/>
              </a:solidFill>
              <a:latin typeface="Calibri"/>
              <a:ea typeface="Calibri"/>
              <a:cs typeface="Calibri"/>
              <a:sym typeface="Calibri"/>
            </a:endParaRPr>
          </a:p>
          <a:p>
            <a:pPr indent="0" lvl="0" marL="0" marR="0" rtl="0" algn="just">
              <a:lnSpc>
                <a:spcPct val="100000"/>
              </a:lnSpc>
              <a:spcBef>
                <a:spcPts val="1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25"/>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25" name="Google Shape;425;p2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26" name="Google Shape;426;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27" name="Google Shape;427;p2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28" name="Google Shape;428;p25"/>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429" name="Google Shape;429;p25"/>
          <p:cNvSpPr txBox="1"/>
          <p:nvPr/>
        </p:nvSpPr>
        <p:spPr>
          <a:xfrm>
            <a:off x="2523859" y="3157515"/>
            <a:ext cx="7682700" cy="12735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2800"/>
              <a:buFont typeface="Arial"/>
              <a:buNone/>
            </a:pPr>
            <a:r>
              <a:rPr b="0" i="0" lang="en-US" sz="2800" u="none" cap="none" strike="noStrike">
                <a:solidFill>
                  <a:schemeClr val="dk1"/>
                </a:solidFill>
                <a:latin typeface="Calibri"/>
                <a:ea typeface="Calibri"/>
                <a:cs typeface="Calibri"/>
                <a:sym typeface="Calibri"/>
              </a:rPr>
              <a:t>How could biodiversity be measured / estimated using remote sensing?</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430" name="Google Shape;430;p25"/>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26"/>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37" name="Google Shape;437;p2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38" name="Google Shape;438;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39" name="Google Shape;439;p2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40" name="Google Shape;440;p26"/>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441" name="Google Shape;441;p26"/>
          <p:cNvSpPr txBox="1"/>
          <p:nvPr/>
        </p:nvSpPr>
        <p:spPr>
          <a:xfrm>
            <a:off x="1034693" y="1811817"/>
            <a:ext cx="9773952" cy="3117777"/>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just">
              <a:lnSpc>
                <a:spcPct val="100000"/>
              </a:lnSpc>
              <a:spcBef>
                <a:spcPts val="60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Assessing biodiversity from remote sensing</a:t>
            </a:r>
            <a:r>
              <a:rPr b="0" i="0" lang="en-US" sz="2000" u="none" cap="none" strike="noStrike">
                <a:solidFill>
                  <a:schemeClr val="dk1"/>
                </a:solidFill>
                <a:latin typeface="Calibri"/>
                <a:ea typeface="Calibri"/>
                <a:cs typeface="Calibri"/>
                <a:sym typeface="Calibri"/>
              </a:rPr>
              <a:t>:	</a:t>
            </a:r>
            <a:r>
              <a:rPr b="0" i="0" lang="en-US" sz="1600" u="none" cap="none" strike="noStrike">
                <a:solidFill>
                  <a:schemeClr val="dk1"/>
                </a:solidFill>
                <a:latin typeface="Calibri"/>
                <a:ea typeface="Calibri"/>
                <a:cs typeface="Calibri"/>
                <a:sym typeface="Calibri"/>
              </a:rPr>
              <a:t>Turner et al. 2003 </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Direct approaches: relate biodiversity (e.g., species occurrences) to biochemical response signal in RS data (e.g., species-species spectral signature, phenology etc.)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 </a:t>
            </a:r>
            <a:r>
              <a:rPr b="0" i="1" lang="en-US" sz="2000" u="none" cap="none" strike="noStrike">
                <a:solidFill>
                  <a:schemeClr val="dk1"/>
                </a:solidFill>
                <a:latin typeface="Calibri"/>
                <a:ea typeface="Calibri"/>
                <a:cs typeface="Calibri"/>
                <a:sym typeface="Calibri"/>
              </a:rPr>
              <a:t>trying to “see” the species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Indirect approaches: relate biodiversity ground truth to environmental proxy variables from RS data (e.g., NPP, vegetation indices, habitat structure etc.)</a:t>
            </a:r>
            <a:endParaRPr b="0" i="0" sz="2000" u="none" cap="none" strike="noStrike">
              <a:solidFill>
                <a:schemeClr val="dk1"/>
              </a:solidFill>
              <a:latin typeface="Calibri"/>
              <a:ea typeface="Calibri"/>
              <a:cs typeface="Calibri"/>
              <a:sym typeface="Calibri"/>
            </a:endParaRPr>
          </a:p>
          <a:p>
            <a:pPr indent="0" lvl="0" marL="0" marR="0" rtl="0" algn="just">
              <a:lnSpc>
                <a:spcPct val="100000"/>
              </a:lnSpc>
              <a:spcBef>
                <a:spcPts val="1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27"/>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48" name="Google Shape;448;p2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49" name="Google Shape;449;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50" name="Google Shape;450;p27"/>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51" name="Google Shape;451;p27"/>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grpSp>
        <p:nvGrpSpPr>
          <p:cNvPr id="452" name="Google Shape;452;p27"/>
          <p:cNvGrpSpPr/>
          <p:nvPr/>
        </p:nvGrpSpPr>
        <p:grpSpPr>
          <a:xfrm>
            <a:off x="973153" y="1584828"/>
            <a:ext cx="11035482" cy="4956958"/>
            <a:chOff x="973153" y="1584828"/>
            <a:chExt cx="11035482" cy="4956958"/>
          </a:xfrm>
        </p:grpSpPr>
        <p:pic>
          <p:nvPicPr>
            <p:cNvPr id="453" name="Google Shape;453;p27"/>
            <p:cNvPicPr preferRelativeResize="0"/>
            <p:nvPr/>
          </p:nvPicPr>
          <p:blipFill rotWithShape="1">
            <a:blip r:embed="rId5">
              <a:alphaModFix/>
            </a:blip>
            <a:srcRect b="0" l="0" r="0" t="0"/>
            <a:stretch/>
          </p:blipFill>
          <p:spPr>
            <a:xfrm>
              <a:off x="973153" y="1584828"/>
              <a:ext cx="8239787" cy="4680000"/>
            </a:xfrm>
            <a:prstGeom prst="rect">
              <a:avLst/>
            </a:prstGeom>
            <a:noFill/>
            <a:ln>
              <a:noFill/>
            </a:ln>
          </p:spPr>
        </p:pic>
        <p:sp>
          <p:nvSpPr>
            <p:cNvPr id="454" name="Google Shape;454;p27"/>
            <p:cNvSpPr txBox="1"/>
            <p:nvPr/>
          </p:nvSpPr>
          <p:spPr>
            <a:xfrm>
              <a:off x="9292531" y="4787500"/>
              <a:ext cx="2716104" cy="17542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A biodiversity index prediction based on the Spectral Variability Hypothesis (SVH).</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(Schmidtlein and Fassnacht 2017)</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28"/>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 SVH</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61" name="Google Shape;461;p2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62" name="Google Shape;462;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63" name="Google Shape;463;p2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64" name="Google Shape;464;p28"/>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465" name="Google Shape;465;p28"/>
          <p:cNvSpPr txBox="1"/>
          <p:nvPr/>
        </p:nvSpPr>
        <p:spPr>
          <a:xfrm>
            <a:off x="1034693" y="1811817"/>
            <a:ext cx="9773952" cy="4247276"/>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Estimating biodiversity using the Spectral Variability Hypothesis (SVH):	</a:t>
            </a:r>
            <a:r>
              <a:rPr b="0" i="0" lang="en-US" sz="16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Pixel-to-pixel variability of spectral response driven by multiple factors (e.g., environmental heterogeneity, diversity of leaf / canopy traits, also depending on the scale of observation</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These properties are related to species diversity</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Thus: spectral / textural variations are treated as a proxy of plant biodiversity</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Idea: areas with high spectral heterogeneity correspond to areas with a high environmental heterogeneity 🡪 higher number of available ecological niches that can host more species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Assumption: the higher the spectral variability in a region, the higher its plant biodiversity</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30"/>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 SVH</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72" name="Google Shape;472;p3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73" name="Google Shape;473;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74" name="Google Shape;474;p3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75" name="Google Shape;475;p30"/>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476" name="Google Shape;476;p30"/>
          <p:cNvSpPr txBox="1"/>
          <p:nvPr/>
        </p:nvSpPr>
        <p:spPr>
          <a:xfrm>
            <a:off x="1034693" y="1459230"/>
            <a:ext cx="9773952" cy="40011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Can the spectral variability hypothesis be shown from simple measurements in the field?</a:t>
            </a:r>
            <a:endParaRPr b="0" i="0" sz="1400" u="none" cap="none" strike="noStrike">
              <a:solidFill>
                <a:srgbClr val="000000"/>
              </a:solidFill>
              <a:latin typeface="Arial"/>
              <a:ea typeface="Arial"/>
              <a:cs typeface="Arial"/>
              <a:sym typeface="Arial"/>
            </a:endParaRPr>
          </a:p>
        </p:txBody>
      </p:sp>
      <p:grpSp>
        <p:nvGrpSpPr>
          <p:cNvPr id="477" name="Google Shape;477;p30"/>
          <p:cNvGrpSpPr/>
          <p:nvPr/>
        </p:nvGrpSpPr>
        <p:grpSpPr>
          <a:xfrm>
            <a:off x="881669" y="2305034"/>
            <a:ext cx="10080000" cy="4050047"/>
            <a:chOff x="881669" y="2305034"/>
            <a:chExt cx="10080000" cy="4050047"/>
          </a:xfrm>
        </p:grpSpPr>
        <p:pic>
          <p:nvPicPr>
            <p:cNvPr id="478" name="Google Shape;478;p30"/>
            <p:cNvPicPr preferRelativeResize="0"/>
            <p:nvPr/>
          </p:nvPicPr>
          <p:blipFill rotWithShape="1">
            <a:blip r:embed="rId5">
              <a:alphaModFix/>
            </a:blip>
            <a:srcRect b="0" l="0" r="0" t="0"/>
            <a:stretch/>
          </p:blipFill>
          <p:spPr>
            <a:xfrm>
              <a:off x="881669" y="2305034"/>
              <a:ext cx="10080000" cy="3093736"/>
            </a:xfrm>
            <a:prstGeom prst="rect">
              <a:avLst/>
            </a:prstGeom>
            <a:noFill/>
            <a:ln>
              <a:noFill/>
            </a:ln>
          </p:spPr>
        </p:pic>
        <p:sp>
          <p:nvSpPr>
            <p:cNvPr id="479" name="Google Shape;479;p30"/>
            <p:cNvSpPr txBox="1"/>
            <p:nvPr/>
          </p:nvSpPr>
          <p:spPr>
            <a:xfrm>
              <a:off x="1034692" y="5431751"/>
              <a:ext cx="4547501"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Mean (+/- SD) of spectral responses measured at four plots with different species richness (1, 2, 5 and 8). (Gamon et al. 2020)</a:t>
              </a:r>
              <a:endParaRPr b="0" i="0" sz="1400" u="none" cap="none" strike="noStrike">
                <a:solidFill>
                  <a:srgbClr val="000000"/>
                </a:solidFill>
                <a:latin typeface="Arial"/>
                <a:ea typeface="Arial"/>
                <a:cs typeface="Arial"/>
                <a:sym typeface="Arial"/>
              </a:endParaRPr>
            </a:p>
          </p:txBody>
        </p:sp>
        <p:sp>
          <p:nvSpPr>
            <p:cNvPr id="480" name="Google Shape;480;p30"/>
            <p:cNvSpPr txBox="1"/>
            <p:nvPr/>
          </p:nvSpPr>
          <p:spPr>
            <a:xfrm>
              <a:off x="6414168" y="5398770"/>
              <a:ext cx="4547501"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Coefficient of variation (spectral variability) of the same plots (high values = high variability in measured spectra). (Gamon et al. 2020)</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31"/>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 SVH</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87" name="Google Shape;487;p3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88" name="Google Shape;488;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89" name="Google Shape;489;p3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90" name="Google Shape;490;p31"/>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491" name="Google Shape;491;p31"/>
          <p:cNvSpPr txBox="1"/>
          <p:nvPr/>
        </p:nvSpPr>
        <p:spPr>
          <a:xfrm>
            <a:off x="1034693" y="1811817"/>
            <a:ext cx="9773952" cy="440120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Testing of SVH</a:t>
            </a:r>
            <a:r>
              <a:rPr b="0" i="0" lang="en-US" sz="2000" u="none" cap="none" strike="noStrike">
                <a:solidFill>
                  <a:schemeClr val="dk1"/>
                </a:solidFill>
                <a:latin typeface="Calibri"/>
                <a:ea typeface="Calibri"/>
                <a:cs typeface="Calibri"/>
                <a:sym typeface="Calibri"/>
              </a:rPr>
              <a:t>: Correlating field data (alpha diversity sampled in plots or inventory species data) with spectral heterogeneity of a larger region, e.g.	</a:t>
            </a:r>
            <a:r>
              <a:rPr b="0" i="0" lang="en-US" sz="16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Wetlands</a:t>
            </a:r>
            <a:r>
              <a:rPr b="0" i="0" lang="en-US" sz="2000" u="none" cap="none" strike="noStrike">
                <a:solidFill>
                  <a:schemeClr val="dk1"/>
                </a:solidFill>
                <a:latin typeface="Calibri"/>
                <a:ea typeface="Calibri"/>
                <a:cs typeface="Calibri"/>
                <a:sym typeface="Calibri"/>
              </a:rPr>
              <a:t> (Rocchini et al. 2004)</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Prairie vegetation (Palmer et al. 2002)</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Alpine forests (Torresani et al. 2019)</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Grasslands</a:t>
            </a:r>
            <a:r>
              <a:rPr b="0" i="0" lang="en-US" sz="2000" u="none" cap="none" strike="noStrike">
                <a:solidFill>
                  <a:schemeClr val="dk1"/>
                </a:solidFill>
                <a:latin typeface="Calibri"/>
                <a:ea typeface="Calibri"/>
                <a:cs typeface="Calibri"/>
                <a:sym typeface="Calibri"/>
              </a:rPr>
              <a:t> (Lopes et al. 2017)</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Tropical forests </a:t>
            </a:r>
            <a:r>
              <a:rPr b="0" i="0" lang="en-US" sz="2000" u="none" cap="none" strike="noStrike">
                <a:solidFill>
                  <a:schemeClr val="dk1"/>
                </a:solidFill>
                <a:latin typeface="Calibri"/>
                <a:ea typeface="Calibri"/>
                <a:cs typeface="Calibri"/>
                <a:sym typeface="Calibri"/>
              </a:rPr>
              <a:t>(Feret &amp; Asner 2014)</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Mediterranean vegetation (Levin et al. 2007)</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And others</a:t>
            </a:r>
            <a:endParaRPr b="0" i="0" sz="1400" u="none" cap="none" strike="noStrike">
              <a:solidFill>
                <a:srgbClr val="000000"/>
              </a:solidFill>
              <a:latin typeface="Arial"/>
              <a:ea typeface="Arial"/>
              <a:cs typeface="Arial"/>
              <a:sym typeface="Arial"/>
            </a:endParaRPr>
          </a:p>
          <a:p>
            <a:pPr indent="-215900" lvl="0" marL="342900" marR="0" rtl="0" algn="just">
              <a:lnSpc>
                <a:spcPct val="100000"/>
              </a:lnSpc>
              <a:spcBef>
                <a:spcPts val="12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p32"/>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 SVH</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98" name="Google Shape;498;p3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99" name="Google Shape;499;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00" name="Google Shape;500;p3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01" name="Google Shape;501;p32"/>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pic>
        <p:nvPicPr>
          <p:cNvPr id="502" name="Google Shape;502;p32"/>
          <p:cNvPicPr preferRelativeResize="0"/>
          <p:nvPr/>
        </p:nvPicPr>
        <p:blipFill rotWithShape="1">
          <a:blip r:embed="rId5">
            <a:alphaModFix/>
          </a:blip>
          <a:srcRect b="0" l="0" r="0" t="0"/>
          <a:stretch/>
        </p:blipFill>
        <p:spPr>
          <a:xfrm>
            <a:off x="989999" y="2078379"/>
            <a:ext cx="10440000" cy="2419025"/>
          </a:xfrm>
          <a:prstGeom prst="rect">
            <a:avLst/>
          </a:prstGeom>
          <a:noFill/>
          <a:ln>
            <a:noFill/>
          </a:ln>
        </p:spPr>
      </p:pic>
      <p:sp>
        <p:nvSpPr>
          <p:cNvPr id="503" name="Google Shape;503;p32"/>
          <p:cNvSpPr txBox="1"/>
          <p:nvPr/>
        </p:nvSpPr>
        <p:spPr>
          <a:xfrm>
            <a:off x="1216106" y="4965212"/>
            <a:ext cx="10137694"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Plant biodiversity can be estimated from spectral heterogeneity and then differentiated into alpha and beta components using a decomposition method. This allows to derive biodiversity hotspots or hotspot communities. (Laliberté et al. 2020)</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5"/>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Ecosystem</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184" name="Google Shape;184;p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185" name="Google Shape;185;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186" name="Google Shape;186;p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187" name="Google Shape;187;p5"/>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188" name="Google Shape;188;p5"/>
          <p:cNvSpPr txBox="1"/>
          <p:nvPr/>
        </p:nvSpPr>
        <p:spPr>
          <a:xfrm>
            <a:off x="1034693" y="1811817"/>
            <a:ext cx="9773952" cy="3611245"/>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Critical questions to understand ecosystem stability:</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How stable is an ecosystem?</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How does the ecosystem contribute to human well-being?</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How useful is the ecosystem?</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How is the service output of the ecosystem changing?</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189" name="Google Shape;189;p5"/>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33"/>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 SVH</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10" name="Google Shape;510;p3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11" name="Google Shape;511;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12" name="Google Shape;512;p3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13" name="Google Shape;513;p33"/>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514" name="Google Shape;514;p33"/>
          <p:cNvSpPr txBox="1"/>
          <p:nvPr/>
        </p:nvSpPr>
        <p:spPr>
          <a:xfrm>
            <a:off x="8603048" y="4013523"/>
            <a:ext cx="2917371" cy="203132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Instead of directly using spectral bands, a PCA can reduce dimensionality by keeping variance. LCSD = local contribution to spectral beta diversity. (Laliberte et al. 2020)</a:t>
            </a:r>
            <a:endParaRPr b="0" i="0" sz="1400" u="none" cap="none" strike="noStrike">
              <a:solidFill>
                <a:srgbClr val="000000"/>
              </a:solidFill>
              <a:latin typeface="Arial"/>
              <a:ea typeface="Arial"/>
              <a:cs typeface="Arial"/>
              <a:sym typeface="Arial"/>
            </a:endParaRPr>
          </a:p>
        </p:txBody>
      </p:sp>
      <p:pic>
        <p:nvPicPr>
          <p:cNvPr id="515" name="Google Shape;515;p33"/>
          <p:cNvPicPr preferRelativeResize="0"/>
          <p:nvPr/>
        </p:nvPicPr>
        <p:blipFill rotWithShape="1">
          <a:blip r:embed="rId5">
            <a:alphaModFix/>
          </a:blip>
          <a:srcRect b="0" l="0" r="0" t="0"/>
          <a:stretch/>
        </p:blipFill>
        <p:spPr>
          <a:xfrm>
            <a:off x="3028639" y="1374037"/>
            <a:ext cx="5469936" cy="46800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34"/>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 SVH</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22" name="Google Shape;522;p3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23" name="Google Shape;523;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24" name="Google Shape;524;p3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25" name="Google Shape;525;p34"/>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526" name="Google Shape;526;p34"/>
          <p:cNvSpPr txBox="1"/>
          <p:nvPr/>
        </p:nvSpPr>
        <p:spPr>
          <a:xfrm>
            <a:off x="1034693" y="1811817"/>
            <a:ext cx="9773952" cy="34778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Sensitivity of SVH</a:t>
            </a:r>
            <a:r>
              <a:rPr b="0" i="0" lang="en-US" sz="2000" u="none" cap="none" strike="noStrike">
                <a:solidFill>
                  <a:schemeClr val="dk1"/>
                </a:solidFill>
                <a:latin typeface="Calibri"/>
                <a:ea typeface="Calibri"/>
                <a:cs typeface="Calibri"/>
                <a:sym typeface="Calibri"/>
              </a:rPr>
              <a:t>: 	</a:t>
            </a:r>
            <a:r>
              <a:rPr b="0" i="0" lang="en-US" sz="16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Scale-sensitivity (and thus sensor-dependency): if spectral heterogeneity is low but species richness is actual high (i.e. observed habitat seems to be homogenous) 🡪 likely a scale issue (spatially to coarse)</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High spectral sensitivity (band composition and range)</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High time-of acquisition sensitivity ( due to seasons)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Species diversity measures: if accounting for species relative abundance (choice of alpha index) as reference instead species richness, results may be better 🡪 e.g., Shannon index less affected by rare species	</a:t>
            </a:r>
            <a:r>
              <a:rPr b="0" i="0" lang="en-US" sz="1400" u="none" cap="none" strike="noStrike">
                <a:solidFill>
                  <a:schemeClr val="dk1"/>
                </a:solidFill>
                <a:latin typeface="Calibri"/>
                <a:ea typeface="Calibri"/>
                <a:cs typeface="Calibri"/>
                <a:sym typeface="Calibri"/>
              </a:rPr>
              <a:t>Odeland et al. 2010, Ricotta et al. 2008</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sp>
        <p:nvSpPr>
          <p:cNvPr id="532" name="Google Shape;532;p35"/>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 Spectral species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33" name="Google Shape;533;p3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34" name="Google Shape;534;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35" name="Google Shape;535;p3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36" name="Google Shape;536;p35"/>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pic>
        <p:nvPicPr>
          <p:cNvPr id="537" name="Google Shape;537;p35"/>
          <p:cNvPicPr preferRelativeResize="0"/>
          <p:nvPr/>
        </p:nvPicPr>
        <p:blipFill rotWithShape="1">
          <a:blip r:embed="rId5">
            <a:alphaModFix/>
          </a:blip>
          <a:srcRect b="0" l="0" r="0" t="0"/>
          <a:stretch/>
        </p:blipFill>
        <p:spPr>
          <a:xfrm>
            <a:off x="876631" y="1280634"/>
            <a:ext cx="10080000" cy="4174806"/>
          </a:xfrm>
          <a:prstGeom prst="rect">
            <a:avLst/>
          </a:prstGeom>
          <a:noFill/>
          <a:ln>
            <a:noFill/>
          </a:ln>
        </p:spPr>
      </p:pic>
      <p:sp>
        <p:nvSpPr>
          <p:cNvPr id="538" name="Google Shape;538;p35"/>
          <p:cNvSpPr txBox="1"/>
          <p:nvPr/>
        </p:nvSpPr>
        <p:spPr>
          <a:xfrm>
            <a:off x="1034692" y="5431751"/>
            <a:ext cx="4547501"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Refining SVH: Spectral species unsupervised clustering and then applying the cluster model on each pixel… (Feret &amp; Asner 2014)</a:t>
            </a:r>
            <a:endParaRPr b="0" i="0" sz="1400" u="none" cap="none" strike="noStrike">
              <a:solidFill>
                <a:srgbClr val="000000"/>
              </a:solidFill>
              <a:latin typeface="Arial"/>
              <a:ea typeface="Arial"/>
              <a:cs typeface="Arial"/>
              <a:sym typeface="Arial"/>
            </a:endParaRPr>
          </a:p>
        </p:txBody>
      </p:sp>
      <p:sp>
        <p:nvSpPr>
          <p:cNvPr id="539" name="Google Shape;539;p35"/>
          <p:cNvSpPr txBox="1"/>
          <p:nvPr/>
        </p:nvSpPr>
        <p:spPr>
          <a:xfrm>
            <a:off x="6527385" y="5398770"/>
            <a:ext cx="4700524"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…then calculating the Shannon index (alpha) over 1-ha kernels and calculating a beta diversity index over 4-ha kernels (Feret &amp; Asner 2014)</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36"/>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 Spectral species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46" name="Google Shape;546;p3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47" name="Google Shape;547;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48" name="Google Shape;548;p3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49" name="Google Shape;549;p36"/>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550" name="Google Shape;550;p36"/>
          <p:cNvSpPr txBox="1"/>
          <p:nvPr/>
        </p:nvSpPr>
        <p:spPr>
          <a:xfrm>
            <a:off x="8066317" y="4879022"/>
            <a:ext cx="4049647" cy="147732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RGB (among the input features), alpha diversity index and beta diversity index </a:t>
            </a:r>
            <a:br>
              <a:rPr b="0" i="0" lang="en-US" sz="1800" u="none" cap="none" strike="noStrike">
                <a:solidFill>
                  <a:schemeClr val="dk1"/>
                </a:solidFill>
                <a:latin typeface="Calibri"/>
                <a:ea typeface="Calibri"/>
                <a:cs typeface="Calibri"/>
                <a:sym typeface="Calibri"/>
              </a:rPr>
            </a:br>
            <a:r>
              <a:rPr b="0" i="0" lang="en-US" sz="1800" u="none" cap="none" strike="noStrike">
                <a:solidFill>
                  <a:schemeClr val="dk1"/>
                </a:solidFill>
                <a:latin typeface="Calibri"/>
                <a:ea typeface="Calibri"/>
                <a:cs typeface="Calibri"/>
                <a:sym typeface="Calibri"/>
              </a:rPr>
              <a:t>(the more different the colors, the more different the diversity between kernels). </a:t>
            </a:r>
            <a:br>
              <a:rPr b="0" i="0" lang="en-US" sz="1800" u="none" cap="none" strike="noStrike">
                <a:solidFill>
                  <a:schemeClr val="dk1"/>
                </a:solidFill>
                <a:latin typeface="Calibri"/>
                <a:ea typeface="Calibri"/>
                <a:cs typeface="Calibri"/>
                <a:sym typeface="Calibri"/>
              </a:rPr>
            </a:br>
            <a:r>
              <a:rPr b="0" i="0" lang="en-US" sz="1800" u="none" cap="none" strike="noStrike">
                <a:solidFill>
                  <a:schemeClr val="dk1"/>
                </a:solidFill>
                <a:latin typeface="Calibri"/>
                <a:ea typeface="Calibri"/>
                <a:cs typeface="Calibri"/>
                <a:sym typeface="Calibri"/>
              </a:rPr>
              <a:t>(Feret &amp; Asner 2014)</a:t>
            </a:r>
            <a:endParaRPr b="0" i="0" sz="1400" u="none" cap="none" strike="noStrike">
              <a:solidFill>
                <a:srgbClr val="000000"/>
              </a:solidFill>
              <a:latin typeface="Arial"/>
              <a:ea typeface="Arial"/>
              <a:cs typeface="Arial"/>
              <a:sym typeface="Arial"/>
            </a:endParaRPr>
          </a:p>
        </p:txBody>
      </p:sp>
      <p:pic>
        <p:nvPicPr>
          <p:cNvPr id="551" name="Google Shape;551;p36"/>
          <p:cNvPicPr preferRelativeResize="0"/>
          <p:nvPr/>
        </p:nvPicPr>
        <p:blipFill rotWithShape="1">
          <a:blip r:embed="rId5">
            <a:alphaModFix/>
          </a:blip>
          <a:srcRect b="0" l="0" r="0" t="0"/>
          <a:stretch/>
        </p:blipFill>
        <p:spPr>
          <a:xfrm>
            <a:off x="2985721" y="973277"/>
            <a:ext cx="5040000" cy="548152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37"/>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 Spectral species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58" name="Google Shape;558;p3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59" name="Google Shape;559;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60" name="Google Shape;560;p37"/>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61" name="Google Shape;561;p37"/>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562" name="Google Shape;562;p37"/>
          <p:cNvSpPr txBox="1"/>
          <p:nvPr/>
        </p:nvSpPr>
        <p:spPr>
          <a:xfrm>
            <a:off x="1034693" y="1811817"/>
            <a:ext cx="9773952" cy="2862322"/>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“Spectral species” idea summarized</a:t>
            </a:r>
            <a:r>
              <a:rPr b="0" i="0" lang="en-US" sz="2000" u="none" cap="none" strike="noStrike">
                <a:solidFill>
                  <a:schemeClr val="dk1"/>
                </a:solidFill>
                <a:latin typeface="Calibri"/>
                <a:ea typeface="Calibri"/>
                <a:cs typeface="Calibri"/>
                <a:sym typeface="Calibri"/>
              </a:rPr>
              <a:t>: 	</a:t>
            </a:r>
            <a:r>
              <a:rPr b="0" i="0" lang="en-US" sz="16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Clustering features from spectral species, based on the assumption that differences in species are correlating with difference of their used niche (SVH)</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Classifying pixels using the cluster model</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Setting an alpha diversity scale (kernels / clumps), calculating alpha diversity index for each kernel</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Calculating diversity across kernels in larger beta kernels, than compare compositions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sp>
        <p:nvSpPr>
          <p:cNvPr id="568" name="Google Shape;568;p38"/>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 SDMs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69" name="Google Shape;569;p3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70" name="Google Shape;570;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71" name="Google Shape;571;p3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72" name="Google Shape;572;p38"/>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573" name="Google Shape;573;p38"/>
          <p:cNvSpPr txBox="1"/>
          <p:nvPr/>
        </p:nvSpPr>
        <p:spPr>
          <a:xfrm>
            <a:off x="1034693" y="1811817"/>
            <a:ext cx="9773952" cy="34778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Widely applied and conceptually understood:	</a:t>
            </a:r>
            <a:r>
              <a:rPr b="0" i="0" lang="en-US" sz="16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Allow to identify environmental variables critical for species or communities 🡪 in conservation and decision making used as explanatory models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Allow to inter- and extrapolate potential geographic distributions of species or communities 🡪 in conservation planning used to minimize the impact of development</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Allow to provide scenarios for past and future species distributions (forecasting) 🡪 sustainability assessment, assessment of threatened, rare, flagship or invasive species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Often linked to other biodiversity monitoring frameworks such as Essential Biodiversity Variables (EBVs)</a:t>
            </a:r>
            <a:endParaRPr b="0" i="0" sz="2000" u="none" cap="none" strike="noStrike">
              <a:solidFill>
                <a:schemeClr val="dk1"/>
              </a:solidFill>
              <a:latin typeface="Calibri"/>
              <a:ea typeface="Calibri"/>
              <a:cs typeface="Calibri"/>
              <a:sym typeface="Calibri"/>
            </a:endParaRPr>
          </a:p>
        </p:txBody>
      </p:sp>
      <p:sp>
        <p:nvSpPr>
          <p:cNvPr id="574" name="Google Shape;574;p38"/>
          <p:cNvSpPr txBox="1"/>
          <p:nvPr/>
        </p:nvSpPr>
        <p:spPr>
          <a:xfrm>
            <a:off x="1034700" y="1071725"/>
            <a:ext cx="67758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800">
                <a:solidFill>
                  <a:schemeClr val="dk1"/>
                </a:solidFill>
                <a:latin typeface="Calibri"/>
                <a:ea typeface="Calibri"/>
                <a:cs typeface="Calibri"/>
                <a:sym typeface="Calibri"/>
              </a:rPr>
              <a:t>SDM = Species Distribution Models </a:t>
            </a:r>
            <a:endParaRPr sz="2800">
              <a:solidFill>
                <a:schemeClr val="dk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p39"/>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 SDMs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81" name="Google Shape;581;p3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82" name="Google Shape;582;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83" name="Google Shape;583;p3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84" name="Google Shape;584;p39"/>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pic>
        <p:nvPicPr>
          <p:cNvPr id="585" name="Google Shape;585;p39"/>
          <p:cNvPicPr preferRelativeResize="0"/>
          <p:nvPr/>
        </p:nvPicPr>
        <p:blipFill rotWithShape="1">
          <a:blip r:embed="rId5">
            <a:alphaModFix/>
          </a:blip>
          <a:srcRect b="0" l="0" r="0" t="0"/>
          <a:stretch/>
        </p:blipFill>
        <p:spPr>
          <a:xfrm>
            <a:off x="913800" y="1186218"/>
            <a:ext cx="10440000" cy="4577597"/>
          </a:xfrm>
          <a:prstGeom prst="rect">
            <a:avLst/>
          </a:prstGeom>
          <a:noFill/>
          <a:ln>
            <a:noFill/>
          </a:ln>
        </p:spPr>
      </p:pic>
      <p:sp>
        <p:nvSpPr>
          <p:cNvPr id="586" name="Google Shape;586;p39"/>
          <p:cNvSpPr txBox="1"/>
          <p:nvPr/>
        </p:nvSpPr>
        <p:spPr>
          <a:xfrm>
            <a:off x="876630" y="5763815"/>
            <a:ext cx="10358831" cy="92333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(1) Sampling in geographic space, (2)  a statistical model (here, generalized linear model) is used to estimate the species-environment relationship. (3) the species-environment relationship can be mapped.  (Zurell et al. 2022)</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 name="Shape 591"/>
        <p:cNvGrpSpPr/>
        <p:nvPr/>
      </p:nvGrpSpPr>
      <p:grpSpPr>
        <a:xfrm>
          <a:off x="0" y="0"/>
          <a:ext cx="0" cy="0"/>
          <a:chOff x="0" y="0"/>
          <a:chExt cx="0" cy="0"/>
        </a:xfrm>
      </p:grpSpPr>
      <p:sp>
        <p:nvSpPr>
          <p:cNvPr id="592" name="Google Shape;592;p40"/>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 SDMs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93" name="Google Shape;593;p4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94" name="Google Shape;594;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95" name="Google Shape;595;p4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96" name="Google Shape;596;p40"/>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597" name="Google Shape;597;p40"/>
          <p:cNvSpPr txBox="1"/>
          <p:nvPr/>
        </p:nvSpPr>
        <p:spPr>
          <a:xfrm>
            <a:off x="1034693" y="1811817"/>
            <a:ext cx="9773952" cy="218521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Two types of SDMs: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1200"/>
              </a:spcBef>
              <a:spcAft>
                <a:spcPts val="0"/>
              </a:spcAft>
              <a:buClr>
                <a:srgbClr val="000000"/>
              </a:buClr>
              <a:buSzPts val="1600"/>
              <a:buFont typeface="Arial"/>
              <a:buNone/>
            </a:pPr>
            <a:r>
              <a:rPr b="0" i="0" lang="en-US" sz="16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Statistical / statistical learning</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Process-based</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1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2" name="Shape 602"/>
        <p:cNvGrpSpPr/>
        <p:nvPr/>
      </p:nvGrpSpPr>
      <p:grpSpPr>
        <a:xfrm>
          <a:off x="0" y="0"/>
          <a:ext cx="0" cy="0"/>
          <a:chOff x="0" y="0"/>
          <a:chExt cx="0" cy="0"/>
        </a:xfrm>
      </p:grpSpPr>
      <p:sp>
        <p:nvSpPr>
          <p:cNvPr id="603" name="Google Shape;603;p41"/>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 SDMs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04" name="Google Shape;604;p4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05" name="Google Shape;605;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06" name="Google Shape;606;p4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07" name="Google Shape;607;p41"/>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608" name="Google Shape;608;p41"/>
          <p:cNvSpPr txBox="1"/>
          <p:nvPr/>
        </p:nvSpPr>
        <p:spPr>
          <a:xfrm>
            <a:off x="1034693" y="1811817"/>
            <a:ext cx="9773952" cy="409342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Statistical SDMs</a:t>
            </a:r>
            <a:r>
              <a:rPr b="0" i="0" lang="en-US" sz="2000" u="none" cap="none" strike="noStrike">
                <a:solidFill>
                  <a:schemeClr val="dk1"/>
                </a:solidFill>
                <a:latin typeface="Calibri"/>
                <a:ea typeface="Calibri"/>
                <a:cs typeface="Calibri"/>
                <a:sym typeface="Calibri"/>
              </a:rPr>
              <a:t>:	</a:t>
            </a:r>
            <a:endParaRPr b="0" i="0" sz="1600" u="none" cap="none" strike="noStrike">
              <a:solidFill>
                <a:schemeClr val="dk1"/>
              </a:solidFill>
              <a:latin typeface="Calibri"/>
              <a:ea typeface="Calibri"/>
              <a:cs typeface="Calibri"/>
              <a:sym typeface="Calibri"/>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Also called habitat suitability models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Ground data: species occurrences, occurrence / abundance data or coarser such as taxonomic groups / communities etc.</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Predictor data: environmental covariates potentially relate to the species occurrence / composition, e.g., spectral reflectance, vegetation indices, topography indices, precipitation, surface temperature etc.</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Modelling: establishing relationship between species occurrence and covariates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 refinement / tuning by testing for variable importance</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Processes not explicitly modeled, but empirically inferred</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3" name="Shape 613"/>
        <p:cNvGrpSpPr/>
        <p:nvPr/>
      </p:nvGrpSpPr>
      <p:grpSpPr>
        <a:xfrm>
          <a:off x="0" y="0"/>
          <a:ext cx="0" cy="0"/>
          <a:chOff x="0" y="0"/>
          <a:chExt cx="0" cy="0"/>
        </a:xfrm>
      </p:grpSpPr>
      <p:sp>
        <p:nvSpPr>
          <p:cNvPr id="614" name="Google Shape;614;p42"/>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 SDMs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15" name="Google Shape;615;p4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16" name="Google Shape;616;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17" name="Google Shape;617;p4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18" name="Google Shape;618;p42"/>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619" name="Google Shape;619;p42"/>
          <p:cNvSpPr txBox="1"/>
          <p:nvPr/>
        </p:nvSpPr>
        <p:spPr>
          <a:xfrm>
            <a:off x="1034693" y="1811817"/>
            <a:ext cx="9773952" cy="2400657"/>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Process-based SDMs</a:t>
            </a:r>
            <a:r>
              <a:rPr b="0" i="0" lang="en-US" sz="2000" u="none" cap="none" strike="noStrike">
                <a:solidFill>
                  <a:schemeClr val="dk1"/>
                </a:solidFill>
                <a:latin typeface="Calibri"/>
                <a:ea typeface="Calibri"/>
                <a:cs typeface="Calibri"/>
                <a:sym typeface="Calibri"/>
              </a:rPr>
              <a:t>:	</a:t>
            </a:r>
            <a:endParaRPr b="0" i="0" sz="1600" u="none" cap="none" strike="noStrike">
              <a:solidFill>
                <a:schemeClr val="dk1"/>
              </a:solidFill>
              <a:latin typeface="Calibri"/>
              <a:ea typeface="Calibri"/>
              <a:cs typeface="Calibri"/>
              <a:sym typeface="Calibri"/>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Build on explicit causal relationships determined experimentally, e.g., phenology and distribution</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Makes it more reliable to extrapolate beyond the training area</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In between purely process-based SDMs and statistical SDMs: hybrids, dynamic range models, integrated models etc.</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6"/>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Ecosystem</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196" name="Google Shape;196;p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197" name="Google Shape;197;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198" name="Google Shape;198;p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199" name="Google Shape;199;p6"/>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00" name="Google Shape;200;p6"/>
          <p:cNvSpPr txBox="1"/>
          <p:nvPr/>
        </p:nvSpPr>
        <p:spPr>
          <a:xfrm>
            <a:off x="1034693" y="1811817"/>
            <a:ext cx="9773952" cy="3077766"/>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Critical questions to understand ecosystem stability:</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Which efforts are undertaken by the ecosystem?</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What are the energy dynamics of the ecosystem?</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How does the exchange matter within the ecosystem look like, e.g. between biota and atmosphere?</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201" name="Google Shape;201;p6"/>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pic>
        <p:nvPicPr>
          <p:cNvPr id="625" name="Google Shape;625;p43"/>
          <p:cNvPicPr preferRelativeResize="0"/>
          <p:nvPr/>
        </p:nvPicPr>
        <p:blipFill rotWithShape="1">
          <a:blip r:embed="rId3">
            <a:alphaModFix/>
          </a:blip>
          <a:srcRect b="0" l="0" r="0" t="0"/>
          <a:stretch/>
        </p:blipFill>
        <p:spPr>
          <a:xfrm>
            <a:off x="1235999" y="1028179"/>
            <a:ext cx="9720000" cy="5097998"/>
          </a:xfrm>
          <a:prstGeom prst="rect">
            <a:avLst/>
          </a:prstGeom>
          <a:noFill/>
          <a:ln>
            <a:noFill/>
          </a:ln>
        </p:spPr>
      </p:pic>
      <p:sp>
        <p:nvSpPr>
          <p:cNvPr id="626" name="Google Shape;626;p43"/>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 SDMs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27" name="Google Shape;627;p43"/>
          <p:cNvPicPr preferRelativeResize="0"/>
          <p:nvPr/>
        </p:nvPicPr>
        <p:blipFill rotWithShape="1">
          <a:blip r:embed="rId4">
            <a:alphaModFix/>
          </a:blip>
          <a:srcRect b="0" l="0" r="0" t="0"/>
          <a:stretch/>
        </p:blipFill>
        <p:spPr>
          <a:xfrm>
            <a:off x="11235462" y="112704"/>
            <a:ext cx="720000" cy="720000"/>
          </a:xfrm>
          <a:prstGeom prst="rect">
            <a:avLst/>
          </a:prstGeom>
          <a:noFill/>
          <a:ln>
            <a:noFill/>
          </a:ln>
        </p:spPr>
      </p:pic>
      <p:sp>
        <p:nvSpPr>
          <p:cNvPr id="628" name="Google Shape;628;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29" name="Google Shape;629;p43"/>
          <p:cNvPicPr preferRelativeResize="0"/>
          <p:nvPr/>
        </p:nvPicPr>
        <p:blipFill rotWithShape="1">
          <a:blip r:embed="rId5">
            <a:alphaModFix amt="30000"/>
          </a:blip>
          <a:srcRect b="0" l="0" r="0" t="0"/>
          <a:stretch/>
        </p:blipFill>
        <p:spPr>
          <a:xfrm rot="-5400000">
            <a:off x="-3042044" y="3163081"/>
            <a:ext cx="6768000" cy="531838"/>
          </a:xfrm>
          <a:prstGeom prst="rect">
            <a:avLst/>
          </a:prstGeom>
          <a:noFill/>
          <a:ln>
            <a:noFill/>
          </a:ln>
        </p:spPr>
      </p:pic>
      <p:sp>
        <p:nvSpPr>
          <p:cNvPr id="630" name="Google Shape;630;p43"/>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631" name="Google Shape;631;p43"/>
          <p:cNvSpPr txBox="1"/>
          <p:nvPr/>
        </p:nvSpPr>
        <p:spPr>
          <a:xfrm>
            <a:off x="1236631" y="6152162"/>
            <a:ext cx="10358831" cy="369332"/>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A usual study design involving RS-fed SDMs to model species distribution (Randin et al. 2020)</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44"/>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 from remote sensing: SDMs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38" name="Google Shape;638;p4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39" name="Google Shape;639;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40" name="Google Shape;640;p4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41" name="Google Shape;641;p44"/>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642" name="Google Shape;642;p44"/>
          <p:cNvSpPr txBox="1"/>
          <p:nvPr/>
        </p:nvSpPr>
        <p:spPr>
          <a:xfrm>
            <a:off x="1034693" y="1811817"/>
            <a:ext cx="9774000" cy="37857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Pitfalls /challenges of SDMs</a:t>
            </a:r>
            <a:r>
              <a:rPr b="0" i="0" lang="en-US" sz="20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12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	</a:t>
            </a:r>
            <a:endParaRPr b="0" i="0" sz="1600" u="none" cap="none" strike="noStrike">
              <a:solidFill>
                <a:schemeClr val="dk1"/>
              </a:solidFill>
              <a:latin typeface="Calibri"/>
              <a:ea typeface="Calibri"/>
              <a:cs typeface="Calibri"/>
              <a:sym typeface="Calibri"/>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Do not comprehend biotic interaction</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Assume only the environment to be of effect (extrinsic view), but do not account for intrinsic motivation of distribution / movement</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Danger of only well-describing a statistical relationship that might not correspond with biological causalities</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1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15900" lvl="0" marL="342900" marR="0" rtl="0" algn="just">
              <a:lnSpc>
                <a:spcPct val="100000"/>
              </a:lnSpc>
              <a:spcBef>
                <a:spcPts val="12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7" name="Shape 647"/>
        <p:cNvGrpSpPr/>
        <p:nvPr/>
      </p:nvGrpSpPr>
      <p:grpSpPr>
        <a:xfrm>
          <a:off x="0" y="0"/>
          <a:ext cx="0" cy="0"/>
          <a:chOff x="0" y="0"/>
          <a:chExt cx="0" cy="0"/>
        </a:xfrm>
      </p:grpSpPr>
      <p:sp>
        <p:nvSpPr>
          <p:cNvPr id="648" name="Google Shape;648;p45"/>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Conclusions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49" name="Google Shape;649;p4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50" name="Google Shape;650;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51" name="Google Shape;651;p4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52" name="Google Shape;652;p45"/>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653" name="Google Shape;653;p45"/>
          <p:cNvSpPr txBox="1"/>
          <p:nvPr/>
        </p:nvSpPr>
        <p:spPr>
          <a:xfrm>
            <a:off x="956316" y="1379577"/>
            <a:ext cx="9773952" cy="5478423"/>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Biodiversity estimation from remote sensing</a:t>
            </a:r>
            <a:endParaRPr b="0" i="0" sz="1600" u="none" cap="none" strike="noStrike">
              <a:solidFill>
                <a:schemeClr val="dk1"/>
              </a:solidFill>
              <a:latin typeface="Calibri"/>
              <a:ea typeface="Calibri"/>
              <a:cs typeface="Calibri"/>
              <a:sym typeface="Calibri"/>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Quantifying biodiversity is not trivial, though a multitude of approaches exist of which we looked at four prominent ones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Biophysical signatures, both spectral and structural, contained in remotely sensed signal relate to alpha biodiversity and can be exploited (direct approach)</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Environmental conditions (soil, precipitation, temperature etc.) as well as ecological variables (NPP, LAI) are proxies for species composition and can be exploited (indirect approach)</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Assumptions about relationships between spectral / structural signatures and species composition can be used for unsupervised biodiversity estimation</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Remote sensing can serve both the need to derive biodiversity indicators (i.e. proxies, e.g., for climate models) as well as further modelling alpha and beta diversity</a:t>
            </a:r>
            <a:endParaRPr b="0" i="0" sz="1400" u="none" cap="none" strike="noStrike">
              <a:solidFill>
                <a:srgbClr val="000000"/>
              </a:solidFill>
              <a:latin typeface="Arial"/>
              <a:ea typeface="Arial"/>
              <a:cs typeface="Arial"/>
              <a:sym typeface="Arial"/>
            </a:endParaRPr>
          </a:p>
          <a:p>
            <a:pPr indent="-215900" lvl="0" marL="342900" marR="0" rtl="0" algn="just">
              <a:lnSpc>
                <a:spcPct val="100000"/>
              </a:lnSpc>
              <a:spcBef>
                <a:spcPts val="12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215900" lvl="0" marL="342900" marR="0" rtl="0" algn="just">
              <a:lnSpc>
                <a:spcPct val="100000"/>
              </a:lnSpc>
              <a:spcBef>
                <a:spcPts val="12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7" name="Shape 657"/>
        <p:cNvGrpSpPr/>
        <p:nvPr/>
      </p:nvGrpSpPr>
      <p:grpSpPr>
        <a:xfrm>
          <a:off x="0" y="0"/>
          <a:ext cx="0" cy="0"/>
          <a:chOff x="0" y="0"/>
          <a:chExt cx="0" cy="0"/>
        </a:xfrm>
      </p:grpSpPr>
      <p:sp>
        <p:nvSpPr>
          <p:cNvPr id="658" name="Google Shape;658;p47"/>
          <p:cNvSpPr txBox="1"/>
          <p:nvPr>
            <p:ph type="ctrTitle"/>
          </p:nvPr>
        </p:nvSpPr>
        <p:spPr>
          <a:xfrm>
            <a:off x="1177632" y="2586648"/>
            <a:ext cx="9755206" cy="2768924"/>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rgbClr val="1F4E79"/>
              </a:buClr>
              <a:buSzPts val="4000"/>
              <a:buFont typeface="Calibri"/>
              <a:buNone/>
            </a:pPr>
            <a:r>
              <a:rPr b="1" i="0" lang="en-US" sz="4000">
                <a:solidFill>
                  <a:srgbClr val="1F4E79"/>
                </a:solidFill>
                <a:latin typeface="Calibri"/>
                <a:ea typeface="Calibri"/>
                <a:cs typeface="Calibri"/>
                <a:sym typeface="Calibri"/>
              </a:rPr>
              <a:t>Thank you for your attention!</a:t>
            </a:r>
            <a:br>
              <a:rPr b="1" i="0" lang="en-US" sz="4000">
                <a:solidFill>
                  <a:srgbClr val="1F4E79"/>
                </a:solidFill>
                <a:latin typeface="Calibri"/>
                <a:ea typeface="Calibri"/>
                <a:cs typeface="Calibri"/>
                <a:sym typeface="Calibri"/>
              </a:rPr>
            </a:br>
            <a:br>
              <a:rPr b="1" i="0" lang="en-US" sz="3100">
                <a:solidFill>
                  <a:srgbClr val="1F4E79"/>
                </a:solidFill>
                <a:latin typeface="Calibri"/>
                <a:ea typeface="Calibri"/>
                <a:cs typeface="Calibri"/>
                <a:sym typeface="Calibri"/>
              </a:rPr>
            </a:br>
            <a:br>
              <a:rPr b="1" i="0" lang="en-US" sz="3100">
                <a:solidFill>
                  <a:srgbClr val="1F4E79"/>
                </a:solidFill>
                <a:latin typeface="Calibri"/>
                <a:ea typeface="Calibri"/>
                <a:cs typeface="Calibri"/>
                <a:sym typeface="Calibri"/>
              </a:rPr>
            </a:br>
            <a:br>
              <a:rPr b="1" i="0" lang="en-US" sz="3100">
                <a:solidFill>
                  <a:srgbClr val="1F4E79"/>
                </a:solidFill>
                <a:latin typeface="Calibri"/>
                <a:ea typeface="Calibri"/>
                <a:cs typeface="Calibri"/>
                <a:sym typeface="Calibri"/>
              </a:rPr>
            </a:br>
            <a:br>
              <a:rPr lang="en-US" sz="1050"/>
            </a:br>
            <a:endParaRPr b="1" sz="3600">
              <a:solidFill>
                <a:srgbClr val="2E75B5"/>
              </a:solidFill>
              <a:latin typeface="Calibri"/>
              <a:ea typeface="Calibri"/>
              <a:cs typeface="Calibri"/>
              <a:sym typeface="Calibri"/>
            </a:endParaRPr>
          </a:p>
        </p:txBody>
      </p:sp>
      <p:sp>
        <p:nvSpPr>
          <p:cNvPr id="659" name="Google Shape;659;p47"/>
          <p:cNvSpPr txBox="1"/>
          <p:nvPr/>
        </p:nvSpPr>
        <p:spPr>
          <a:xfrm>
            <a:off x="1259144" y="4087500"/>
            <a:ext cx="5997900" cy="1169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Arial"/>
              <a:buNone/>
            </a:pPr>
            <a:r>
              <a:rPr b="1" i="0" lang="en-US" sz="1800" u="none" cap="none" strike="noStrike">
                <a:solidFill>
                  <a:srgbClr val="4D4D4D"/>
                </a:solidFill>
                <a:latin typeface="Arial"/>
                <a:ea typeface="Arial"/>
                <a:cs typeface="Arial"/>
                <a:sym typeface="Arial"/>
              </a:rPr>
              <a:t>Dr. Insa Otte (on behalf of the EOCap4Africa Team) and colleagues</a:t>
            </a:r>
            <a:endParaRPr b="1" i="0" sz="1800" u="none" cap="none" strike="noStrike">
              <a:solidFill>
                <a:srgbClr val="4D4D4D"/>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t/>
            </a:r>
            <a:endParaRPr b="1" i="0" sz="1800" u="none" cap="none" strike="noStrike">
              <a:solidFill>
                <a:srgbClr val="4D4D4D"/>
              </a:solidFill>
              <a:latin typeface="Arial"/>
              <a:ea typeface="Arial"/>
              <a:cs typeface="Arial"/>
              <a:sym typeface="Arial"/>
            </a:endParaRPr>
          </a:p>
          <a:p>
            <a:pPr indent="0" lvl="0" marL="0" marR="0" rtl="0" algn="l">
              <a:lnSpc>
                <a:spcPct val="100000"/>
              </a:lnSpc>
              <a:spcBef>
                <a:spcPts val="0"/>
              </a:spcBef>
              <a:spcAft>
                <a:spcPts val="0"/>
              </a:spcAft>
              <a:buClr>
                <a:srgbClr val="4D4D4D"/>
              </a:buClr>
              <a:buSzPts val="1600"/>
              <a:buFont typeface="Arial"/>
              <a:buNone/>
            </a:pPr>
            <a:r>
              <a:rPr b="0" i="0" lang="en-US" sz="1600" u="none" cap="none" strike="noStrike">
                <a:solidFill>
                  <a:srgbClr val="4D4D4D"/>
                </a:solidFill>
                <a:latin typeface="Arial"/>
                <a:ea typeface="Arial"/>
                <a:cs typeface="Arial"/>
                <a:sym typeface="Arial"/>
              </a:rPr>
              <a:t>insa.otte@uni-wuerzburg.de</a:t>
            </a:r>
            <a:endParaRPr b="1" i="0" sz="1800" u="none" cap="none" strike="noStrike">
              <a:solidFill>
                <a:srgbClr val="4D4D4D"/>
              </a:solidFill>
              <a:latin typeface="Arial"/>
              <a:ea typeface="Arial"/>
              <a:cs typeface="Arial"/>
              <a:sym typeface="Arial"/>
            </a:endParaRPr>
          </a:p>
        </p:txBody>
      </p:sp>
      <p:sp>
        <p:nvSpPr>
          <p:cNvPr id="660" name="Google Shape;660;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pSp>
        <p:nvGrpSpPr>
          <p:cNvPr id="661" name="Google Shape;661;p47"/>
          <p:cNvGrpSpPr/>
          <p:nvPr/>
        </p:nvGrpSpPr>
        <p:grpSpPr>
          <a:xfrm>
            <a:off x="1622838" y="139853"/>
            <a:ext cx="9360000" cy="1377319"/>
            <a:chOff x="1622838" y="139853"/>
            <a:chExt cx="9360000" cy="1377319"/>
          </a:xfrm>
        </p:grpSpPr>
        <p:pic>
          <p:nvPicPr>
            <p:cNvPr id="662" name="Google Shape;662;p47"/>
            <p:cNvPicPr preferRelativeResize="0"/>
            <p:nvPr/>
          </p:nvPicPr>
          <p:blipFill rotWithShape="1">
            <a:blip r:embed="rId3">
              <a:alphaModFix/>
            </a:blip>
            <a:srcRect b="0" l="0" r="0" t="0"/>
            <a:stretch/>
          </p:blipFill>
          <p:spPr>
            <a:xfrm>
              <a:off x="1622838" y="139853"/>
              <a:ext cx="9360000" cy="1377319"/>
            </a:xfrm>
            <a:prstGeom prst="rect">
              <a:avLst/>
            </a:prstGeom>
            <a:noFill/>
            <a:ln>
              <a:noFill/>
            </a:ln>
          </p:spPr>
        </p:pic>
        <p:pic>
          <p:nvPicPr>
            <p:cNvPr descr="Ein Bild, das Text, Schrift, Grafiken, weiß enthält.&#10;&#10;Automatisch generierte Beschreibung" id="663" name="Google Shape;663;p47"/>
            <p:cNvPicPr preferRelativeResize="0"/>
            <p:nvPr/>
          </p:nvPicPr>
          <p:blipFill rotWithShape="1">
            <a:blip r:embed="rId4">
              <a:alphaModFix/>
            </a:blip>
            <a:srcRect b="0" l="0" r="0" t="0"/>
            <a:stretch/>
          </p:blipFill>
          <p:spPr>
            <a:xfrm>
              <a:off x="5218909" y="300517"/>
              <a:ext cx="2646279" cy="936347"/>
            </a:xfrm>
            <a:prstGeom prst="rect">
              <a:avLst/>
            </a:prstGeom>
            <a:noFill/>
            <a:ln>
              <a:noFill/>
            </a:ln>
          </p:spPr>
        </p:pic>
      </p:grpSp>
      <p:pic>
        <p:nvPicPr>
          <p:cNvPr id="664" name="Google Shape;664;p47"/>
          <p:cNvPicPr preferRelativeResize="0"/>
          <p:nvPr/>
        </p:nvPicPr>
        <p:blipFill rotWithShape="1">
          <a:blip r:embed="rId5">
            <a:alphaModFix amt="30000"/>
          </a:blip>
          <a:srcRect b="0" l="0" r="0" t="0"/>
          <a:stretch/>
        </p:blipFill>
        <p:spPr>
          <a:xfrm rot="-5400000">
            <a:off x="-3042044" y="3163081"/>
            <a:ext cx="6768000" cy="531838"/>
          </a:xfrm>
          <a:prstGeom prst="rect">
            <a:avLst/>
          </a:prstGeom>
          <a:noFill/>
          <a:ln>
            <a:noFill/>
          </a:ln>
        </p:spPr>
      </p:pic>
      <p:grpSp>
        <p:nvGrpSpPr>
          <p:cNvPr id="665" name="Google Shape;665;p47"/>
          <p:cNvGrpSpPr/>
          <p:nvPr/>
        </p:nvGrpSpPr>
        <p:grpSpPr>
          <a:xfrm>
            <a:off x="1259143" y="5829778"/>
            <a:ext cx="9855759" cy="749899"/>
            <a:chOff x="1098931" y="5326428"/>
            <a:chExt cx="9855759" cy="749899"/>
          </a:xfrm>
        </p:grpSpPr>
        <p:grpSp>
          <p:nvGrpSpPr>
            <p:cNvPr id="666" name="Google Shape;666;p47"/>
            <p:cNvGrpSpPr/>
            <p:nvPr/>
          </p:nvGrpSpPr>
          <p:grpSpPr>
            <a:xfrm>
              <a:off x="1098931" y="5340828"/>
              <a:ext cx="9082114" cy="735499"/>
              <a:chOff x="609597" y="5421223"/>
              <a:chExt cx="9082114" cy="735499"/>
            </a:xfrm>
          </p:grpSpPr>
          <p:pic>
            <p:nvPicPr>
              <p:cNvPr descr="Ein Bild, das Text, Schrift, Grafiken, Screenshot enthält.&#10;&#10;Automatisch generierte Beschreibung" id="667" name="Google Shape;667;p47"/>
              <p:cNvPicPr preferRelativeResize="0"/>
              <p:nvPr/>
            </p:nvPicPr>
            <p:blipFill rotWithShape="1">
              <a:blip r:embed="rId6">
                <a:alphaModFix/>
              </a:blip>
              <a:srcRect b="0" l="0" r="0" t="0"/>
              <a:stretch/>
            </p:blipFill>
            <p:spPr>
              <a:xfrm>
                <a:off x="609597" y="5436722"/>
                <a:ext cx="1644246" cy="720000"/>
              </a:xfrm>
              <a:prstGeom prst="rect">
                <a:avLst/>
              </a:prstGeom>
              <a:noFill/>
              <a:ln>
                <a:noFill/>
              </a:ln>
            </p:spPr>
          </p:pic>
          <p:pic>
            <p:nvPicPr>
              <p:cNvPr descr="Ein Bild, das Schrift, Grafiken, Logo, Screenshot enthält.&#10;&#10;Automatisch generierte Beschreibung" id="668" name="Google Shape;668;p47"/>
              <p:cNvPicPr preferRelativeResize="0"/>
              <p:nvPr/>
            </p:nvPicPr>
            <p:blipFill rotWithShape="1">
              <a:blip r:embed="rId7">
                <a:alphaModFix/>
              </a:blip>
              <a:srcRect b="0" l="0" r="0" t="0"/>
              <a:stretch/>
            </p:blipFill>
            <p:spPr>
              <a:xfrm>
                <a:off x="2445867" y="5436722"/>
                <a:ext cx="861328" cy="720000"/>
              </a:xfrm>
              <a:prstGeom prst="rect">
                <a:avLst/>
              </a:prstGeom>
              <a:noFill/>
              <a:ln>
                <a:noFill/>
              </a:ln>
            </p:spPr>
          </p:pic>
          <p:pic>
            <p:nvPicPr>
              <p:cNvPr descr="Ein Bild, das Schwarz, Dunkelheit enthält.&#10;&#10;Automatisch generierte Beschreibung" id="669" name="Google Shape;669;p47"/>
              <p:cNvPicPr preferRelativeResize="0"/>
              <p:nvPr/>
            </p:nvPicPr>
            <p:blipFill rotWithShape="1">
              <a:blip r:embed="rId8">
                <a:alphaModFix/>
              </a:blip>
              <a:srcRect b="0" l="0" r="0" t="0"/>
              <a:stretch/>
            </p:blipFill>
            <p:spPr>
              <a:xfrm>
                <a:off x="3499219" y="5436722"/>
                <a:ext cx="1800000" cy="720000"/>
              </a:xfrm>
              <a:prstGeom prst="rect">
                <a:avLst/>
              </a:prstGeom>
              <a:noFill/>
              <a:ln>
                <a:noFill/>
              </a:ln>
            </p:spPr>
          </p:pic>
          <p:pic>
            <p:nvPicPr>
              <p:cNvPr descr="Ein Bild, das Logo, Grafiken, Symbol, Clipart enthält.&#10;&#10;Automatisch generierte Beschreibung" id="670" name="Google Shape;670;p47"/>
              <p:cNvPicPr preferRelativeResize="0"/>
              <p:nvPr/>
            </p:nvPicPr>
            <p:blipFill rotWithShape="1">
              <a:blip r:embed="rId9">
                <a:alphaModFix/>
              </a:blip>
              <a:srcRect b="0" l="0" r="0" t="0"/>
              <a:stretch/>
            </p:blipFill>
            <p:spPr>
              <a:xfrm>
                <a:off x="5491243" y="5436722"/>
                <a:ext cx="837209" cy="720000"/>
              </a:xfrm>
              <a:prstGeom prst="rect">
                <a:avLst/>
              </a:prstGeom>
              <a:noFill/>
              <a:ln>
                <a:noFill/>
              </a:ln>
            </p:spPr>
          </p:pic>
          <p:pic>
            <p:nvPicPr>
              <p:cNvPr descr="Ein Bild, das Text, Logo, Design, Darstellung enthält.&#10;&#10;Automatisch generierte Beschreibung" id="671" name="Google Shape;671;p47"/>
              <p:cNvPicPr preferRelativeResize="0"/>
              <p:nvPr/>
            </p:nvPicPr>
            <p:blipFill rotWithShape="1">
              <a:blip r:embed="rId10">
                <a:alphaModFix/>
              </a:blip>
              <a:srcRect b="0" l="0" r="0" t="0"/>
              <a:stretch/>
            </p:blipFill>
            <p:spPr>
              <a:xfrm>
                <a:off x="6520476" y="5421223"/>
                <a:ext cx="2278481" cy="720000"/>
              </a:xfrm>
              <a:prstGeom prst="rect">
                <a:avLst/>
              </a:prstGeom>
              <a:noFill/>
              <a:ln>
                <a:noFill/>
              </a:ln>
            </p:spPr>
          </p:pic>
          <p:pic>
            <p:nvPicPr>
              <p:cNvPr descr="Ein Bild, das Symbol, Grafiken, Flagge enthält.&#10;&#10;Automatisch generierte Beschreibung" id="672" name="Google Shape;672;p47"/>
              <p:cNvPicPr preferRelativeResize="0"/>
              <p:nvPr/>
            </p:nvPicPr>
            <p:blipFill rotWithShape="1">
              <a:blip r:embed="rId11">
                <a:alphaModFix/>
              </a:blip>
              <a:srcRect b="0" l="0" r="0" t="0"/>
              <a:stretch/>
            </p:blipFill>
            <p:spPr>
              <a:xfrm>
                <a:off x="8990981" y="5421223"/>
                <a:ext cx="700730" cy="720000"/>
              </a:xfrm>
              <a:prstGeom prst="rect">
                <a:avLst/>
              </a:prstGeom>
              <a:noFill/>
              <a:ln>
                <a:noFill/>
              </a:ln>
            </p:spPr>
          </p:pic>
        </p:grpSp>
        <p:pic>
          <p:nvPicPr>
            <p:cNvPr descr="KNUST Logo" id="673" name="Google Shape;673;p47"/>
            <p:cNvPicPr preferRelativeResize="0"/>
            <p:nvPr/>
          </p:nvPicPr>
          <p:blipFill rotWithShape="1">
            <a:blip r:embed="rId12">
              <a:alphaModFix/>
            </a:blip>
            <a:srcRect b="0" l="0" r="0" t="0"/>
            <a:stretch/>
          </p:blipFill>
          <p:spPr>
            <a:xfrm>
              <a:off x="10373069" y="5326428"/>
              <a:ext cx="581621" cy="734400"/>
            </a:xfrm>
            <a:prstGeom prst="rect">
              <a:avLst/>
            </a:prstGeom>
            <a:noFill/>
            <a:ln>
              <a:noFill/>
            </a:ln>
          </p:spPr>
        </p:pic>
      </p:gr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8" name="Shape 678"/>
        <p:cNvGrpSpPr/>
        <p:nvPr/>
      </p:nvGrpSpPr>
      <p:grpSpPr>
        <a:xfrm>
          <a:off x="0" y="0"/>
          <a:ext cx="0" cy="0"/>
          <a:chOff x="0" y="0"/>
          <a:chExt cx="0" cy="0"/>
        </a:xfrm>
      </p:grpSpPr>
      <p:sp>
        <p:nvSpPr>
          <p:cNvPr id="679" name="Google Shape;679;p29"/>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References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80" name="Google Shape;680;p2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81" name="Google Shape;681;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82" name="Google Shape;682;p2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83" name="Google Shape;683;p29"/>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684" name="Google Shape;684;p29"/>
          <p:cNvSpPr txBox="1"/>
          <p:nvPr/>
        </p:nvSpPr>
        <p:spPr>
          <a:xfrm>
            <a:off x="876631" y="1365092"/>
            <a:ext cx="11283923" cy="504753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Baselga, A. (2015). </a:t>
            </a:r>
            <a:r>
              <a:rPr b="0" i="1" lang="en-US" sz="1400" u="none" cap="none" strike="noStrike">
                <a:solidFill>
                  <a:schemeClr val="dk1"/>
                </a:solidFill>
                <a:latin typeface="Arial"/>
                <a:ea typeface="Arial"/>
                <a:cs typeface="Arial"/>
                <a:sym typeface="Arial"/>
              </a:rPr>
              <a:t>What is Beta Diversity?</a:t>
            </a:r>
            <a:r>
              <a:rPr b="0" i="0" lang="en-US" sz="1400" u="none" cap="none" strike="noStrike">
                <a:solidFill>
                  <a:schemeClr val="dk1"/>
                </a:solidFill>
                <a:latin typeface="Arial"/>
                <a:ea typeface="Arial"/>
                <a:cs typeface="Arial"/>
                <a:sym typeface="Arial"/>
              </a:rPr>
              <a:t> </a:t>
            </a:r>
            <a:r>
              <a:rPr b="0" i="0" lang="en-US" sz="1400" u="sng" cap="none" strike="noStrike">
                <a:solidFill>
                  <a:schemeClr val="dk1"/>
                </a:solidFill>
                <a:latin typeface="Arial"/>
                <a:ea typeface="Arial"/>
                <a:cs typeface="Arial"/>
                <a:sym typeface="Arial"/>
                <a:hlinkClick r:id="rId5">
                  <a:extLst>
                    <a:ext uri="{A12FA001-AC4F-418D-AE19-62706E023703}">
                      <ahyp:hlinkClr val="tx"/>
                    </a:ext>
                  </a:extLst>
                </a:hlinkClick>
              </a:rPr>
              <a:t>https://methodsblog.com/2015/05/27/beta_diversity/</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Féret, J.-B., &amp; Asner, G. P. (2014). Mapping tropical forest canopy diversity using high‐fidelity imaging spectroscopy. </a:t>
            </a:r>
            <a:r>
              <a:rPr b="0" i="1" lang="en-US" sz="1400" u="none" cap="none" strike="noStrike">
                <a:solidFill>
                  <a:schemeClr val="dk1"/>
                </a:solidFill>
                <a:latin typeface="Arial"/>
                <a:ea typeface="Arial"/>
                <a:cs typeface="Arial"/>
                <a:sym typeface="Arial"/>
              </a:rPr>
              <a:t>Ecological Applications</a:t>
            </a:r>
            <a:r>
              <a:rPr b="0" i="0" lang="en-US" sz="1400" u="none" cap="none" strike="noStrike">
                <a:solidFill>
                  <a:schemeClr val="dk1"/>
                </a:solidFill>
                <a:latin typeface="Arial"/>
                <a:ea typeface="Arial"/>
                <a:cs typeface="Arial"/>
                <a:sym typeface="Arial"/>
              </a:rPr>
              <a:t>, </a:t>
            </a:r>
            <a:r>
              <a:rPr b="0" i="1" lang="en-US" sz="1400" u="none" cap="none" strike="noStrike">
                <a:solidFill>
                  <a:schemeClr val="dk1"/>
                </a:solidFill>
                <a:latin typeface="Arial"/>
                <a:ea typeface="Arial"/>
                <a:cs typeface="Arial"/>
                <a:sym typeface="Arial"/>
              </a:rPr>
              <a:t>24</a:t>
            </a:r>
            <a:r>
              <a:rPr b="0" i="0" lang="en-US" sz="1400" u="none" cap="none" strike="noStrike">
                <a:solidFill>
                  <a:schemeClr val="dk1"/>
                </a:solidFill>
                <a:latin typeface="Arial"/>
                <a:ea typeface="Arial"/>
                <a:cs typeface="Arial"/>
                <a:sym typeface="Arial"/>
              </a:rPr>
              <a:t>(6), 1289–1296. </a:t>
            </a:r>
            <a:r>
              <a:rPr b="0" i="0" lang="en-US" sz="1400" u="sng" cap="none" strike="noStrike">
                <a:solidFill>
                  <a:schemeClr val="dk1"/>
                </a:solidFill>
                <a:latin typeface="Arial"/>
                <a:ea typeface="Arial"/>
                <a:cs typeface="Arial"/>
                <a:sym typeface="Arial"/>
                <a:hlinkClick r:id="rId6">
                  <a:extLst>
                    <a:ext uri="{A12FA001-AC4F-418D-AE19-62706E023703}">
                      <ahyp:hlinkClr val="tx"/>
                    </a:ext>
                  </a:extLst>
                </a:hlinkClick>
              </a:rPr>
              <a:t>https://doi.org/10.1890/13-1824.1</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Gamon, J. A., Wang, R., Gholizadeh, H., Zutta, B., Townsend, P. A., &amp; Cavender-Bares, J. (2020). Consideration of Scale in Remote Sensing of Biodiversity. In J. Cavender-Bares, J. A. Gamon, &amp; Philip A. Townsend (Eds), </a:t>
            </a:r>
            <a:r>
              <a:rPr b="0" i="1" lang="en-US" sz="1400" u="none" cap="none" strike="noStrike">
                <a:solidFill>
                  <a:schemeClr val="dk1"/>
                </a:solidFill>
                <a:latin typeface="Arial"/>
                <a:ea typeface="Arial"/>
                <a:cs typeface="Arial"/>
                <a:sym typeface="Arial"/>
              </a:rPr>
              <a:t>Remote Sensing of Plant Biodiversity</a:t>
            </a:r>
            <a:r>
              <a:rPr b="0" i="0" lang="en-US" sz="1400" u="none" cap="none" strike="noStrike">
                <a:solidFill>
                  <a:schemeClr val="dk1"/>
                </a:solidFill>
                <a:latin typeface="Arial"/>
                <a:ea typeface="Arial"/>
                <a:cs typeface="Arial"/>
                <a:sym typeface="Arial"/>
              </a:rPr>
              <a:t> (pp. 425–447). Springer International Publishing. </a:t>
            </a:r>
            <a:r>
              <a:rPr b="0" i="0" lang="en-US" sz="1400" u="sng" cap="none" strike="noStrike">
                <a:solidFill>
                  <a:schemeClr val="dk1"/>
                </a:solidFill>
                <a:latin typeface="Arial"/>
                <a:ea typeface="Arial"/>
                <a:cs typeface="Arial"/>
                <a:sym typeface="Arial"/>
                <a:hlinkClick r:id="rId7">
                  <a:extLst>
                    <a:ext uri="{A12FA001-AC4F-418D-AE19-62706E023703}">
                      <ahyp:hlinkClr val="tx"/>
                    </a:ext>
                  </a:extLst>
                </a:hlinkClick>
              </a:rPr>
              <a:t>https://doi.org/10.1007/978-3-030-33157-3_16</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Geller, G. N., Halpin, P. N., Helmuth, B., Hestir, E. L., Skidmore, A., Abrams, M. J., Aguirre, N., Blair, M., Botha, E., Colloff, M., Dawson, T., Franklin, J., Horning, N., James, C., Magnusson, W., Santos, M. J., Schill, S. R., &amp; Williams, K. (2017). Remote Sensing for Biodiversity. In M. Walters &amp; R. J. Scholes (Eds), </a:t>
            </a:r>
            <a:r>
              <a:rPr b="0" i="1" lang="en-US" sz="1400" u="none" cap="none" strike="noStrike">
                <a:solidFill>
                  <a:schemeClr val="dk1"/>
                </a:solidFill>
                <a:latin typeface="Arial"/>
                <a:ea typeface="Arial"/>
                <a:cs typeface="Arial"/>
                <a:sym typeface="Arial"/>
              </a:rPr>
              <a:t>The GEO Handbook on Biodiversity Observation Networks</a:t>
            </a:r>
            <a:r>
              <a:rPr b="0" i="0" lang="en-US" sz="1400" u="none" cap="none" strike="noStrike">
                <a:solidFill>
                  <a:schemeClr val="dk1"/>
                </a:solidFill>
                <a:latin typeface="Arial"/>
                <a:ea typeface="Arial"/>
                <a:cs typeface="Arial"/>
                <a:sym typeface="Arial"/>
              </a:rPr>
              <a:t> (pp. 187–210). Springer International Publishing. </a:t>
            </a:r>
            <a:r>
              <a:rPr b="0" i="0" lang="en-US" sz="1400" u="sng" cap="none" strike="noStrike">
                <a:solidFill>
                  <a:schemeClr val="dk1"/>
                </a:solidFill>
                <a:latin typeface="Arial"/>
                <a:ea typeface="Arial"/>
                <a:cs typeface="Arial"/>
                <a:sym typeface="Arial"/>
                <a:hlinkClick r:id="rId8">
                  <a:extLst>
                    <a:ext uri="{A12FA001-AC4F-418D-AE19-62706E023703}">
                      <ahyp:hlinkClr val="tx"/>
                    </a:ext>
                  </a:extLst>
                </a:hlinkClick>
              </a:rPr>
              <a:t>https://doi.org/10.1007/978-3-319-27288-7_8</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Laliberté, E., Schweiger, A. K., &amp; Legendre, P. (2020). Partitioning plant spectral diversity into alpha and beta components. </a:t>
            </a:r>
            <a:r>
              <a:rPr b="0" i="1" lang="en-US" sz="1400" u="none" cap="none" strike="noStrike">
                <a:solidFill>
                  <a:schemeClr val="dk1"/>
                </a:solidFill>
                <a:latin typeface="Arial"/>
                <a:ea typeface="Arial"/>
                <a:cs typeface="Arial"/>
                <a:sym typeface="Arial"/>
              </a:rPr>
              <a:t>Ecology Letters</a:t>
            </a:r>
            <a:r>
              <a:rPr b="0" i="0" lang="en-US" sz="1400" u="none" cap="none" strike="noStrike">
                <a:solidFill>
                  <a:schemeClr val="dk1"/>
                </a:solidFill>
                <a:latin typeface="Arial"/>
                <a:ea typeface="Arial"/>
                <a:cs typeface="Arial"/>
                <a:sym typeface="Arial"/>
              </a:rPr>
              <a:t>, </a:t>
            </a:r>
            <a:r>
              <a:rPr b="0" i="1" lang="en-US" sz="1400" u="none" cap="none" strike="noStrike">
                <a:solidFill>
                  <a:schemeClr val="dk1"/>
                </a:solidFill>
                <a:latin typeface="Arial"/>
                <a:ea typeface="Arial"/>
                <a:cs typeface="Arial"/>
                <a:sym typeface="Arial"/>
              </a:rPr>
              <a:t>23</a:t>
            </a:r>
            <a:r>
              <a:rPr b="0" i="0" lang="en-US" sz="1400" u="none" cap="none" strike="noStrike">
                <a:solidFill>
                  <a:schemeClr val="dk1"/>
                </a:solidFill>
                <a:latin typeface="Arial"/>
                <a:ea typeface="Arial"/>
                <a:cs typeface="Arial"/>
                <a:sym typeface="Arial"/>
              </a:rPr>
              <a:t>(2), 370–380. </a:t>
            </a:r>
            <a:r>
              <a:rPr b="0" i="0" lang="en-US" sz="1400" u="sng" cap="none" strike="noStrike">
                <a:solidFill>
                  <a:schemeClr val="dk1"/>
                </a:solidFill>
                <a:latin typeface="Arial"/>
                <a:ea typeface="Arial"/>
                <a:cs typeface="Arial"/>
                <a:sym typeface="Arial"/>
                <a:hlinkClick r:id="rId9">
                  <a:extLst>
                    <a:ext uri="{A12FA001-AC4F-418D-AE19-62706E023703}">
                      <ahyp:hlinkClr val="tx"/>
                    </a:ext>
                  </a:extLst>
                </a:hlinkClick>
              </a:rPr>
              <a:t>https://doi.org/10.1111/ele.13429</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Randin, C. F., Ashcroft, M. B., Bolliger, J., Cavender-Bares, J., Coops, N. C., Dullinger, S., Dirnböck, T., Eckert, S., Ellis, E., Fernández, N., Giuliani, G., Guisan, A., Jetz, W., Joost, S., Karger, D., Lembrechts, J., Lenoir, J., Luoto, M., Morin, X., … Payne, D. (2020). Monitoring biodiversity in the Anthropocene using remote sensing in species distribution models. </a:t>
            </a:r>
            <a:r>
              <a:rPr b="0" i="1" lang="en-US" sz="1400" u="none" cap="none" strike="noStrike">
                <a:solidFill>
                  <a:schemeClr val="dk1"/>
                </a:solidFill>
                <a:latin typeface="Arial"/>
                <a:ea typeface="Arial"/>
                <a:cs typeface="Arial"/>
                <a:sym typeface="Arial"/>
              </a:rPr>
              <a:t>Remote Sensing of Environment</a:t>
            </a:r>
            <a:r>
              <a:rPr b="0" i="0" lang="en-US" sz="1400" u="none" cap="none" strike="noStrike">
                <a:solidFill>
                  <a:schemeClr val="dk1"/>
                </a:solidFill>
                <a:latin typeface="Arial"/>
                <a:ea typeface="Arial"/>
                <a:cs typeface="Arial"/>
                <a:sym typeface="Arial"/>
              </a:rPr>
              <a:t>, </a:t>
            </a:r>
            <a:r>
              <a:rPr b="0" i="1" lang="en-US" sz="1400" u="none" cap="none" strike="noStrike">
                <a:solidFill>
                  <a:schemeClr val="dk1"/>
                </a:solidFill>
                <a:latin typeface="Arial"/>
                <a:ea typeface="Arial"/>
                <a:cs typeface="Arial"/>
                <a:sym typeface="Arial"/>
              </a:rPr>
              <a:t>239</a:t>
            </a:r>
            <a:r>
              <a:rPr b="0" i="0" lang="en-US" sz="1400" u="none" cap="none" strike="noStrike">
                <a:solidFill>
                  <a:schemeClr val="dk1"/>
                </a:solidFill>
                <a:latin typeface="Arial"/>
                <a:ea typeface="Arial"/>
                <a:cs typeface="Arial"/>
                <a:sym typeface="Arial"/>
              </a:rPr>
              <a:t>, 111626. </a:t>
            </a:r>
            <a:r>
              <a:rPr b="0" i="0" lang="en-US" sz="1400" u="sng" cap="none" strike="noStrike">
                <a:solidFill>
                  <a:schemeClr val="dk1"/>
                </a:solidFill>
                <a:latin typeface="Arial"/>
                <a:ea typeface="Arial"/>
                <a:cs typeface="Arial"/>
                <a:sym typeface="Arial"/>
                <a:hlinkClick r:id="rId10">
                  <a:extLst>
                    <a:ext uri="{A12FA001-AC4F-418D-AE19-62706E023703}">
                      <ahyp:hlinkClr val="tx"/>
                    </a:ext>
                  </a:extLst>
                </a:hlinkClick>
              </a:rPr>
              <a:t>https://doi.org/10.1016/j.rse.2019.111626</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9" name="Shape 689"/>
        <p:cNvGrpSpPr/>
        <p:nvPr/>
      </p:nvGrpSpPr>
      <p:grpSpPr>
        <a:xfrm>
          <a:off x="0" y="0"/>
          <a:ext cx="0" cy="0"/>
          <a:chOff x="0" y="0"/>
          <a:chExt cx="0" cy="0"/>
        </a:xfrm>
      </p:grpSpPr>
      <p:sp>
        <p:nvSpPr>
          <p:cNvPr id="690" name="Google Shape;690;p60"/>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References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91" name="Google Shape;691;p6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92" name="Google Shape;692;p6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93" name="Google Shape;693;p6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94" name="Google Shape;694;p60"/>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
        <p:nvSpPr>
          <p:cNvPr id="695" name="Google Shape;695;p60"/>
          <p:cNvSpPr txBox="1"/>
          <p:nvPr/>
        </p:nvSpPr>
        <p:spPr>
          <a:xfrm>
            <a:off x="876631" y="1281913"/>
            <a:ext cx="10692113" cy="181588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chemeClr val="dk1"/>
                </a:solidFill>
                <a:latin typeface="Arial"/>
                <a:ea typeface="Arial"/>
                <a:cs typeface="Arial"/>
                <a:sym typeface="Arial"/>
              </a:rPr>
              <a:t>Schmidtlein, S., &amp; Fassnacht, F. E. (2017). The spectral variability hypothesis does not hold across landscapes. Remote Sensing of Environment, 192, 114–125. </a:t>
            </a:r>
            <a:r>
              <a:rPr b="0" i="0" lang="en-US" sz="1400" u="sng" cap="none" strike="noStrike">
                <a:solidFill>
                  <a:schemeClr val="dk1"/>
                </a:solidFill>
                <a:latin typeface="Arial"/>
                <a:ea typeface="Arial"/>
                <a:cs typeface="Arial"/>
                <a:sym typeface="Arial"/>
                <a:hlinkClick r:id="rId5">
                  <a:extLst>
                    <a:ext uri="{A12FA001-AC4F-418D-AE19-62706E023703}">
                      <ahyp:hlinkClr val="tx"/>
                    </a:ext>
                  </a:extLst>
                </a:hlinkClick>
              </a:rPr>
              <a:t>https://doi.org/10.1016/j.rse.2017.01.036</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rPr b="0" i="0" lang="en-US" sz="1400" u="none" cap="none" strike="noStrike">
                <a:solidFill>
                  <a:schemeClr val="dk1"/>
                </a:solidFill>
                <a:latin typeface="Arial"/>
                <a:ea typeface="Arial"/>
                <a:cs typeface="Arial"/>
                <a:sym typeface="Arial"/>
              </a:rPr>
              <a:t>Turner, W., Spector, S., Gardiner, N., Fladeland, M., Sterling, E., &amp; Steininger, M. (2003). Remote sensing for biodiversity science and conservation. Trends in Ecology &amp; Evolution, 18(6), 306–314. </a:t>
            </a:r>
            <a:r>
              <a:rPr b="0" i="0" lang="en-US" sz="1400" u="sng" cap="none" strike="noStrike">
                <a:solidFill>
                  <a:schemeClr val="dk1"/>
                </a:solidFill>
                <a:latin typeface="Arial"/>
                <a:ea typeface="Arial"/>
                <a:cs typeface="Arial"/>
                <a:sym typeface="Arial"/>
                <a:hlinkClick r:id="rId6">
                  <a:extLst>
                    <a:ext uri="{A12FA001-AC4F-418D-AE19-62706E023703}">
                      <ahyp:hlinkClr val="tx"/>
                    </a:ext>
                  </a:extLst>
                </a:hlinkClick>
              </a:rPr>
              <a:t>https://doi.org/10.1016/S0169-5347(03)00070-3</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rPr b="0" i="0" lang="en-US" sz="1400" u="none" cap="none" strike="noStrike">
                <a:solidFill>
                  <a:schemeClr val="dk1"/>
                </a:solidFill>
                <a:latin typeface="Arial"/>
                <a:ea typeface="Arial"/>
                <a:cs typeface="Arial"/>
                <a:sym typeface="Arial"/>
              </a:rPr>
              <a:t>Zurell, D. (2022). Introduction to SDMs: Simple model fitting. </a:t>
            </a:r>
            <a:r>
              <a:rPr b="0" i="0" lang="en-US" sz="1400" u="sng" cap="none" strike="noStrike">
                <a:solidFill>
                  <a:schemeClr val="dk1"/>
                </a:solidFill>
                <a:latin typeface="Arial"/>
                <a:ea typeface="Arial"/>
                <a:cs typeface="Arial"/>
                <a:sym typeface="Arial"/>
                <a:hlinkClick r:id="rId7">
                  <a:extLst>
                    <a:ext uri="{A12FA001-AC4F-418D-AE19-62706E023703}">
                      <ahyp:hlinkClr val="tx"/>
                    </a:ext>
                  </a:extLst>
                </a:hlinkClick>
              </a:rPr>
              <a:t>https://damariszurell.github.io/EEC-MGC/b3_SDM_intro.html</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7"/>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Ecosystem</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08" name="Google Shape;208;p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09" name="Google Shape;209;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10" name="Google Shape;210;p7"/>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11" name="Google Shape;211;p7"/>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12" name="Google Shape;212;p7"/>
          <p:cNvSpPr txBox="1"/>
          <p:nvPr/>
        </p:nvSpPr>
        <p:spPr>
          <a:xfrm>
            <a:off x="1034693" y="1811817"/>
            <a:ext cx="9773952" cy="2395528"/>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Critical questions to understand ecosystem stability:</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How spatially variant / diverse is its structure?</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Where do species live?</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How do they spatio-temporally spread?</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213" name="Google Shape;213;p7"/>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8"/>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20" name="Google Shape;220;p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21" name="Google Shape;221;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22" name="Google Shape;222;p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23" name="Google Shape;223;p8"/>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24" name="Google Shape;224;p8"/>
          <p:cNvSpPr txBox="1"/>
          <p:nvPr/>
        </p:nvSpPr>
        <p:spPr>
          <a:xfrm>
            <a:off x="1034693" y="1811817"/>
            <a:ext cx="9773952" cy="1162369"/>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Biodiversity: Genetic and functional variability within all taxonomic ranks of</a:t>
            </a:r>
            <a:br>
              <a:rPr b="0" i="0" lang="en-US" sz="2400" u="none" cap="none" strike="noStrike">
                <a:solidFill>
                  <a:schemeClr val="dk1"/>
                </a:solidFill>
                <a:latin typeface="Calibri"/>
                <a:ea typeface="Calibri"/>
                <a:cs typeface="Calibri"/>
                <a:sym typeface="Calibri"/>
              </a:rPr>
            </a:br>
            <a:r>
              <a:rPr b="0" i="0" lang="en-US" sz="2400" u="none" cap="none" strike="noStrike">
                <a:solidFill>
                  <a:schemeClr val="dk1"/>
                </a:solidFill>
                <a:latin typeface="Calibri"/>
                <a:ea typeface="Calibri"/>
                <a:cs typeface="Calibri"/>
                <a:sym typeface="Calibri"/>
              </a:rPr>
              <a:t>life and their aggregates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225" name="Google Shape;225;p8"/>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9"/>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32" name="Google Shape;232;p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33" name="Google Shape;233;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34" name="Google Shape;234;p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35" name="Google Shape;235;p9"/>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36" name="Google Shape;236;p9"/>
          <p:cNvSpPr txBox="1"/>
          <p:nvPr/>
        </p:nvSpPr>
        <p:spPr>
          <a:xfrm>
            <a:off x="1034693" y="1811817"/>
            <a:ext cx="9773952" cy="3777444"/>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Biodiversity: Genetic and functional variability within all taxonomic ranks of</a:t>
            </a:r>
            <a:br>
              <a:rPr b="0" i="0" lang="en-US" sz="2400" u="none" cap="none" strike="noStrike">
                <a:solidFill>
                  <a:schemeClr val="dk1"/>
                </a:solidFill>
                <a:latin typeface="Calibri"/>
                <a:ea typeface="Calibri"/>
                <a:cs typeface="Calibri"/>
                <a:sym typeface="Calibri"/>
              </a:rPr>
            </a:br>
            <a:r>
              <a:rPr b="0" i="0" lang="en-US" sz="2400" u="none" cap="none" strike="noStrike">
                <a:solidFill>
                  <a:schemeClr val="dk1"/>
                </a:solidFill>
                <a:latin typeface="Calibri"/>
                <a:ea typeface="Calibri"/>
                <a:cs typeface="Calibri"/>
                <a:sym typeface="Calibri"/>
              </a:rPr>
              <a:t>life and their aggregates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342900" lvl="0" marL="342900" marR="0" rtl="0" algn="just">
              <a:lnSpc>
                <a:spcPct val="100000"/>
              </a:lnSpc>
              <a:spcBef>
                <a:spcPts val="6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Key element in provision of ecosystem services 🡪 ecosystem function / stability</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Ecosystem 🡪 link between species / population and land use, climatic influences etc.</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Thus: (measurable) changes to an ecosystem influence its biodiversity 🡪 feedback loop</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Trend: land use change, climate change, invasive species dispersal cause decline in global biodiversity</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6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237" name="Google Shape;237;p9"/>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10"/>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Ecosystem services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44" name="Google Shape;244;p1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45" name="Google Shape;245;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46" name="Google Shape;246;p1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47" name="Google Shape;247;p10"/>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grpSp>
        <p:nvGrpSpPr>
          <p:cNvPr id="248" name="Google Shape;248;p10"/>
          <p:cNvGrpSpPr/>
          <p:nvPr/>
        </p:nvGrpSpPr>
        <p:grpSpPr>
          <a:xfrm>
            <a:off x="1855388" y="1118545"/>
            <a:ext cx="9960295" cy="5511487"/>
            <a:chOff x="1855388" y="1118545"/>
            <a:chExt cx="9960295" cy="5511487"/>
          </a:xfrm>
        </p:grpSpPr>
        <p:pic>
          <p:nvPicPr>
            <p:cNvPr id="249" name="Google Shape;249;p10"/>
            <p:cNvPicPr preferRelativeResize="0"/>
            <p:nvPr/>
          </p:nvPicPr>
          <p:blipFill rotWithShape="1">
            <a:blip r:embed="rId5">
              <a:alphaModFix/>
            </a:blip>
            <a:srcRect b="0" l="0" r="0" t="0"/>
            <a:stretch/>
          </p:blipFill>
          <p:spPr>
            <a:xfrm>
              <a:off x="1855388" y="1118545"/>
              <a:ext cx="7977900" cy="5220000"/>
            </a:xfrm>
            <a:prstGeom prst="rect">
              <a:avLst/>
            </a:prstGeom>
            <a:noFill/>
            <a:ln>
              <a:noFill/>
            </a:ln>
          </p:spPr>
        </p:pic>
        <p:sp>
          <p:nvSpPr>
            <p:cNvPr id="250" name="Google Shape;250;p10"/>
            <p:cNvSpPr txBox="1"/>
            <p:nvPr/>
          </p:nvSpPr>
          <p:spPr>
            <a:xfrm>
              <a:off x="8864452" y="5152745"/>
              <a:ext cx="2951231" cy="1477287"/>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Remote sensing is used indirectly to evaluate changes in ecosystem services.</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(Geller et al. 2017)</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11"/>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Biodiversity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57" name="Google Shape;257;p1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58" name="Google Shape;258;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59" name="Google Shape;259;p1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60" name="Google Shape;260;p11"/>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61" name="Google Shape;261;p11"/>
          <p:cNvSpPr txBox="1"/>
          <p:nvPr/>
        </p:nvSpPr>
        <p:spPr>
          <a:xfrm>
            <a:off x="2523859" y="3157515"/>
            <a:ext cx="9773952" cy="88537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800"/>
              <a:buFont typeface="Arial"/>
              <a:buNone/>
            </a:pPr>
            <a:r>
              <a:rPr b="0" i="0" lang="en-US" sz="2800" u="none" cap="none" strike="noStrike">
                <a:solidFill>
                  <a:schemeClr val="dk1"/>
                </a:solidFill>
                <a:latin typeface="Calibri"/>
                <a:ea typeface="Calibri"/>
                <a:cs typeface="Calibri"/>
                <a:sym typeface="Calibri"/>
              </a:rPr>
              <a:t>How could one measure / quantify biodiversity?</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262" name="Google Shape;262;p11"/>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06.1 Application: Biodiversity and Remote Sensing</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2019-06-02T12:25:39Z</dcterms:created>
  <dc:creator>Michael Thiel</dc:creator>
</cp:coreProperties>
</file>