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embeddedFontLst>
    <p:embeddedFont>
      <p:font typeface="Open Sans Light" panose="020B0306030504020204" pitchFamily="3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iEJtiQOk/1ePD47eCneEXfrDIQS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501" autoAdjust="0"/>
  </p:normalViewPr>
  <p:slideViewPr>
    <p:cSldViewPr snapToGrid="0">
      <p:cViewPr varScale="1">
        <p:scale>
          <a:sx n="68" d="100"/>
          <a:sy n="68" d="100"/>
        </p:scale>
        <p:origin x="123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2" name="Google Shape;262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Veraltet</a:t>
            </a:r>
            <a:r>
              <a:rPr lang="en-US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https://cedricscherer.netlife.com/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Neuer Link: https://www.cedricscherer.com/</a:t>
            </a:r>
            <a:endParaRPr dirty="0"/>
          </a:p>
        </p:txBody>
      </p:sp>
      <p:sp>
        <p:nvSpPr>
          <p:cNvPr id="263" name="Google Shape;263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4" name="Google Shape;27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https://twitter.com/hashtag/30DayMapChallenge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5" name="Google Shape;275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7" name="Google Shape;287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https://thetruesize.com/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8" name="Google Shape;288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0" name="Google Shape;300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0" name="Google Shape;310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1" name="Google Shape;311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>
          <a:extLst>
            <a:ext uri="{FF2B5EF4-FFF2-40B4-BE49-F238E27FC236}">
              <a16:creationId xmlns:a16="http://schemas.microsoft.com/office/drawing/2014/main" id="{903291BC-17CF-5584-5599-264DB46E0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4:notes">
            <a:extLst>
              <a:ext uri="{FF2B5EF4-FFF2-40B4-BE49-F238E27FC236}">
                <a16:creationId xmlns:a16="http://schemas.microsoft.com/office/drawing/2014/main" id="{43CBFF1B-EFE1-FAD5-F34F-9807968946D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0" name="Google Shape;310;p14:notes">
            <a:extLst>
              <a:ext uri="{FF2B5EF4-FFF2-40B4-BE49-F238E27FC236}">
                <a16:creationId xmlns:a16="http://schemas.microsoft.com/office/drawing/2014/main" id="{470C92B2-A841-112E-EEE9-91A8CD4633E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1" name="Google Shape;311;p14:notes">
            <a:extLst>
              <a:ext uri="{FF2B5EF4-FFF2-40B4-BE49-F238E27FC236}">
                <a16:creationId xmlns:a16="http://schemas.microsoft.com/office/drawing/2014/main" id="{2E3C2362-B14D-396C-D9A6-6B74BC43853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1994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1" name="Google Shape;18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2" name="Google Shape;19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3" name="Google Shape;193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4" name="Google Shape;20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5" name="Google Shape;20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8" name="Google Shape;21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9" name="Google Shape;22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0" name="Google Shape;23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0" name="Google Shape;24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1" name="Google Shape;241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https://www.naturalearthdata.com/?s=shaded+relief%2C+road</a:t>
            </a:r>
            <a:endParaRPr dirty="0"/>
          </a:p>
        </p:txBody>
      </p:sp>
      <p:sp>
        <p:nvSpPr>
          <p:cNvPr id="252" name="Google Shape;252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27" name="Google Shape;127;p2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28" name="Google Shape;128;p26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26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26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26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26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40" name="Google Shape;140;p2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41" name="Google Shape;141;p27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2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27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27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27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7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34" name="Google Shape;34;p1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5" name="Google Shape;35;p19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1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19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19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19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19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47" name="Google Shape;47;p20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48" name="Google Shape;48;p20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20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20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0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0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0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2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63" name="Google Shape;63;p2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4" name="Google Shape;64;p21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2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21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21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21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1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75" name="Google Shape;75;p2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76" name="Google Shape;76;p22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2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22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2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2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2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86" name="Google Shape;86;p2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7" name="Google Shape;87;p23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2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23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3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3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3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6" name="Google Shape;96;p2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7" name="Google Shape;97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00" name="Google Shape;100;p2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1" name="Google Shape;101;p24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2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24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4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4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4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2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1" name="Google Shape;11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14" name="Google Shape;114;p2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15" name="Google Shape;115;p25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2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25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5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5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25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12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image" Target="../media/image10.png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hyperlink" Target="https://thetruesize.com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cedricscherer.com/" TargetMode="External"/><Relationship Id="rId5" Type="http://schemas.openxmlformats.org/officeDocument/2006/relationships/hyperlink" Target="https://www.naturalearthdata.com/downloads/" TargetMode="Externa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ct val="100000"/>
              <a:buFont typeface="Calibri"/>
              <a:buNone/>
            </a:pPr>
            <a: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7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5c	Remote Sensing Data: Creating Scientific Maps</a:t>
            </a:r>
            <a:br>
              <a:rPr lang="en-US"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600" b="1" i="0" u="none" strike="noStrike" cap="none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w="31750" cap="flat" cmpd="sng">
            <a:solidFill>
              <a:srgbClr val="1E4E79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157" name="Google Shape;157;p1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8" name="Google Shape;158;p1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9" name="Google Shape;159;p1" descr="Ein Bild, das Schwarz, Dunkelheit enthält.&#10;&#10;Automatisch generierte Beschreibu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0" name="Google Shape;160;p1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1" name="Google Shape;161;p1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2" name="Google Shape;162;p1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63" name="Google Shape;163;p1" descr="KNUST Logo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0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Browse Maps by others for Inspiration</a:t>
            </a:r>
            <a:endParaRPr/>
          </a:p>
        </p:txBody>
      </p:sp>
      <p:pic>
        <p:nvPicPr>
          <p:cNvPr id="266" name="Google Shape;266;p1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pic>
        <p:nvPicPr>
          <p:cNvPr id="268" name="Google Shape;268;p1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10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05c Remote Sensing Data: Creating Scientific Maps</a:t>
            </a:r>
            <a:endParaRPr/>
          </a:p>
        </p:txBody>
      </p:sp>
      <p:pic>
        <p:nvPicPr>
          <p:cNvPr id="270" name="Google Shape;270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42104" y="1186914"/>
            <a:ext cx="6159130" cy="50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10"/>
          <p:cNvSpPr txBox="1"/>
          <p:nvPr/>
        </p:nvSpPr>
        <p:spPr>
          <a:xfrm>
            <a:off x="9001234" y="5705920"/>
            <a:ext cx="3114729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Cedric Scherer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https://www.cedricscherer.com/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1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Browse Maps by others for Inspiration</a:t>
            </a:r>
            <a:endParaRPr/>
          </a:p>
        </p:txBody>
      </p:sp>
      <p:pic>
        <p:nvPicPr>
          <p:cNvPr id="278" name="Google Shape;278;p1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pic>
        <p:nvPicPr>
          <p:cNvPr id="280" name="Google Shape;280;p1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11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05c Remote Sensing Data: Creating Scientific Maps</a:t>
            </a:r>
            <a:endParaRPr/>
          </a:p>
        </p:txBody>
      </p:sp>
      <p:grpSp>
        <p:nvGrpSpPr>
          <p:cNvPr id="282" name="Google Shape;282;p11"/>
          <p:cNvGrpSpPr/>
          <p:nvPr/>
        </p:nvGrpSpPr>
        <p:grpSpPr>
          <a:xfrm>
            <a:off x="2865663" y="1213914"/>
            <a:ext cx="7849648" cy="5298871"/>
            <a:chOff x="2915779" y="1057479"/>
            <a:chExt cx="7849648" cy="5298871"/>
          </a:xfrm>
        </p:grpSpPr>
        <p:pic>
          <p:nvPicPr>
            <p:cNvPr id="283" name="Google Shape;283;p1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915779" y="1057479"/>
              <a:ext cx="7760930" cy="504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4" name="Google Shape;284;p11"/>
            <p:cNvSpPr txBox="1"/>
            <p:nvPr/>
          </p:nvSpPr>
          <p:spPr>
            <a:xfrm>
              <a:off x="6455772" y="6017796"/>
              <a:ext cx="4309655" cy="3385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https://twitter.com/hashtag/30DayMapChallenge</a:t>
              </a:r>
              <a:endParaRPr dirty="0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2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Maps and Projection</a:t>
            </a:r>
            <a:endParaRPr/>
          </a:p>
        </p:txBody>
      </p:sp>
      <p:pic>
        <p:nvPicPr>
          <p:cNvPr id="291" name="Google Shape;291;p1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pic>
        <p:nvPicPr>
          <p:cNvPr id="293" name="Google Shape;293;p1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12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05c Remote Sensing Data: Creating Scientific Maps</a:t>
            </a:r>
            <a:endParaRPr/>
          </a:p>
        </p:txBody>
      </p:sp>
      <p:pic>
        <p:nvPicPr>
          <p:cNvPr id="295" name="Google Shape;295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78136" y="1186914"/>
            <a:ext cx="6910283" cy="50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12"/>
          <p:cNvSpPr txBox="1"/>
          <p:nvPr/>
        </p:nvSpPr>
        <p:spPr>
          <a:xfrm>
            <a:off x="9326335" y="5846623"/>
            <a:ext cx="298938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https://thetruesize.com/</a:t>
            </a: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Maps Checklist</a:t>
            </a:r>
            <a:endParaRPr/>
          </a:p>
        </p:txBody>
      </p:sp>
      <p:pic>
        <p:nvPicPr>
          <p:cNvPr id="303" name="Google Shape;303;p1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  <p:pic>
        <p:nvPicPr>
          <p:cNvPr id="305" name="Google Shape;305;p1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13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05c Remote Sensing Data: Creating Scientific Maps</a:t>
            </a:r>
            <a:endParaRPr/>
          </a:p>
        </p:txBody>
      </p:sp>
      <p:sp>
        <p:nvSpPr>
          <p:cNvPr id="307" name="Google Shape;307;p13"/>
          <p:cNvSpPr txBox="1"/>
          <p:nvPr/>
        </p:nvSpPr>
        <p:spPr>
          <a:xfrm>
            <a:off x="1034693" y="1811817"/>
            <a:ext cx="9773952" cy="317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North Arrow</a:t>
            </a:r>
            <a:endParaRPr/>
          </a:p>
          <a:p>
            <a:pPr marL="228600" marR="0" lvl="0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Scale bar</a:t>
            </a:r>
            <a:endParaRPr/>
          </a:p>
          <a:p>
            <a:pPr marL="228600" marR="0" lvl="0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Coordinates (and system)</a:t>
            </a:r>
            <a:endParaRPr/>
          </a:p>
          <a:p>
            <a:pPr marL="228600" marR="0" lvl="0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Legend</a:t>
            </a:r>
            <a:endParaRPr/>
          </a:p>
          <a:p>
            <a:pPr marL="228600" marR="0" lvl="0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Further information such as author, sources, RGB band combination etc.</a:t>
            </a:r>
            <a:endParaRPr/>
          </a:p>
          <a:p>
            <a:pPr marL="228600" marR="0" lvl="0" indent="-101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Everything that is need to understand the map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4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Links</a:t>
            </a:r>
            <a:endParaRPr/>
          </a:p>
        </p:txBody>
      </p:sp>
      <p:pic>
        <p:nvPicPr>
          <p:cNvPr id="314" name="Google Shape;314;p1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pic>
        <p:nvPicPr>
          <p:cNvPr id="316" name="Google Shape;316;p1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14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05c Remote Sensing Data: Creating Scientific Maps</a:t>
            </a:r>
            <a:endParaRPr/>
          </a:p>
        </p:txBody>
      </p:sp>
      <p:sp>
        <p:nvSpPr>
          <p:cNvPr id="318" name="Google Shape;318;p14"/>
          <p:cNvSpPr txBox="1"/>
          <p:nvPr/>
        </p:nvSpPr>
        <p:spPr>
          <a:xfrm>
            <a:off x="1034693" y="2244976"/>
            <a:ext cx="9773952" cy="2923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Maps with a message</a:t>
            </a:r>
            <a:b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scalar.usc.edu/works/graphics-for-conservation/obfuscation?path=maps-with-a-message</a:t>
            </a:r>
            <a:endParaRPr/>
          </a:p>
          <a:p>
            <a:pPr marL="228600" marR="0" lvl="0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Creating maps in QGIS</a:t>
            </a:r>
            <a:b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http://www.qgistutorials.com/en/docs/making_a_map.html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QGIS maps</a:t>
            </a:r>
            <a:b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https://qgis.lrg/en/site/about/screenshots.html</a:t>
            </a:r>
            <a:endParaRPr/>
          </a:p>
          <a:p>
            <a:pPr marL="228600" marR="0" lvl="0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QGIS map composer manual</a:t>
            </a:r>
            <a:b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https://docs.qgis.org/testing/en/docs/user_manual/print_composer/index.html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5"/>
          <p:cNvSpPr txBox="1">
            <a:spLocks noGrp="1"/>
          </p:cNvSpPr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lang="en-US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lang="en-US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050"/>
            </a:br>
            <a:endParaRPr sz="3600" b="1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15"/>
          <p:cNvSpPr txBox="1"/>
          <p:nvPr/>
        </p:nvSpPr>
        <p:spPr>
          <a:xfrm>
            <a:off x="1259145" y="4087500"/>
            <a:ext cx="5842200" cy="11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D4D4D"/>
                </a:solidFill>
              </a:rPr>
              <a:t>Dr. Insa Otte (on behalf of the EOCap4Africa Team) and colleagues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insa.otte@uni-wuerzburg.de</a:t>
            </a:r>
            <a:endParaRPr/>
          </a:p>
        </p:txBody>
      </p:sp>
      <p:sp>
        <p:nvSpPr>
          <p:cNvPr id="325" name="Google Shape;325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  <p:grpSp>
        <p:nvGrpSpPr>
          <p:cNvPr id="326" name="Google Shape;326;p15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327" name="Google Shape;327;p1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8" name="Google Shape;328;p15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29" name="Google Shape;329;p15"/>
          <p:cNvPicPr preferRelativeResize="0"/>
          <p:nvPr/>
        </p:nvPicPr>
        <p:blipFill rotWithShape="1">
          <a:blip r:embed="rId5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0" name="Google Shape;330;p15"/>
          <p:cNvGrpSpPr/>
          <p:nvPr/>
        </p:nvGrpSpPr>
        <p:grpSpPr>
          <a:xfrm>
            <a:off x="1259143" y="5829778"/>
            <a:ext cx="9855759" cy="749899"/>
            <a:chOff x="1098931" y="5326428"/>
            <a:chExt cx="9855759" cy="749899"/>
          </a:xfrm>
        </p:grpSpPr>
        <p:grpSp>
          <p:nvGrpSpPr>
            <p:cNvPr id="331" name="Google Shape;331;p15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332" name="Google Shape;332;p15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33" name="Google Shape;333;p15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34" name="Google Shape;334;p15" descr="Ein Bild, das Schwarz, Dunkelheit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35" name="Google Shape;335;p15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9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36" name="Google Shape;336;p15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10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37" name="Google Shape;337;p15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11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338" name="Google Shape;338;p15" descr="KNUST Logo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>
          <a:extLst>
            <a:ext uri="{FF2B5EF4-FFF2-40B4-BE49-F238E27FC236}">
              <a16:creationId xmlns:a16="http://schemas.microsoft.com/office/drawing/2014/main" id="{72F4D90E-7836-F501-1F06-2116490DF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4">
            <a:extLst>
              <a:ext uri="{FF2B5EF4-FFF2-40B4-BE49-F238E27FC236}">
                <a16:creationId xmlns:a16="http://schemas.microsoft.com/office/drawing/2014/main" id="{842B7F34-5D43-DA78-0B48-4DB7CC8FE555}"/>
              </a:ext>
            </a:extLst>
          </p:cNvPr>
          <p:cNvSpPr txBox="1"/>
          <p:nvPr/>
        </p:nvSpPr>
        <p:spPr>
          <a:xfrm>
            <a:off x="902757" y="472704"/>
            <a:ext cx="977395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References</a:t>
            </a:r>
            <a:endParaRPr dirty="0"/>
          </a:p>
        </p:txBody>
      </p:sp>
      <p:pic>
        <p:nvPicPr>
          <p:cNvPr id="314" name="Google Shape;314;p14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F8ACA92F-DF78-2DF6-39FB-AEEF3F500D1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14">
            <a:extLst>
              <a:ext uri="{FF2B5EF4-FFF2-40B4-BE49-F238E27FC236}">
                <a16:creationId xmlns:a16="http://schemas.microsoft.com/office/drawing/2014/main" id="{4A9428F4-3CCD-5CAD-A8AD-0082AE04ED8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  <p:pic>
        <p:nvPicPr>
          <p:cNvPr id="316" name="Google Shape;316;p14">
            <a:extLst>
              <a:ext uri="{FF2B5EF4-FFF2-40B4-BE49-F238E27FC236}">
                <a16:creationId xmlns:a16="http://schemas.microsoft.com/office/drawing/2014/main" id="{F654FE7B-5A16-1A6F-BA15-00A1D64A34D3}"/>
              </a:ext>
            </a:extLst>
          </p:cNvPr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14">
            <a:extLst>
              <a:ext uri="{FF2B5EF4-FFF2-40B4-BE49-F238E27FC236}">
                <a16:creationId xmlns:a16="http://schemas.microsoft.com/office/drawing/2014/main" id="{7AB76E06-953A-3321-0ED7-83E0C7B77B7F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05c Remote Sensing Data: Creating Scientific Maps</a:t>
            </a:r>
            <a:endParaRPr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22A0B76-F08D-0FB8-DF60-5C1BFEBE3030}"/>
              </a:ext>
            </a:extLst>
          </p:cNvPr>
          <p:cNvSpPr txBox="1"/>
          <p:nvPr/>
        </p:nvSpPr>
        <p:spPr>
          <a:xfrm>
            <a:off x="801511" y="1531414"/>
            <a:ext cx="942622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>
                <a:solidFill>
                  <a:schemeClr val="tx1"/>
                </a:solidFill>
                <a:effectLst/>
              </a:rPr>
              <a:t>Natural Earth. (n.d.). </a:t>
            </a:r>
            <a:r>
              <a:rPr lang="en-GB" i="1" dirty="0">
                <a:solidFill>
                  <a:schemeClr val="tx1"/>
                </a:solidFill>
                <a:effectLst/>
              </a:rPr>
              <a:t>Downloads</a:t>
            </a:r>
            <a:r>
              <a:rPr lang="en-GB" dirty="0">
                <a:solidFill>
                  <a:schemeClr val="tx1"/>
                </a:solidFill>
                <a:effectLst/>
              </a:rPr>
              <a:t>. Retrieved 4 February 2026, from </a:t>
            </a:r>
            <a:r>
              <a:rPr lang="en-GB" dirty="0">
                <a:solidFill>
                  <a:schemeClr val="tx1"/>
                </a:solidFill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https://www.naturalearthdata.com/downloads/</a:t>
            </a:r>
            <a:endParaRPr lang="en-GB" dirty="0">
              <a:solidFill>
                <a:schemeClr val="tx1"/>
              </a:solidFill>
              <a:effectLst/>
            </a:endParaRPr>
          </a:p>
          <a:p>
            <a:pPr>
              <a:buNone/>
            </a:pPr>
            <a:endParaRPr lang="en-GB" dirty="0">
              <a:solidFill>
                <a:schemeClr val="tx1"/>
              </a:solidFill>
              <a:effectLst/>
            </a:endParaRPr>
          </a:p>
          <a:p>
            <a:pPr>
              <a:buNone/>
            </a:pPr>
            <a:r>
              <a:rPr lang="en-GB" dirty="0">
                <a:solidFill>
                  <a:schemeClr val="tx1"/>
                </a:solidFill>
                <a:effectLst/>
              </a:rPr>
              <a:t>Scherer, C. (n.d.). </a:t>
            </a:r>
            <a:r>
              <a:rPr lang="en-GB" i="1" dirty="0">
                <a:solidFill>
                  <a:schemeClr val="tx1"/>
                </a:solidFill>
                <a:effectLst/>
              </a:rPr>
              <a:t>Cédric Scherer</a:t>
            </a:r>
            <a:r>
              <a:rPr lang="en-GB" dirty="0">
                <a:solidFill>
                  <a:schemeClr val="tx1"/>
                </a:solidFill>
                <a:effectLst/>
              </a:rPr>
              <a:t>. Retrieved 4 February 2026, from </a:t>
            </a:r>
            <a:r>
              <a:rPr lang="en-GB" dirty="0">
                <a:solidFill>
                  <a:schemeClr val="tx1"/>
                </a:solidFill>
                <a:effectLst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https://www.cedricscherer.com/</a:t>
            </a:r>
            <a:endParaRPr lang="en-GB" dirty="0">
              <a:solidFill>
                <a:schemeClr val="tx1"/>
              </a:solidFill>
              <a:effectLst/>
            </a:endParaRPr>
          </a:p>
          <a:p>
            <a:pPr>
              <a:buNone/>
            </a:pPr>
            <a:endParaRPr lang="en-GB" dirty="0">
              <a:solidFill>
                <a:schemeClr val="tx1"/>
              </a:solidFill>
              <a:effectLst/>
            </a:endParaRPr>
          </a:p>
          <a:p>
            <a:pPr>
              <a:buNone/>
            </a:pPr>
            <a:r>
              <a:rPr lang="en-GB" dirty="0">
                <a:solidFill>
                  <a:schemeClr val="tx1"/>
                </a:solidFill>
                <a:effectLst/>
              </a:rPr>
              <a:t>The true size. (n.d.). </a:t>
            </a:r>
            <a:r>
              <a:rPr lang="en-GB" i="1" dirty="0">
                <a:solidFill>
                  <a:schemeClr val="tx1"/>
                </a:solidFill>
                <a:effectLst/>
              </a:rPr>
              <a:t>The true size of...</a:t>
            </a:r>
            <a:r>
              <a:rPr lang="en-GB" dirty="0">
                <a:solidFill>
                  <a:schemeClr val="tx1"/>
                </a:solidFill>
                <a:effectLst/>
              </a:rPr>
              <a:t> Retrieved 4 February 2026, from </a:t>
            </a:r>
            <a:r>
              <a:rPr lang="en-GB" dirty="0">
                <a:solidFill>
                  <a:schemeClr val="tx1"/>
                </a:solidFill>
                <a:effectLst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https://thetruesize.com/</a:t>
            </a:r>
            <a:endParaRPr lang="en-GB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29244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2" descr="Ein Bild, das draußen, Gras, Baum, Landschaft enthält.&#10;&#10;Automatisch generierte Beschreibung"/>
          <p:cNvPicPr preferRelativeResize="0"/>
          <p:nvPr/>
        </p:nvPicPr>
        <p:blipFill rotWithShape="1">
          <a:blip r:embed="rId3">
            <a:alphaModFix amt="20000"/>
          </a:blip>
          <a:srcRect/>
          <a:stretch/>
        </p:blipFill>
        <p:spPr>
          <a:xfrm>
            <a:off x="1596000" y="1146273"/>
            <a:ext cx="9000000" cy="4565454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"/>
          <p:cNvSpPr txBox="1">
            <a:spLocks noGrp="1"/>
          </p:cNvSpPr>
          <p:nvPr>
            <p:ph type="title"/>
          </p:nvPr>
        </p:nvSpPr>
        <p:spPr>
          <a:xfrm>
            <a:off x="2170611" y="2766218"/>
            <a:ext cx="781158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Creating Scientific Maps</a:t>
            </a:r>
            <a:endParaRPr/>
          </a:p>
        </p:txBody>
      </p:sp>
      <p:pic>
        <p:nvPicPr>
          <p:cNvPr id="174" name="Google Shape;174;p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pic>
        <p:nvPicPr>
          <p:cNvPr id="176" name="Google Shape;176;p2" descr="Ein Bild, das Schwarz, Dunkelheit enthält.&#10;&#10;Automatisch generierte Beschreibu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05c Remote Sensing Data: Creating Scientific Maps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Maps</a:t>
            </a:r>
            <a:endParaRPr/>
          </a:p>
        </p:txBody>
      </p:sp>
      <p:pic>
        <p:nvPicPr>
          <p:cNvPr id="184" name="Google Shape;184;p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pic>
        <p:nvPicPr>
          <p:cNvPr id="186" name="Google Shape;186;p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3"/>
          <p:cNvSpPr txBox="1"/>
          <p:nvPr/>
        </p:nvSpPr>
        <p:spPr>
          <a:xfrm>
            <a:off x="1034693" y="1811817"/>
            <a:ext cx="9773952" cy="1785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Maps for what? What broad type of maps do exist?</a:t>
            </a:r>
            <a:endParaRPr/>
          </a:p>
          <a:p>
            <a:pPr marL="685800" marR="0" lvl="1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Field work maps</a:t>
            </a:r>
            <a:endParaRPr/>
          </a:p>
          <a:p>
            <a:pPr marL="685800" marR="0" lvl="1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Maps of final results</a:t>
            </a:r>
            <a:endParaRPr/>
          </a:p>
          <a:p>
            <a:pPr marL="228600" marR="0" lvl="0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Both serve a different purpose and hence have to be designed differently</a:t>
            </a:r>
            <a:endParaRPr/>
          </a:p>
        </p:txBody>
      </p:sp>
      <p:sp>
        <p:nvSpPr>
          <p:cNvPr id="189" name="Google Shape;189;p3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05c Remote Sensing Data: Creating Scientific Maps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4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Maps – Purpose and implications</a:t>
            </a:r>
            <a:endParaRPr/>
          </a:p>
        </p:txBody>
      </p:sp>
      <p:pic>
        <p:nvPicPr>
          <p:cNvPr id="196" name="Google Shape;196;p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pic>
        <p:nvPicPr>
          <p:cNvPr id="198" name="Google Shape;198;p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4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101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4"/>
          <p:cNvSpPr txBox="1"/>
          <p:nvPr/>
        </p:nvSpPr>
        <p:spPr>
          <a:xfrm>
            <a:off x="1034693" y="1811817"/>
            <a:ext cx="9773952" cy="317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Informative (study area and results)</a:t>
            </a:r>
            <a:endParaRPr/>
          </a:p>
          <a:p>
            <a:pPr marL="228600" marR="0" lvl="0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 introducing any distortions</a:t>
            </a:r>
            <a:endParaRPr/>
          </a:p>
          <a:p>
            <a:pPr marL="228600" marR="0" lvl="0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Convey necessary information</a:t>
            </a:r>
            <a:endParaRPr/>
          </a:p>
          <a:p>
            <a:pPr marL="228600" marR="0" lvl="0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Communicate spatial results</a:t>
            </a:r>
            <a:endParaRPr/>
          </a:p>
          <a:p>
            <a:pPr marL="228600" marR="0" lvl="0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needed details but focused on main message</a:t>
            </a:r>
            <a:endParaRPr/>
          </a:p>
          <a:p>
            <a:pPr marL="228600" marR="0" lvl="0" indent="-101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Design depends on aim (for yourself, for field work or for external presentations)</a:t>
            </a:r>
            <a:endParaRPr/>
          </a:p>
        </p:txBody>
      </p:sp>
      <p:sp>
        <p:nvSpPr>
          <p:cNvPr id="201" name="Google Shape;201;p4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05c Remote Sensing Data: Creating Scientific Maps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Creating Maps</a:t>
            </a:r>
            <a:endParaRPr/>
          </a:p>
        </p:txBody>
      </p:sp>
      <p:pic>
        <p:nvPicPr>
          <p:cNvPr id="208" name="Google Shape;208;p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  <p:pic>
        <p:nvPicPr>
          <p:cNvPr id="210" name="Google Shape;210;p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5"/>
          <p:cNvSpPr txBox="1"/>
          <p:nvPr/>
        </p:nvSpPr>
        <p:spPr>
          <a:xfrm>
            <a:off x="902757" y="5747273"/>
            <a:ext cx="811424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A: legend, B: scale bar, C: north arrow, E: explanations, logo, D: creator etc.</a:t>
            </a:r>
            <a:endParaRPr dirty="0"/>
          </a:p>
        </p:txBody>
      </p:sp>
      <p:sp>
        <p:nvSpPr>
          <p:cNvPr id="213" name="Google Shape;213;p5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05c Remote Sensing Data: Creating Scientific Maps</a:t>
            </a:r>
            <a:endParaRPr/>
          </a:p>
        </p:txBody>
      </p:sp>
      <p:pic>
        <p:nvPicPr>
          <p:cNvPr id="214" name="Google Shape;214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2757" y="1099289"/>
            <a:ext cx="10080000" cy="450219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DB591AA-6C36-9470-8A86-D51BA67E7D50}"/>
              </a:ext>
            </a:extLst>
          </p:cNvPr>
          <p:cNvSpPr txBox="1"/>
          <p:nvPr/>
        </p:nvSpPr>
        <p:spPr>
          <a:xfrm>
            <a:off x="10003562" y="6079351"/>
            <a:ext cx="1231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EORC, 2023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6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Creating Maps</a:t>
            </a:r>
            <a:endParaRPr/>
          </a:p>
        </p:txBody>
      </p:sp>
      <p:pic>
        <p:nvPicPr>
          <p:cNvPr id="221" name="Google Shape;221;p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pic>
        <p:nvPicPr>
          <p:cNvPr id="223" name="Google Shape;223;p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6"/>
          <p:cNvSpPr txBox="1"/>
          <p:nvPr/>
        </p:nvSpPr>
        <p:spPr>
          <a:xfrm>
            <a:off x="902757" y="6064773"/>
            <a:ext cx="977395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A: main map, B: overview map, A/B1: legend, B2/A3: scale bar, A2: north arrow, B3/B4:</a:t>
            </a:r>
            <a:endParaRPr/>
          </a:p>
        </p:txBody>
      </p:sp>
      <p:sp>
        <p:nvSpPr>
          <p:cNvPr id="225" name="Google Shape;225;p6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05c Remote Sensing Data: Creating Scientific Maps</a:t>
            </a:r>
            <a:endParaRPr/>
          </a:p>
        </p:txBody>
      </p:sp>
      <p:pic>
        <p:nvPicPr>
          <p:cNvPr id="226" name="Google Shape;226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9733" y="1057479"/>
            <a:ext cx="9720000" cy="500294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BF562EB4-A128-69F0-52F7-E855FF7549CE}"/>
              </a:ext>
            </a:extLst>
          </p:cNvPr>
          <p:cNvSpPr txBox="1"/>
          <p:nvPr/>
        </p:nvSpPr>
        <p:spPr>
          <a:xfrm>
            <a:off x="10549662" y="5706479"/>
            <a:ext cx="1231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EORC, 2023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7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Creating Maps</a:t>
            </a:r>
            <a:endParaRPr/>
          </a:p>
        </p:txBody>
      </p:sp>
      <p:pic>
        <p:nvPicPr>
          <p:cNvPr id="233" name="Google Shape;233;p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pic>
        <p:nvPicPr>
          <p:cNvPr id="235" name="Google Shape;235;p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7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05c Remote Sensing Data: Creating Scientific Maps</a:t>
            </a:r>
            <a:endParaRPr/>
          </a:p>
        </p:txBody>
      </p:sp>
      <p:pic>
        <p:nvPicPr>
          <p:cNvPr id="237" name="Google Shape;237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28617" y="1045447"/>
            <a:ext cx="7586103" cy="54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8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Creating Maps</a:t>
            </a:r>
            <a:endParaRPr/>
          </a:p>
        </p:txBody>
      </p:sp>
      <p:pic>
        <p:nvPicPr>
          <p:cNvPr id="244" name="Google Shape;244;p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pic>
        <p:nvPicPr>
          <p:cNvPr id="246" name="Google Shape;246;p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8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05c Remote Sensing Data: Creating Scientific Maps</a:t>
            </a:r>
            <a:endParaRPr/>
          </a:p>
        </p:txBody>
      </p:sp>
      <p:pic>
        <p:nvPicPr>
          <p:cNvPr id="248" name="Google Shape;248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60267" y="1018947"/>
            <a:ext cx="7658931" cy="54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71;p10">
            <a:extLst>
              <a:ext uri="{FF2B5EF4-FFF2-40B4-BE49-F238E27FC236}">
                <a16:creationId xmlns:a16="http://schemas.microsoft.com/office/drawing/2014/main" id="{8AF50540-17ED-5F9A-EA2B-5D45C96DBEDE}"/>
              </a:ext>
            </a:extLst>
          </p:cNvPr>
          <p:cNvSpPr txBox="1"/>
          <p:nvPr/>
        </p:nvSpPr>
        <p:spPr>
          <a:xfrm>
            <a:off x="9558913" y="5878172"/>
            <a:ext cx="2318073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Road </a:t>
            </a:r>
            <a:r>
              <a:rPr lang="de-DE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density</a:t>
            </a:r>
            <a:endParaRPr lang="de-DE"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European </a:t>
            </a:r>
            <a:r>
              <a:rPr lang="de-DE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road</a:t>
            </a:r>
            <a:r>
              <a:rPr lang="de-DE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network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9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Creating Maps</a:t>
            </a:r>
            <a:endParaRPr/>
          </a:p>
        </p:txBody>
      </p:sp>
      <p:pic>
        <p:nvPicPr>
          <p:cNvPr id="255" name="Google Shape;255;p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pic>
        <p:nvPicPr>
          <p:cNvPr id="257" name="Google Shape;257;p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9"/>
          <p:cNvSpPr txBox="1">
            <a:spLocks noGrp="1"/>
          </p:cNvSpPr>
          <p:nvPr>
            <p:ph type="ftr" idx="11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TB 05c Remote Sensing Data: Creating Scientific Maps</a:t>
            </a:r>
            <a:endParaRPr/>
          </a:p>
        </p:txBody>
      </p:sp>
      <p:pic>
        <p:nvPicPr>
          <p:cNvPr id="259" name="Google Shape;259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92143" y="1026902"/>
            <a:ext cx="7609091" cy="54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71;p10">
            <a:extLst>
              <a:ext uri="{FF2B5EF4-FFF2-40B4-BE49-F238E27FC236}">
                <a16:creationId xmlns:a16="http://schemas.microsoft.com/office/drawing/2014/main" id="{B298B29D-2EEE-907A-EABF-3AAA604B6EAD}"/>
              </a:ext>
            </a:extLst>
          </p:cNvPr>
          <p:cNvSpPr txBox="1"/>
          <p:nvPr/>
        </p:nvSpPr>
        <p:spPr>
          <a:xfrm>
            <a:off x="8917389" y="5842127"/>
            <a:ext cx="3114729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Source: Natural Earth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Data: Shaded relief, road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696</Words>
  <Application>Microsoft Office PowerPoint</Application>
  <PresentationFormat>Breitbild</PresentationFormat>
  <Paragraphs>109</Paragraphs>
  <Slides>16</Slides>
  <Notes>16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1" baseType="lpstr">
      <vt:lpstr>Open Sans Light</vt:lpstr>
      <vt:lpstr>Noto Sans Symbols</vt:lpstr>
      <vt:lpstr>Arial</vt:lpstr>
      <vt:lpstr>Calibri</vt:lpstr>
      <vt:lpstr>Office</vt:lpstr>
      <vt:lpstr>PowerPoint-Präsentation</vt:lpstr>
      <vt:lpstr>Creating Scientific Maps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 for your attention!     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Michael Thiel</dc:creator>
  <cp:lastModifiedBy>Lara Alves Oeltjebruns</cp:lastModifiedBy>
  <cp:revision>3</cp:revision>
  <dcterms:created xsi:type="dcterms:W3CDTF">2019-06-02T12:25:39Z</dcterms:created>
  <dcterms:modified xsi:type="dcterms:W3CDTF">2026-02-04T20:18:31Z</dcterms:modified>
</cp:coreProperties>
</file>