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Lst>
  <p:sldSz cy="6858000" cx="12192000"/>
  <p:notesSz cx="6858000" cy="9144000"/>
  <p:embeddedFontLst>
    <p:embeddedFont>
      <p:font typeface="Open Sans Light"/>
      <p:regular r:id="rId50"/>
      <p:bold r:id="rId51"/>
      <p:italic r:id="rId52"/>
      <p:boldItalic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4" roundtripDataSignature="AMtx7mhI2E6+EJhwob4x79X8ZOsABBKlJ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OpenSansLight-bold.fntdata"/><Relationship Id="rId50" Type="http://schemas.openxmlformats.org/officeDocument/2006/relationships/font" Target="fonts/OpenSansLight-regular.fntdata"/><Relationship Id="rId53" Type="http://schemas.openxmlformats.org/officeDocument/2006/relationships/font" Target="fonts/OpenSansLight-boldItalic.fntdata"/><Relationship Id="rId52" Type="http://schemas.openxmlformats.org/officeDocument/2006/relationships/font" Target="fonts/OpenSansLight-italic.fntdata"/><Relationship Id="rId11" Type="http://schemas.openxmlformats.org/officeDocument/2006/relationships/slide" Target="slides/slide7.xml"/><Relationship Id="rId10" Type="http://schemas.openxmlformats.org/officeDocument/2006/relationships/slide" Target="slides/slide6.xml"/><Relationship Id="rId54"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searchgate.net/profile/Sahar-A-El-Rahman?_sg%5B0%5D=33qlmUwk4Qnz4ES9N3lPbILdb1dWTz9hnxLIICAPfaQTdoLOowgyVbAIf6eUNyC8WQiEAFA.W_GwB9wGCChvkYccyUMyRuL3bfiJbvcoChzFCvubYJs0r3ZLeDrNPVkOIX4yryaFTFG4MLkYT1OeweqzqTahWg&amp;_sg%5B1%5D=pQU_mKdEUerFTKqkfAWxu1twuWxagJF0w-9NnpkdQj5SzwD10_5SsRGwS8jLeVhVKOyTtro.16zTaWDGG8NR20hhN0N5vzUgxGg0BBl-wqR2QtzmlXnkjMO3adgQjFXO_X56Tv8pPqR8iy0fRWhZ6g_CHIyQJQ" TargetMode="External"/><Relationship Id="rId3" Type="http://schemas.openxmlformats.org/officeDocument/2006/relationships/hyperlink" Target="https://www.researchgate.net/profile/Ali-Hussein-96?_sg%5B0%5D=33qlmUwk4Qnz4ES9N3lPbILdb1dWTz9hnxLIICAPfaQTdoLOowgyVbAIf6eUNyC8WQiEAFA.W_GwB9wGCChvkYccyUMyRuL3bfiJbvcoChzFCvubYJs0r3ZLeDrNPVkOIX4yryaFTFG4MLkYT1OeweqzqTahWg&amp;_sg%5B1%5D=pQU_mKdEUerFTKqkfAWxu1twuWxagJF0w-9NnpkdQj5SzwD10_5SsRGwS8jLeVhVKOyTtro.16zTaWDGG8NR20hhN0N5vzUgxGg0BBl-wqR2QtzmlXnkjMO3adgQjFXO_X56Tv8pPqR8iy0fRWhZ6g_CHIyQJQ" TargetMode="External"/><Relationship Id="rId4" Type="http://schemas.openxmlformats.org/officeDocument/2006/relationships/hyperlink" Target="https://www.researchgate.net/scientific-contributions/Saleh-Zolait-2121624540?_sg%5B0%5D=33qlmUwk4Qnz4ES9N3lPbILdb1dWTz9hnxLIICAPfaQTdoLOowgyVbAIf6eUNyC8WQiEAFA.W_GwB9wGCChvkYccyUMyRuL3bfiJbvcoChzFCvubYJs0r3ZLeDrNPVkOIX4yryaFTFG4MLkYT1OeweqzqTahWg&amp;_sg%5B1%5D=pQU_mKdEUerFTKqkfAWxu1twuWxagJF0w-9NnpkdQj5SzwD10_5SsRGwS8jLeVhVKOyTtro.16zTaWDGG8NR20hhN0N5vzUgxGg0BBl-wqR2QtzmlXnkjMO3adgQjFXO_X56Tv8pPqR8iy0fRWhZ6g_CHIyQJQ" TargetMode="External"/><Relationship Id="rId5" Type="http://schemas.openxmlformats.org/officeDocument/2006/relationships/hyperlink" Target="https://www.researchgate.net/profile/Ali-Zolait?_sg%5B0%5D=33qlmUwk4Qnz4ES9N3lPbILdb1dWTz9hnxLIICAPfaQTdoLOowgyVbAIf6eUNyC8WQiEAFA.W_GwB9wGCChvkYccyUMyRuL3bfiJbvcoChzFCvubYJs0r3ZLeDrNPVkOIX4yryaFTFG4MLkYT1OeweqzqTahWg&amp;_sg%5B1%5D=pQU_mKdEUerFTKqkfAWxu1twuWxagJF0w-9NnpkdQj5SzwD10_5SsRGwS8jLeVhVKOyTtro.16zTaWDGG8NR20hhN0N5vzUgxGg0BBl-wqR2QtzmlXnkjMO3adgQjFXO_X56Tv8pPqR8iy0fRWhZ6g_CHIyQJQ&amp;_tp=eyJjb250ZXh0Ijp7ImZpcnN0UGFnZSI6Il9kaXJlY3QiLCJwYWdlIjoicHVibGljYXRpb24iLCJwb3NpdGlvbiI6InBhZ2VIZWFkZXIifX0"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ciencedirect.com/book/9780323992626/atmospheric-remote-sensing"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ciencedirect.com/book/9780323992626/atmospheric-remote-sensing"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ciencedirect.com/book/9780323992626/atmospheric-remote-sensing"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searchgate.net/profile/Gustavo-Machado-3?_sg%5B0%5D=KqeZEgYkuhfKjVq7boawSVZ-6KUDnZ1rvptfCrUQX_-8piJaLfUBETmuphSUAI5aXXxXQDg.UZSP4JbUC8ZVC2uMnriHRp-5gDwtYtZ6ElNGoMHcDu2uML6xwUBxI33LtxLkAwmWR4f7VAxFj8QKa9ddxv9pKA&amp;_sg%5B1%5D=M6wyt_hdE2kry1jVJnQ2xSdbwSOR9fxb6uvHkQNF8DHG2oP7uxuTilK-WSkDIVA-JeBOWyE.wH4XF4fMDmpS9qNXBsYSX1A8r2X_3I7QHX7nW6X2GQve8eXdQzMWa9MiZVSY_bjh_RLPMviIEyuvwwlj8qPsuw&amp;_tp=eyJjb250ZXh0Ijp7ImZpcnN0UGFnZSI6Il9kaXJlY3QiLCJwYWdlIjoicHVibGljYXRpb24iLCJwb3NpdGlvbiI6InBhZ2VIZWFkZXIifX0" TargetMode="External"/><Relationship Id="rId3" Type="http://schemas.openxmlformats.org/officeDocument/2006/relationships/hyperlink" Target="https://www.researchgate.net/profile/Mariana-Recamonde-Mendoza?_sg%5B0%5D=KqeZEgYkuhfKjVq7boawSVZ-6KUDnZ1rvptfCrUQX_-8piJaLfUBETmuphSUAI5aXXxXQDg.UZSP4JbUC8ZVC2uMnriHRp-5gDwtYtZ6ElNGoMHcDu2uML6xwUBxI33LtxLkAwmWR4f7VAxFj8QKa9ddxv9pKA&amp;_sg%5B1%5D=M6wyt_hdE2kry1jVJnQ2xSdbwSOR9fxb6uvHkQNF8DHG2oP7uxuTilK-WSkDIVA-JeBOWyE.wH4XF4fMDmpS9qNXBsYSX1A8r2X_3I7QHX7nW6X2GQve8eXdQzMWa9MiZVSY_bjh_RLPMviIEyuvwwlj8qPsuw&amp;_tp=eyJjb250ZXh0Ijp7ImZpcnN0UGFnZSI6Il9kaXJlY3QiLCJwYWdlIjoicHVibGljYXRpb24iLCJwb3NpdGlvbiI6InBhZ2VIZWFkZXIifX0" TargetMode="External"/><Relationship Id="rId4" Type="http://schemas.openxmlformats.org/officeDocument/2006/relationships/hyperlink" Target="https://www.researchgate.net/profile/Luis-Corbellini?_sg%5B0%5D=KqeZEgYkuhfKjVq7boawSVZ-6KUDnZ1rvptfCrUQX_-8piJaLfUBETmuphSUAI5aXXxXQDg.UZSP4JbUC8ZVC2uMnriHRp-5gDwtYtZ6ElNGoMHcDu2uML6xwUBxI33LtxLkAwmWR4f7VAxFj8QKa9ddxv9pKA&amp;_sg%5B1%5D=M6wyt_hdE2kry1jVJnQ2xSdbwSOR9fxb6uvHkQNF8DHG2oP7uxuTilK-WSkDIVA-JeBOWyE.wH4XF4fMDmpS9qNXBsYSX1A8r2X_3I7QHX7nW6X2GQve8eXdQzMWa9MiZVSY_bjh_RLPMviIEyuvwwlj8qPsuw&amp;_tp=eyJjb250ZXh0Ijp7ImZpcnN0UGFnZSI6Il9kaXJlY3QiLCJwYWdlIjoicHVibGljYXRpb24iLCJwb3NpdGlvbiI6InBhZ2VIZWFkZXIifX0" TargetMode="External"/><Relationship Id="rId5" Type="http://schemas.openxmlformats.org/officeDocument/2006/relationships/hyperlink" Target="https://www.researchgate.net/journal/Veterinary-Research-1297-9716?_tp=eyJjb250ZXh0Ijp7ImZpcnN0UGFnZSI6Il9kaXJlY3QiLCJwYWdlIjoicHVibGljYXRpb24iLCJwb3NpdGlvbiI6InBhZ2VIZWFkZXIifX0" TargetMode="External"/><Relationship Id="rId6" Type="http://schemas.openxmlformats.org/officeDocument/2006/relationships/hyperlink" Target="https://doi.org/10.1186/s13567-015-0219-7?urlappend=%3Futm_source%3Dresearchgate.net%26utm_medium%3Darticle"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searchgate.net/profile/Gustavo-Machado-3?_sg%5B0%5D=KqeZEgYkuhfKjVq7boawSVZ-6KUDnZ1rvptfCrUQX_-8piJaLfUBETmuphSUAI5aXXxXQDg.UZSP4JbUC8ZVC2uMnriHRp-5gDwtYtZ6ElNGoMHcDu2uML6xwUBxI33LtxLkAwmWR4f7VAxFj8QKa9ddxv9pKA&amp;_sg%5B1%5D=M6wyt_hdE2kry1jVJnQ2xSdbwSOR9fxb6uvHkQNF8DHG2oP7uxuTilK-WSkDIVA-JeBOWyE.wH4XF4fMDmpS9qNXBsYSX1A8r2X_3I7QHX7nW6X2GQve8eXdQzMWa9MiZVSY_bjh_RLPMviIEyuvwwlj8qPsuw&amp;_tp=eyJjb250ZXh0Ijp7ImZpcnN0UGFnZSI6Il9kaXJlY3QiLCJwYWdlIjoicHVibGljYXRpb24iLCJwb3NpdGlvbiI6InBhZ2VIZWFkZXIifX0" TargetMode="External"/><Relationship Id="rId3" Type="http://schemas.openxmlformats.org/officeDocument/2006/relationships/hyperlink" Target="https://www.researchgate.net/profile/Mariana-Recamonde-Mendoza?_sg%5B0%5D=KqeZEgYkuhfKjVq7boawSVZ-6KUDnZ1rvptfCrUQX_-8piJaLfUBETmuphSUAI5aXXxXQDg.UZSP4JbUC8ZVC2uMnriHRp-5gDwtYtZ6ElNGoMHcDu2uML6xwUBxI33LtxLkAwmWR4f7VAxFj8QKa9ddxv9pKA&amp;_sg%5B1%5D=M6wyt_hdE2kry1jVJnQ2xSdbwSOR9fxb6uvHkQNF8DHG2oP7uxuTilK-WSkDIVA-JeBOWyE.wH4XF4fMDmpS9qNXBsYSX1A8r2X_3I7QHX7nW6X2GQve8eXdQzMWa9MiZVSY_bjh_RLPMviIEyuvwwlj8qPsuw&amp;_tp=eyJjb250ZXh0Ijp7ImZpcnN0UGFnZSI6Il9kaXJlY3QiLCJwYWdlIjoicHVibGljYXRpb24iLCJwb3NpdGlvbiI6InBhZ2VIZWFkZXIifX0" TargetMode="External"/><Relationship Id="rId4" Type="http://schemas.openxmlformats.org/officeDocument/2006/relationships/hyperlink" Target="https://www.researchgate.net/profile/Luis-Corbellini?_sg%5B0%5D=KqeZEgYkuhfKjVq7boawSVZ-6KUDnZ1rvptfCrUQX_-8piJaLfUBETmuphSUAI5aXXxXQDg.UZSP4JbUC8ZVC2uMnriHRp-5gDwtYtZ6ElNGoMHcDu2uML6xwUBxI33LtxLkAwmWR4f7VAxFj8QKa9ddxv9pKA&amp;_sg%5B1%5D=M6wyt_hdE2kry1jVJnQ2xSdbwSOR9fxb6uvHkQNF8DHG2oP7uxuTilK-WSkDIVA-JeBOWyE.wH4XF4fMDmpS9qNXBsYSX1A8r2X_3I7QHX7nW6X2GQve8eXdQzMWa9MiZVSY_bjh_RLPMviIEyuvwwlj8qPsuw&amp;_tp=eyJjb250ZXh0Ijp7ImZpcnN0UGFnZSI6Il9kaXJlY3QiLCJwYWdlIjoicHVibGljYXRpb24iLCJwb3NpdGlvbiI6InBhZ2VIZWFkZXIifX0" TargetMode="External"/><Relationship Id="rId5" Type="http://schemas.openxmlformats.org/officeDocument/2006/relationships/hyperlink" Target="https://www.researchgate.net/journal/Veterinary-Research-1297-9716?_tp=eyJjb250ZXh0Ijp7ImZpcnN0UGFnZSI6Il9kaXJlY3QiLCJwYWdlIjoicHVibGljYXRpb24iLCJwb3NpdGlvbiI6InBhZ2VIZWFkZXIifX0" TargetMode="External"/><Relationship Id="rId6" Type="http://schemas.openxmlformats.org/officeDocument/2006/relationships/hyperlink" Target="https://doi.org/10.1186/s13567-015-0219-7?urlappend=%3Futm_source%3Dresearchgate.net%26utm_medium%3Darticle"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searchgate.net/profile/Gustavo-Machado-3?_sg%5B0%5D=KqeZEgYkuhfKjVq7boawSVZ-6KUDnZ1rvptfCrUQX_-8piJaLfUBETmuphSUAI5aXXxXQDg.UZSP4JbUC8ZVC2uMnriHRp-5gDwtYtZ6ElNGoMHcDu2uML6xwUBxI33LtxLkAwmWR4f7VAxFj8QKa9ddxv9pKA&amp;_sg%5B1%5D=M6wyt_hdE2kry1jVJnQ2xSdbwSOR9fxb6uvHkQNF8DHG2oP7uxuTilK-WSkDIVA-JeBOWyE.wH4XF4fMDmpS9qNXBsYSX1A8r2X_3I7QHX7nW6X2GQve8eXdQzMWa9MiZVSY_bjh_RLPMviIEyuvwwlj8qPsuw&amp;_tp=eyJjb250ZXh0Ijp7ImZpcnN0UGFnZSI6Il9kaXJlY3QiLCJwYWdlIjoicHVibGljYXRpb24iLCJwb3NpdGlvbiI6InBhZ2VIZWFkZXIifX0" TargetMode="External"/><Relationship Id="rId3" Type="http://schemas.openxmlformats.org/officeDocument/2006/relationships/hyperlink" Target="https://www.researchgate.net/profile/Mariana-Recamonde-Mendoza?_sg%5B0%5D=KqeZEgYkuhfKjVq7boawSVZ-6KUDnZ1rvptfCrUQX_-8piJaLfUBETmuphSUAI5aXXxXQDg.UZSP4JbUC8ZVC2uMnriHRp-5gDwtYtZ6ElNGoMHcDu2uML6xwUBxI33LtxLkAwmWR4f7VAxFj8QKa9ddxv9pKA&amp;_sg%5B1%5D=M6wyt_hdE2kry1jVJnQ2xSdbwSOR9fxb6uvHkQNF8DHG2oP7uxuTilK-WSkDIVA-JeBOWyE.wH4XF4fMDmpS9qNXBsYSX1A8r2X_3I7QHX7nW6X2GQve8eXdQzMWa9MiZVSY_bjh_RLPMviIEyuvwwlj8qPsuw&amp;_tp=eyJjb250ZXh0Ijp7ImZpcnN0UGFnZSI6Il9kaXJlY3QiLCJwYWdlIjoicHVibGljYXRpb24iLCJwb3NpdGlvbiI6InBhZ2VIZWFkZXIifX0" TargetMode="External"/><Relationship Id="rId4" Type="http://schemas.openxmlformats.org/officeDocument/2006/relationships/hyperlink" Target="https://www.researchgate.net/profile/Luis-Corbellini?_sg%5B0%5D=KqeZEgYkuhfKjVq7boawSVZ-6KUDnZ1rvptfCrUQX_-8piJaLfUBETmuphSUAI5aXXxXQDg.UZSP4JbUC8ZVC2uMnriHRp-5gDwtYtZ6ElNGoMHcDu2uML6xwUBxI33LtxLkAwmWR4f7VAxFj8QKa9ddxv9pKA&amp;_sg%5B1%5D=M6wyt_hdE2kry1jVJnQ2xSdbwSOR9fxb6uvHkQNF8DHG2oP7uxuTilK-WSkDIVA-JeBOWyE.wH4XF4fMDmpS9qNXBsYSX1A8r2X_3I7QHX7nW6X2GQve8eXdQzMWa9MiZVSY_bjh_RLPMviIEyuvwwlj8qPsuw&amp;_tp=eyJjb250ZXh0Ijp7ImZpcnN0UGFnZSI6Il9kaXJlY3QiLCJwYWdlIjoicHVibGljYXRpb24iLCJwb3NpdGlvbiI6InBhZ2VIZWFkZXIifX0" TargetMode="External"/><Relationship Id="rId5" Type="http://schemas.openxmlformats.org/officeDocument/2006/relationships/hyperlink" Target="https://www.researchgate.net/journal/Veterinary-Research-1297-9716?_tp=eyJjb250ZXh0Ijp7ImZpcnN0UGFnZSI6Il9kaXJlY3QiLCJwYWdlIjoicHVibGljYXRpb24iLCJwb3NpdGlvbiI6InBhZ2VIZWFkZXIifX0" TargetMode="External"/><Relationship Id="rId6" Type="http://schemas.openxmlformats.org/officeDocument/2006/relationships/hyperlink" Target="https://doi.org/10.1186/s13567-015-0219-7?urlappend=%3Futm_source%3Dresearchgate.net%26utm_medium%3Darticle"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pelagicpublishing.com/remote-sensing-and-gis-for-ecologists.html"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pelagicpublishing.com/remote-sensing-and-gis-for-ecologists.html"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pelagicpublishing.com/remote-sensing-and-gis-for-ecologists.html" TargetMode="Externa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pelagicpublishing.com/remote-sensing-and-gis-for-ecologists.html"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pelagicpublishing.com/remote-sensing-and-gis-for-ecologists.html"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pelagicpublishing.com/remote-sensing-and-gis-for-ecologists.html" TargetMode="Externa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pelagicpublishing.com/remote-sensing-and-gis-for-ecologists.html"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pelagicpublishing.com/remote-sensing-and-gis-for-ecologists.html"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pelagicpublishing.com/remote-sensing-and-gis-for-ecologists.html" TargetMode="Externa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pelagicpublishing.com/remote-sensing-and-gis-for-ecologists.html" TargetMode="Externa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pelagicpublishing.com/remote-sensing-and-gis-for-ecologists.html" TargetMode="Externa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pelagicpublishing.com/remote-sensing-and-gis-for-ecologists.html" TargetMode="Externa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0" name="Google Shape;150;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https://gisrsstudy.com/supervised-classification-erdas-inagine/</a:t>
            </a:r>
            <a:endParaRPr/>
          </a:p>
        </p:txBody>
      </p:sp>
      <p:sp>
        <p:nvSpPr>
          <p:cNvPr id="269" name="Google Shape;269;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 name="Google Shape;281;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2" name="Google Shape;28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2" name="Google Shape;292;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https://gisrsstudy.com/unsupervised-classification-erdas-imagine/</a:t>
            </a:r>
            <a:endParaRPr/>
          </a:p>
        </p:txBody>
      </p:sp>
      <p:sp>
        <p:nvSpPr>
          <p:cNvPr id="293" name="Google Shape;293;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 name="Google Shape;305;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6" name="Google Shape;306;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6" name="Google Shape;316;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https://www.esa.int/ESA_Multimedia/Images/2008/12/Envisat_global_land_cover_map</a:t>
            </a:r>
            <a:endParaRPr/>
          </a:p>
        </p:txBody>
      </p:sp>
      <p:sp>
        <p:nvSpPr>
          <p:cNvPr id="317" name="Google Shape;317;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7" name="Google Shape;327;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https://www.esa.int/ESA_Multimedia/Images/2008/12/Envisat_global_land_cover_map</a:t>
            </a:r>
            <a:endParaRPr/>
          </a:p>
        </p:txBody>
      </p:sp>
      <p:sp>
        <p:nvSpPr>
          <p:cNvPr id="328" name="Google Shape;328;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8" name="Google Shape;338;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9" name="Google Shape;339;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1" name="Google Shape;351;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2" name="Google Shape;362;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3" name="Google Shape;363;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4" name="Google Shape;374;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5" name="Google Shape;375;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0" name="Google Shape;17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6" name="Google Shape;386;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US"/>
              <a:t>International Journal of Computing and Network Technology Oil Spill Hyperspectral Data Analysis: Using Minimum Distance and Binary Encoding Algorithms</a:t>
            </a:r>
            <a:endParaRPr/>
          </a:p>
          <a:p>
            <a:pPr indent="-228600" lvl="0" marL="457200" marR="0" rtl="0" algn="l">
              <a:lnSpc>
                <a:spcPct val="100000"/>
              </a:lnSpc>
              <a:spcBef>
                <a:spcPts val="0"/>
              </a:spcBef>
              <a:spcAft>
                <a:spcPts val="0"/>
              </a:spcAft>
              <a:buSzPts val="1400"/>
              <a:buNone/>
            </a:pPr>
            <a:r>
              <a:rPr lang="en-US"/>
              <a:t>February 2017</a:t>
            </a:r>
            <a:endParaRPr/>
          </a:p>
          <a:p>
            <a:pPr indent="-228600" lvl="0" marL="457200" marR="0" rtl="0" algn="l">
              <a:lnSpc>
                <a:spcPct val="100000"/>
              </a:lnSpc>
              <a:spcBef>
                <a:spcPts val="0"/>
              </a:spcBef>
              <a:spcAft>
                <a:spcPts val="0"/>
              </a:spcAft>
              <a:buSzPts val="1400"/>
              <a:buNone/>
            </a:pPr>
            <a:r>
              <a:rPr lang="en-US" u="sng">
                <a:solidFill>
                  <a:schemeClr val="hlink"/>
                </a:solidFill>
                <a:hlinkClick r:id="rId2"/>
              </a:rPr>
              <a:t>Sahar A. El-Rahman</a:t>
            </a:r>
            <a:endParaRPr/>
          </a:p>
          <a:p>
            <a:pPr indent="-228600" lvl="0" marL="457200" marR="0" rtl="0" algn="l">
              <a:lnSpc>
                <a:spcPct val="100000"/>
              </a:lnSpc>
              <a:spcBef>
                <a:spcPts val="0"/>
              </a:spcBef>
              <a:spcAft>
                <a:spcPts val="0"/>
              </a:spcAft>
              <a:buSzPts val="1400"/>
              <a:buNone/>
            </a:pPr>
            <a:r>
              <a:rPr lang="en-US" u="sng">
                <a:solidFill>
                  <a:schemeClr val="hlink"/>
                </a:solidFill>
                <a:hlinkClick r:id="rId3"/>
              </a:rPr>
              <a:t>Ali Hussein</a:t>
            </a:r>
            <a:endParaRPr/>
          </a:p>
          <a:p>
            <a:pPr indent="-228600" lvl="0" marL="457200" marR="0" rtl="0" algn="l">
              <a:lnSpc>
                <a:spcPct val="100000"/>
              </a:lnSpc>
              <a:spcBef>
                <a:spcPts val="0"/>
              </a:spcBef>
              <a:spcAft>
                <a:spcPts val="0"/>
              </a:spcAft>
              <a:buSzPts val="1400"/>
              <a:buNone/>
            </a:pPr>
            <a:r>
              <a:rPr lang="en-US" u="sng">
                <a:solidFill>
                  <a:schemeClr val="hlink"/>
                </a:solidFill>
                <a:hlinkClick r:id="rId4"/>
              </a:rPr>
              <a:t>Saleh Zolait</a:t>
            </a:r>
            <a:endParaRPr/>
          </a:p>
          <a:p>
            <a:pPr indent="-228600" lvl="0" marL="457200" marR="0" rtl="0" algn="l">
              <a:lnSpc>
                <a:spcPct val="100000"/>
              </a:lnSpc>
              <a:spcBef>
                <a:spcPts val="0"/>
              </a:spcBef>
              <a:spcAft>
                <a:spcPts val="0"/>
              </a:spcAft>
              <a:buSzPts val="1400"/>
              <a:buNone/>
            </a:pPr>
            <a:r>
              <a:rPr lang="en-US" u="sng">
                <a:solidFill>
                  <a:schemeClr val="hlink"/>
                </a:solidFill>
                <a:hlinkClick r:id="rId5"/>
              </a:rPr>
              <a:t>Ali Zolait</a:t>
            </a:r>
            <a:endParaRPr/>
          </a:p>
          <a:p>
            <a:pPr indent="0" lvl="0" marL="0" rtl="0" algn="l">
              <a:lnSpc>
                <a:spcPct val="100000"/>
              </a:lnSpc>
              <a:spcBef>
                <a:spcPts val="0"/>
              </a:spcBef>
              <a:spcAft>
                <a:spcPts val="0"/>
              </a:spcAft>
              <a:buSzPts val="1400"/>
              <a:buNone/>
            </a:pPr>
            <a:r>
              <a:t/>
            </a:r>
            <a:endParaRPr/>
          </a:p>
        </p:txBody>
      </p:sp>
      <p:sp>
        <p:nvSpPr>
          <p:cNvPr id="387" name="Google Shape;387;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u="sng">
                <a:solidFill>
                  <a:schemeClr val="hlink"/>
                </a:solidFill>
                <a:hlinkClick r:id="rId2"/>
              </a:rPr>
              <a:t>Atmospheric Remote Sensing</a:t>
            </a:r>
            <a:endParaRPr b="1"/>
          </a:p>
          <a:p>
            <a:pPr indent="-228600" lvl="0" marL="457200" marR="0" rtl="0" algn="l">
              <a:lnSpc>
                <a:spcPct val="100000"/>
              </a:lnSpc>
              <a:spcBef>
                <a:spcPts val="0"/>
              </a:spcBef>
              <a:spcAft>
                <a:spcPts val="0"/>
              </a:spcAft>
              <a:buSzPts val="1400"/>
              <a:buNone/>
            </a:pPr>
            <a:r>
              <a:rPr lang="en-US"/>
              <a:t>Principles and Applications</a:t>
            </a:r>
            <a:endParaRPr/>
          </a:p>
          <a:p>
            <a:pPr indent="-228600" lvl="0" marL="457200" marR="0" rtl="0" algn="l">
              <a:lnSpc>
                <a:spcPct val="100000"/>
              </a:lnSpc>
              <a:spcBef>
                <a:spcPts val="0"/>
              </a:spcBef>
              <a:spcAft>
                <a:spcPts val="0"/>
              </a:spcAft>
              <a:buSzPts val="1400"/>
              <a:buNone/>
            </a:pPr>
            <a:r>
              <a:rPr lang="en-US"/>
              <a:t>Earth Observation</a:t>
            </a:r>
            <a:endParaRPr/>
          </a:p>
          <a:p>
            <a:pPr indent="-228600" lvl="0" marL="457200" marR="0" rtl="0" algn="l">
              <a:lnSpc>
                <a:spcPct val="100000"/>
              </a:lnSpc>
              <a:spcBef>
                <a:spcPts val="0"/>
              </a:spcBef>
              <a:spcAft>
                <a:spcPts val="0"/>
              </a:spcAft>
              <a:buSzPts val="1400"/>
              <a:buNone/>
            </a:pPr>
            <a:r>
              <a:rPr lang="en-US"/>
              <a:t>2023, Pages 85-104</a:t>
            </a:r>
            <a:endParaRPr/>
          </a:p>
          <a:p>
            <a:pPr indent="-228600" lvl="0" marL="457200" marR="0" rtl="0" algn="l">
              <a:lnSpc>
                <a:spcPct val="100000"/>
              </a:lnSpc>
              <a:spcBef>
                <a:spcPts val="0"/>
              </a:spcBef>
              <a:spcAft>
                <a:spcPts val="0"/>
              </a:spcAft>
              <a:buSzPts val="1400"/>
              <a:buNone/>
            </a:pPr>
            <a:r>
              <a:rPr b="1" lang="en-US"/>
              <a:t>Chapter 5 - Remote sensing data extraction and inversion techniques: A review</a:t>
            </a:r>
            <a:endParaRPr/>
          </a:p>
          <a:p>
            <a:pPr indent="-228600" lvl="0" marL="457200" marR="0" rtl="0" algn="l">
              <a:lnSpc>
                <a:spcPct val="100000"/>
              </a:lnSpc>
              <a:spcBef>
                <a:spcPts val="0"/>
              </a:spcBef>
              <a:spcAft>
                <a:spcPts val="0"/>
              </a:spcAft>
              <a:buSzPts val="1400"/>
              <a:buNone/>
            </a:pPr>
            <a:r>
              <a:rPr lang="en-US"/>
              <a:t>Author links open overlay panelArjun Pratap Shahi </a:t>
            </a:r>
            <a:r>
              <a:rPr baseline="30000" lang="en-US"/>
              <a:t>a</a:t>
            </a:r>
            <a:r>
              <a:rPr lang="en-US"/>
              <a:t>, Praveen Kumar Rai </a:t>
            </a:r>
            <a:r>
              <a:rPr baseline="30000" lang="en-US"/>
              <a:t>b</a:t>
            </a:r>
            <a:r>
              <a:rPr lang="en-US"/>
              <a:t>, Rabi-ul-Islam </a:t>
            </a:r>
            <a:r>
              <a:rPr baseline="30000" lang="en-US"/>
              <a:t>c</a:t>
            </a:r>
            <a:r>
              <a:rPr lang="en-US"/>
              <a:t>, Varun Narayan Mishra </a:t>
            </a:r>
            <a:r>
              <a:rPr baseline="30000" lang="en-US"/>
              <a:t>d</a:t>
            </a:r>
            <a:endParaRPr/>
          </a:p>
          <a:p>
            <a:pPr indent="0" lvl="0" marL="0" rtl="0" algn="l">
              <a:lnSpc>
                <a:spcPct val="100000"/>
              </a:lnSpc>
              <a:spcBef>
                <a:spcPts val="0"/>
              </a:spcBef>
              <a:spcAft>
                <a:spcPts val="0"/>
              </a:spcAft>
              <a:buSzPts val="1400"/>
              <a:buNone/>
            </a:pPr>
            <a:r>
              <a:t/>
            </a:r>
            <a:endParaRPr/>
          </a:p>
        </p:txBody>
      </p:sp>
      <p:sp>
        <p:nvSpPr>
          <p:cNvPr id="400" name="Google Shape;400;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2" name="Google Shape;412;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https://www.sciencedirect.com/topics/earth-and-planetary-sciences/parallelepiped</a:t>
            </a:r>
            <a:endParaRPr/>
          </a:p>
          <a:p>
            <a:pPr indent="0" lvl="0" marL="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b="1" lang="en-US"/>
              <a:t>Chapter 5 - Remote sensing data extraction and inversion techniques: A review</a:t>
            </a:r>
            <a:endParaRPr/>
          </a:p>
          <a:p>
            <a:pPr indent="-228600" lvl="0" marL="457200" marR="0" rtl="0" algn="l">
              <a:lnSpc>
                <a:spcPct val="100000"/>
              </a:lnSpc>
              <a:spcBef>
                <a:spcPts val="0"/>
              </a:spcBef>
              <a:spcAft>
                <a:spcPts val="0"/>
              </a:spcAft>
              <a:buSzPts val="1400"/>
              <a:buNone/>
            </a:pPr>
            <a:r>
              <a:rPr lang="en-US"/>
              <a:t>Author links open overlay panelArjun Pratap Shahi </a:t>
            </a:r>
            <a:r>
              <a:rPr baseline="30000" lang="en-US"/>
              <a:t>a</a:t>
            </a:r>
            <a:r>
              <a:rPr lang="en-US"/>
              <a:t>, Praveen Kumar Rai </a:t>
            </a:r>
            <a:r>
              <a:rPr baseline="30000" lang="en-US"/>
              <a:t>b</a:t>
            </a:r>
            <a:r>
              <a:rPr lang="en-US"/>
              <a:t>, Rabi-ul-Islam </a:t>
            </a:r>
            <a:r>
              <a:rPr baseline="30000" lang="en-US"/>
              <a:t>c</a:t>
            </a:r>
            <a:r>
              <a:rPr lang="en-US"/>
              <a:t>, Varun Narayan Mishra </a:t>
            </a:r>
            <a:r>
              <a:rPr baseline="30000" lang="en-US"/>
              <a:t>d</a:t>
            </a:r>
            <a:endParaRPr/>
          </a:p>
          <a:p>
            <a:pPr indent="-228600" lvl="0" marL="457200" marR="0" rtl="0" algn="l">
              <a:lnSpc>
                <a:spcPct val="100000"/>
              </a:lnSpc>
              <a:spcBef>
                <a:spcPts val="0"/>
              </a:spcBef>
              <a:spcAft>
                <a:spcPts val="0"/>
              </a:spcAft>
              <a:buSzPts val="1400"/>
              <a:buNone/>
            </a:pPr>
            <a:r>
              <a:t/>
            </a:r>
            <a:endParaRPr baseline="30000"/>
          </a:p>
          <a:p>
            <a:pPr indent="-228600" lvl="0" marL="457200" marR="0" rtl="0" algn="l">
              <a:lnSpc>
                <a:spcPct val="100000"/>
              </a:lnSpc>
              <a:spcBef>
                <a:spcPts val="0"/>
              </a:spcBef>
              <a:spcAft>
                <a:spcPts val="0"/>
              </a:spcAft>
              <a:buSzPts val="1400"/>
              <a:buNone/>
            </a:pPr>
            <a:r>
              <a:rPr b="1" lang="en-US" u="sng">
                <a:solidFill>
                  <a:schemeClr val="hlink"/>
                </a:solidFill>
                <a:hlinkClick r:id="rId2"/>
              </a:rPr>
              <a:t>Atmospheric Remote Sensing</a:t>
            </a:r>
            <a:endParaRPr b="1"/>
          </a:p>
          <a:p>
            <a:pPr indent="-228600" lvl="0" marL="457200" marR="0" rtl="0" algn="l">
              <a:lnSpc>
                <a:spcPct val="100000"/>
              </a:lnSpc>
              <a:spcBef>
                <a:spcPts val="0"/>
              </a:spcBef>
              <a:spcAft>
                <a:spcPts val="0"/>
              </a:spcAft>
              <a:buSzPts val="1400"/>
              <a:buNone/>
            </a:pPr>
            <a:r>
              <a:rPr lang="en-US"/>
              <a:t>Principles and Applications</a:t>
            </a:r>
            <a:endParaRPr/>
          </a:p>
          <a:p>
            <a:pPr indent="-228600" lvl="0" marL="457200" marR="0" rtl="0" algn="l">
              <a:lnSpc>
                <a:spcPct val="100000"/>
              </a:lnSpc>
              <a:spcBef>
                <a:spcPts val="0"/>
              </a:spcBef>
              <a:spcAft>
                <a:spcPts val="0"/>
              </a:spcAft>
              <a:buSzPts val="1400"/>
              <a:buNone/>
            </a:pPr>
            <a:r>
              <a:rPr lang="en-US"/>
              <a:t>Earth Observation</a:t>
            </a:r>
            <a:endParaRPr/>
          </a:p>
          <a:p>
            <a:pPr indent="-228600" lvl="0" marL="457200" marR="0" rtl="0" algn="l">
              <a:lnSpc>
                <a:spcPct val="100000"/>
              </a:lnSpc>
              <a:spcBef>
                <a:spcPts val="0"/>
              </a:spcBef>
              <a:spcAft>
                <a:spcPts val="0"/>
              </a:spcAft>
              <a:buSzPts val="1400"/>
              <a:buNone/>
            </a:pPr>
            <a:r>
              <a:rPr lang="en-US"/>
              <a:t>2023, Pages 85-104</a:t>
            </a:r>
            <a:endParaRPr/>
          </a:p>
          <a:p>
            <a:pPr indent="-228600" lvl="0" marL="457200" marR="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413" name="Google Shape;413;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5" name="Google Shape;425;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u="sng">
                <a:solidFill>
                  <a:schemeClr val="hlink"/>
                </a:solidFill>
                <a:hlinkClick r:id="rId2"/>
              </a:rPr>
              <a:t>Atmospheric Remote Sensing</a:t>
            </a:r>
            <a:endParaRPr b="1"/>
          </a:p>
          <a:p>
            <a:pPr indent="-228600" lvl="0" marL="457200" marR="0" rtl="0" algn="l">
              <a:lnSpc>
                <a:spcPct val="100000"/>
              </a:lnSpc>
              <a:spcBef>
                <a:spcPts val="0"/>
              </a:spcBef>
              <a:spcAft>
                <a:spcPts val="0"/>
              </a:spcAft>
              <a:buSzPts val="1400"/>
              <a:buNone/>
            </a:pPr>
            <a:r>
              <a:rPr lang="en-US"/>
              <a:t>Principles and Applications</a:t>
            </a:r>
            <a:endParaRPr/>
          </a:p>
          <a:p>
            <a:pPr indent="-228600" lvl="0" marL="457200" marR="0" rtl="0" algn="l">
              <a:lnSpc>
                <a:spcPct val="100000"/>
              </a:lnSpc>
              <a:spcBef>
                <a:spcPts val="0"/>
              </a:spcBef>
              <a:spcAft>
                <a:spcPts val="0"/>
              </a:spcAft>
              <a:buSzPts val="1400"/>
              <a:buNone/>
            </a:pPr>
            <a:r>
              <a:rPr lang="en-US"/>
              <a:t>Earth Observation</a:t>
            </a:r>
            <a:endParaRPr/>
          </a:p>
          <a:p>
            <a:pPr indent="-228600" lvl="0" marL="457200" marR="0" rtl="0" algn="l">
              <a:lnSpc>
                <a:spcPct val="100000"/>
              </a:lnSpc>
              <a:spcBef>
                <a:spcPts val="0"/>
              </a:spcBef>
              <a:spcAft>
                <a:spcPts val="0"/>
              </a:spcAft>
              <a:buSzPts val="1400"/>
              <a:buNone/>
            </a:pPr>
            <a:r>
              <a:rPr lang="en-US"/>
              <a:t>2023, Pages 85-104</a:t>
            </a:r>
            <a:endParaRPr/>
          </a:p>
          <a:p>
            <a:pPr indent="-228600" lvl="0" marL="457200" marR="0" rtl="0" algn="l">
              <a:lnSpc>
                <a:spcPct val="100000"/>
              </a:lnSpc>
              <a:spcBef>
                <a:spcPts val="0"/>
              </a:spcBef>
              <a:spcAft>
                <a:spcPts val="0"/>
              </a:spcAft>
              <a:buSzPts val="1400"/>
              <a:buNone/>
            </a:pPr>
            <a:r>
              <a:rPr b="1" lang="en-US"/>
              <a:t>Chapter 5 - Remote sensing data extraction and inversion techniques: A review</a:t>
            </a:r>
            <a:endParaRPr/>
          </a:p>
          <a:p>
            <a:pPr indent="-228600" lvl="0" marL="457200" marR="0" rtl="0" algn="l">
              <a:lnSpc>
                <a:spcPct val="100000"/>
              </a:lnSpc>
              <a:spcBef>
                <a:spcPts val="0"/>
              </a:spcBef>
              <a:spcAft>
                <a:spcPts val="0"/>
              </a:spcAft>
              <a:buSzPts val="1400"/>
              <a:buNone/>
            </a:pPr>
            <a:r>
              <a:rPr lang="en-US"/>
              <a:t>Author links open overlay panelArjun Pratap Shahi </a:t>
            </a:r>
            <a:r>
              <a:rPr baseline="30000" lang="en-US"/>
              <a:t>a</a:t>
            </a:r>
            <a:r>
              <a:rPr lang="en-US"/>
              <a:t>, Praveen Kumar Rai </a:t>
            </a:r>
            <a:r>
              <a:rPr baseline="30000" lang="en-US"/>
              <a:t>b</a:t>
            </a:r>
            <a:r>
              <a:rPr lang="en-US"/>
              <a:t>, Rabi-ul-Islam </a:t>
            </a:r>
            <a:r>
              <a:rPr baseline="30000" lang="en-US"/>
              <a:t>c</a:t>
            </a:r>
            <a:r>
              <a:rPr lang="en-US"/>
              <a:t>, Varun Narayan Mishra </a:t>
            </a:r>
            <a:r>
              <a:rPr baseline="30000" lang="en-US"/>
              <a:t>d</a:t>
            </a:r>
            <a:endParaRPr/>
          </a:p>
          <a:p>
            <a:pPr indent="0" lvl="0" marL="0" rtl="0" algn="l">
              <a:lnSpc>
                <a:spcPct val="100000"/>
              </a:lnSpc>
              <a:spcBef>
                <a:spcPts val="0"/>
              </a:spcBef>
              <a:spcAft>
                <a:spcPts val="0"/>
              </a:spcAft>
              <a:buSzPts val="1400"/>
              <a:buNone/>
            </a:pPr>
            <a:r>
              <a:t/>
            </a:r>
            <a:endParaRPr/>
          </a:p>
        </p:txBody>
      </p:sp>
      <p:sp>
        <p:nvSpPr>
          <p:cNvPr id="426" name="Google Shape;426;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8" name="Google Shape;438;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9" name="Google Shape;439;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9" name="Google Shape;449;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Figure 2: Random forest model. Example of training and classification processes using random forest. A) Each decision tree in the ensemble is built upon a random bootstrap sample of the original data, which contains positive (green labels) and negative (red labels) examples. B) Class prediction for new instances using a random forest model is based on a majority voting procedure among all individual trees. The procedure carried out for each tree is as follows: for each new data point (i.e., X), the algorithm starts at the root node of a decision tree and traverse down the tree (highlighted branches) testing the variables values in each of the visited split nodes (pale pink nodes), according to each it selects the next branch to follow. This process is repeated until a leaf node is reached, which assigns a class to this instance: green nodes predict for the positive class, red nodes predict for the negative class. At the end of the process, each tree casts a vote for the preferred class label, and the mode of the outputs is chosen as the final prediction.</a:t>
            </a:r>
            <a:endParaRPr/>
          </a:p>
          <a:p>
            <a:pPr indent="0" lvl="0" marL="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lang="en-US"/>
              <a:t>What variables are important in predicting bovine viral diarrhea virus? A random forest approach</a:t>
            </a:r>
            <a:endParaRPr/>
          </a:p>
          <a:p>
            <a:pPr indent="-228600" lvl="0" marL="457200" marR="0" rtl="0" algn="l">
              <a:lnSpc>
                <a:spcPct val="100000"/>
              </a:lnSpc>
              <a:spcBef>
                <a:spcPts val="0"/>
              </a:spcBef>
              <a:spcAft>
                <a:spcPts val="0"/>
              </a:spcAft>
              <a:buSzPts val="1400"/>
              <a:buNone/>
            </a:pPr>
            <a:r>
              <a:rPr lang="en-US"/>
              <a:t>July 2015 </a:t>
            </a:r>
            <a:r>
              <a:rPr lang="en-US" u="sng">
                <a:solidFill>
                  <a:schemeClr val="hlink"/>
                </a:solidFill>
                <a:hlinkClick r:id="rId2"/>
              </a:rPr>
              <a:t>Gustavo Machado</a:t>
            </a:r>
            <a:r>
              <a:rPr lang="en-US"/>
              <a:t>, </a:t>
            </a:r>
            <a:r>
              <a:rPr lang="en-US" u="sng">
                <a:solidFill>
                  <a:schemeClr val="hlink"/>
                </a:solidFill>
                <a:hlinkClick r:id="rId3"/>
              </a:rPr>
              <a:t>Mariana Recamonde-Mendoza</a:t>
            </a:r>
            <a:r>
              <a:rPr lang="en-US"/>
              <a:t>, </a:t>
            </a:r>
            <a:r>
              <a:rPr lang="en-US" u="sng">
                <a:solidFill>
                  <a:schemeClr val="hlink"/>
                </a:solidFill>
                <a:hlinkClick r:id="rId4"/>
              </a:rPr>
              <a:t>Luís G Corbellini</a:t>
            </a:r>
            <a:endParaRPr/>
          </a:p>
          <a:p>
            <a:pPr indent="-228600" lvl="0" marL="457200" marR="0" rtl="0" algn="l">
              <a:lnSpc>
                <a:spcPct val="100000"/>
              </a:lnSpc>
              <a:spcBef>
                <a:spcPts val="0"/>
              </a:spcBef>
              <a:spcAft>
                <a:spcPts val="0"/>
              </a:spcAft>
              <a:buSzPts val="1400"/>
              <a:buNone/>
            </a:pPr>
            <a:r>
              <a:rPr lang="en-US" u="sng">
                <a:solidFill>
                  <a:schemeClr val="hlink"/>
                </a:solidFill>
                <a:hlinkClick r:id="rId5"/>
              </a:rPr>
              <a:t>Veterinary Research</a:t>
            </a:r>
            <a:r>
              <a:rPr lang="en-US"/>
              <a:t> 46(1):85</a:t>
            </a:r>
            <a:endParaRPr/>
          </a:p>
          <a:p>
            <a:pPr indent="-228600" lvl="0" marL="457200" marR="0" rtl="0" algn="l">
              <a:lnSpc>
                <a:spcPct val="100000"/>
              </a:lnSpc>
              <a:spcBef>
                <a:spcPts val="0"/>
              </a:spcBef>
              <a:spcAft>
                <a:spcPts val="0"/>
              </a:spcAft>
              <a:buSzPts val="1400"/>
              <a:buNone/>
            </a:pPr>
            <a:r>
              <a:rPr lang="en-US"/>
              <a:t>DOI: </a:t>
            </a:r>
            <a:endParaRPr/>
          </a:p>
          <a:p>
            <a:pPr indent="-228600" lvl="0" marL="457200" marR="0" rtl="0" algn="l">
              <a:lnSpc>
                <a:spcPct val="100000"/>
              </a:lnSpc>
              <a:spcBef>
                <a:spcPts val="0"/>
              </a:spcBef>
              <a:spcAft>
                <a:spcPts val="0"/>
              </a:spcAft>
              <a:buSzPts val="1400"/>
              <a:buNone/>
            </a:pPr>
            <a:r>
              <a:rPr lang="en-US" u="sng">
                <a:solidFill>
                  <a:schemeClr val="hlink"/>
                </a:solidFill>
                <a:hlinkClick r:id="rId6"/>
              </a:rPr>
              <a:t>10.1186/s13567-015-0219-7</a:t>
            </a:r>
            <a:endParaRPr/>
          </a:p>
          <a:p>
            <a:pPr indent="0" lvl="0" marL="0" rtl="0" algn="l">
              <a:lnSpc>
                <a:spcPct val="100000"/>
              </a:lnSpc>
              <a:spcBef>
                <a:spcPts val="0"/>
              </a:spcBef>
              <a:spcAft>
                <a:spcPts val="0"/>
              </a:spcAft>
              <a:buSzPts val="1400"/>
              <a:buNone/>
            </a:pPr>
            <a:r>
              <a:t/>
            </a:r>
            <a:endParaRPr/>
          </a:p>
        </p:txBody>
      </p:sp>
      <p:sp>
        <p:nvSpPr>
          <p:cNvPr id="450" name="Google Shape;450;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0" name="Google Shape;460;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US"/>
              <a:t>What variables are important in predicting bovine viral diarrhea virus? A random forest approach</a:t>
            </a:r>
            <a:endParaRPr/>
          </a:p>
          <a:p>
            <a:pPr indent="-228600" lvl="0" marL="457200" marR="0" rtl="0" algn="l">
              <a:lnSpc>
                <a:spcPct val="100000"/>
              </a:lnSpc>
              <a:spcBef>
                <a:spcPts val="0"/>
              </a:spcBef>
              <a:spcAft>
                <a:spcPts val="0"/>
              </a:spcAft>
              <a:buSzPts val="1400"/>
              <a:buNone/>
            </a:pPr>
            <a:r>
              <a:rPr lang="en-US"/>
              <a:t>July 2015 </a:t>
            </a:r>
            <a:r>
              <a:rPr lang="en-US" u="sng">
                <a:solidFill>
                  <a:schemeClr val="hlink"/>
                </a:solidFill>
                <a:hlinkClick r:id="rId2"/>
              </a:rPr>
              <a:t>Gustavo Machado</a:t>
            </a:r>
            <a:r>
              <a:rPr lang="en-US"/>
              <a:t>, </a:t>
            </a:r>
            <a:r>
              <a:rPr lang="en-US" u="sng">
                <a:solidFill>
                  <a:schemeClr val="hlink"/>
                </a:solidFill>
                <a:hlinkClick r:id="rId3"/>
              </a:rPr>
              <a:t>Mariana Recamonde-Mendoza</a:t>
            </a:r>
            <a:r>
              <a:rPr lang="en-US"/>
              <a:t>, </a:t>
            </a:r>
            <a:r>
              <a:rPr lang="en-US" u="sng">
                <a:solidFill>
                  <a:schemeClr val="hlink"/>
                </a:solidFill>
                <a:hlinkClick r:id="rId4"/>
              </a:rPr>
              <a:t>Luís G Corbellini</a:t>
            </a:r>
            <a:endParaRPr/>
          </a:p>
          <a:p>
            <a:pPr indent="-228600" lvl="0" marL="457200" marR="0" rtl="0" algn="l">
              <a:lnSpc>
                <a:spcPct val="100000"/>
              </a:lnSpc>
              <a:spcBef>
                <a:spcPts val="0"/>
              </a:spcBef>
              <a:spcAft>
                <a:spcPts val="0"/>
              </a:spcAft>
              <a:buSzPts val="1400"/>
              <a:buNone/>
            </a:pPr>
            <a:r>
              <a:rPr lang="en-US" u="sng">
                <a:solidFill>
                  <a:schemeClr val="hlink"/>
                </a:solidFill>
                <a:hlinkClick r:id="rId5"/>
              </a:rPr>
              <a:t>Veterinary Research</a:t>
            </a:r>
            <a:r>
              <a:rPr lang="en-US"/>
              <a:t> 46(1):85</a:t>
            </a:r>
            <a:endParaRPr/>
          </a:p>
          <a:p>
            <a:pPr indent="-228600" lvl="0" marL="457200" marR="0" rtl="0" algn="l">
              <a:lnSpc>
                <a:spcPct val="100000"/>
              </a:lnSpc>
              <a:spcBef>
                <a:spcPts val="0"/>
              </a:spcBef>
              <a:spcAft>
                <a:spcPts val="0"/>
              </a:spcAft>
              <a:buSzPts val="1400"/>
              <a:buNone/>
            </a:pPr>
            <a:r>
              <a:rPr lang="en-US"/>
              <a:t>DOI: </a:t>
            </a:r>
            <a:endParaRPr/>
          </a:p>
          <a:p>
            <a:pPr indent="-228600" lvl="0" marL="457200" marR="0" rtl="0" algn="l">
              <a:lnSpc>
                <a:spcPct val="100000"/>
              </a:lnSpc>
              <a:spcBef>
                <a:spcPts val="0"/>
              </a:spcBef>
              <a:spcAft>
                <a:spcPts val="0"/>
              </a:spcAft>
              <a:buSzPts val="1400"/>
              <a:buNone/>
            </a:pPr>
            <a:r>
              <a:rPr lang="en-US" u="sng">
                <a:solidFill>
                  <a:schemeClr val="hlink"/>
                </a:solidFill>
                <a:hlinkClick r:id="rId6"/>
              </a:rPr>
              <a:t>10.1186/s13567-015-0219-7</a:t>
            </a:r>
            <a:endParaRPr/>
          </a:p>
          <a:p>
            <a:pPr indent="0" lvl="0" marL="0" rtl="0" algn="l">
              <a:lnSpc>
                <a:spcPct val="100000"/>
              </a:lnSpc>
              <a:spcBef>
                <a:spcPts val="0"/>
              </a:spcBef>
              <a:spcAft>
                <a:spcPts val="0"/>
              </a:spcAft>
              <a:buSzPts val="1400"/>
              <a:buNone/>
            </a:pPr>
            <a:r>
              <a:t/>
            </a:r>
            <a:endParaRPr/>
          </a:p>
        </p:txBody>
      </p:sp>
      <p:sp>
        <p:nvSpPr>
          <p:cNvPr id="461" name="Google Shape;461;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3" name="Google Shape;473;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US"/>
              <a:t>What variables are important in predicting bovine viral diarrhea virus? A random forest approach</a:t>
            </a:r>
            <a:endParaRPr/>
          </a:p>
          <a:p>
            <a:pPr indent="-228600" lvl="0" marL="457200" marR="0" rtl="0" algn="l">
              <a:lnSpc>
                <a:spcPct val="100000"/>
              </a:lnSpc>
              <a:spcBef>
                <a:spcPts val="0"/>
              </a:spcBef>
              <a:spcAft>
                <a:spcPts val="0"/>
              </a:spcAft>
              <a:buSzPts val="1400"/>
              <a:buNone/>
            </a:pPr>
            <a:r>
              <a:rPr lang="en-US"/>
              <a:t>July 2015 </a:t>
            </a:r>
            <a:r>
              <a:rPr lang="en-US" u="sng">
                <a:solidFill>
                  <a:schemeClr val="hlink"/>
                </a:solidFill>
                <a:hlinkClick r:id="rId2"/>
              </a:rPr>
              <a:t>Gustavo Machado</a:t>
            </a:r>
            <a:r>
              <a:rPr lang="en-US"/>
              <a:t>, </a:t>
            </a:r>
            <a:r>
              <a:rPr lang="en-US" u="sng">
                <a:solidFill>
                  <a:schemeClr val="hlink"/>
                </a:solidFill>
                <a:hlinkClick r:id="rId3"/>
              </a:rPr>
              <a:t>Mariana Recamonde-Mendoza</a:t>
            </a:r>
            <a:r>
              <a:rPr lang="en-US"/>
              <a:t>, </a:t>
            </a:r>
            <a:r>
              <a:rPr lang="en-US" u="sng">
                <a:solidFill>
                  <a:schemeClr val="hlink"/>
                </a:solidFill>
                <a:hlinkClick r:id="rId4"/>
              </a:rPr>
              <a:t>Luís G Corbellini</a:t>
            </a:r>
            <a:endParaRPr/>
          </a:p>
          <a:p>
            <a:pPr indent="-228600" lvl="0" marL="457200" marR="0" rtl="0" algn="l">
              <a:lnSpc>
                <a:spcPct val="100000"/>
              </a:lnSpc>
              <a:spcBef>
                <a:spcPts val="0"/>
              </a:spcBef>
              <a:spcAft>
                <a:spcPts val="0"/>
              </a:spcAft>
              <a:buSzPts val="1400"/>
              <a:buNone/>
            </a:pPr>
            <a:r>
              <a:rPr lang="en-US" u="sng">
                <a:solidFill>
                  <a:schemeClr val="hlink"/>
                </a:solidFill>
                <a:hlinkClick r:id="rId5"/>
              </a:rPr>
              <a:t>Veterinary Research</a:t>
            </a:r>
            <a:r>
              <a:rPr lang="en-US"/>
              <a:t> 46(1):85</a:t>
            </a:r>
            <a:endParaRPr/>
          </a:p>
          <a:p>
            <a:pPr indent="-228600" lvl="0" marL="457200" marR="0" rtl="0" algn="l">
              <a:lnSpc>
                <a:spcPct val="100000"/>
              </a:lnSpc>
              <a:spcBef>
                <a:spcPts val="0"/>
              </a:spcBef>
              <a:spcAft>
                <a:spcPts val="0"/>
              </a:spcAft>
              <a:buSzPts val="1400"/>
              <a:buNone/>
            </a:pPr>
            <a:r>
              <a:rPr lang="en-US"/>
              <a:t>DOI: </a:t>
            </a:r>
            <a:endParaRPr/>
          </a:p>
          <a:p>
            <a:pPr indent="-228600" lvl="0" marL="457200" marR="0" rtl="0" algn="l">
              <a:lnSpc>
                <a:spcPct val="100000"/>
              </a:lnSpc>
              <a:spcBef>
                <a:spcPts val="0"/>
              </a:spcBef>
              <a:spcAft>
                <a:spcPts val="0"/>
              </a:spcAft>
              <a:buSzPts val="1400"/>
              <a:buNone/>
            </a:pPr>
            <a:r>
              <a:rPr lang="en-US" u="sng">
                <a:solidFill>
                  <a:schemeClr val="hlink"/>
                </a:solidFill>
                <a:hlinkClick r:id="rId6"/>
              </a:rPr>
              <a:t>10.1186/s13567-015-0219-7</a:t>
            </a:r>
            <a:endParaRPr/>
          </a:p>
        </p:txBody>
      </p:sp>
      <p:sp>
        <p:nvSpPr>
          <p:cNvPr id="474" name="Google Shape;474;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5" name="Google Shape;485;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5" name="Google Shape;495;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6" name="Google Shape;496;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a:t>Remote Sensing and GIS for Ecologists: Using Open Source Software </a:t>
            </a:r>
            <a:endParaRPr/>
          </a:p>
          <a:p>
            <a:pPr indent="-228600" lvl="0" marL="457200" marR="0" rtl="0" algn="l">
              <a:lnSpc>
                <a:spcPct val="100000"/>
              </a:lnSpc>
              <a:spcBef>
                <a:spcPts val="0"/>
              </a:spcBef>
              <a:spcAft>
                <a:spcPts val="0"/>
              </a:spcAft>
              <a:buSzPts val="1400"/>
              <a:buNone/>
            </a:pPr>
            <a:r>
              <a:rPr lang="en-US"/>
              <a:t>Wegmann, Martin und Leutner, Benjamin und Dech, Stefan, eds. (2016) </a:t>
            </a:r>
            <a:r>
              <a:rPr i="1" lang="en-US"/>
              <a:t>Remote Sensing and GIS for Ecologists: Using Open Source Software.</a:t>
            </a:r>
            <a:r>
              <a:rPr lang="en-US"/>
              <a:t> Pelagic Publishing. ISBN 978-1-78427-022-3. </a:t>
            </a:r>
            <a:endParaRPr/>
          </a:p>
          <a:p>
            <a:pPr indent="-228600" lvl="0" marL="457200" marR="0" rtl="0" algn="l">
              <a:lnSpc>
                <a:spcPct val="100000"/>
              </a:lnSpc>
              <a:spcBef>
                <a:spcPts val="0"/>
              </a:spcBef>
              <a:spcAft>
                <a:spcPts val="0"/>
              </a:spcAft>
              <a:buSzPts val="1400"/>
              <a:buNone/>
            </a:pPr>
            <a:r>
              <a:rPr lang="en-US"/>
              <a:t>Dieses Archiv kann nicht den Volltext zur Verfügung stellen.</a:t>
            </a:r>
            <a:endParaRPr/>
          </a:p>
          <a:p>
            <a:pPr indent="-228600" lvl="0" marL="457200" marR="0" rtl="0" algn="l">
              <a:lnSpc>
                <a:spcPct val="100000"/>
              </a:lnSpc>
              <a:spcBef>
                <a:spcPts val="0"/>
              </a:spcBef>
              <a:spcAft>
                <a:spcPts val="0"/>
              </a:spcAft>
              <a:buSzPts val="1400"/>
              <a:buNone/>
            </a:pPr>
            <a:r>
              <a:rPr lang="en-US"/>
              <a:t>Offizielle URL: </a:t>
            </a:r>
            <a:r>
              <a:rPr lang="en-US" u="sng">
                <a:solidFill>
                  <a:schemeClr val="hlink"/>
                </a:solidFill>
                <a:hlinkClick r:id="rId2"/>
              </a:rPr>
              <a:t>http://www.pelagicpublishing.com/remote-sensing-and-gis-for-ecologists.html</a:t>
            </a:r>
            <a:endParaRPr/>
          </a:p>
          <a:p>
            <a:pPr indent="0" lvl="0" marL="0" rtl="0" algn="l">
              <a:lnSpc>
                <a:spcPct val="100000"/>
              </a:lnSpc>
              <a:spcBef>
                <a:spcPts val="0"/>
              </a:spcBef>
              <a:spcAft>
                <a:spcPts val="0"/>
              </a:spcAft>
              <a:buSzPts val="1400"/>
              <a:buNone/>
            </a:pPr>
            <a:r>
              <a:t/>
            </a:r>
            <a:endParaRPr/>
          </a:p>
        </p:txBody>
      </p:sp>
      <p:sp>
        <p:nvSpPr>
          <p:cNvPr id="181" name="Google Shape;18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7" name="Google Shape;507;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8" name="Google Shape;508;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9" name="Google Shape;519;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a:t>Remote Sensing and GIS for Ecologists: Using Open Source Software </a:t>
            </a:r>
            <a:endParaRPr/>
          </a:p>
          <a:p>
            <a:pPr indent="-228600" lvl="0" marL="457200" marR="0" rtl="0" algn="l">
              <a:lnSpc>
                <a:spcPct val="100000"/>
              </a:lnSpc>
              <a:spcBef>
                <a:spcPts val="0"/>
              </a:spcBef>
              <a:spcAft>
                <a:spcPts val="0"/>
              </a:spcAft>
              <a:buSzPts val="1400"/>
              <a:buNone/>
            </a:pPr>
            <a:r>
              <a:rPr lang="en-US"/>
              <a:t>Wegmann, Martin und Leutner, Benjamin und Dech, Stefan, eds. (2016) </a:t>
            </a:r>
            <a:r>
              <a:rPr i="1" lang="en-US"/>
              <a:t>Remote Sensing and GIS for Ecologists: Using Open Source Software.</a:t>
            </a:r>
            <a:r>
              <a:rPr lang="en-US"/>
              <a:t> Pelagic Publishing. ISBN 978-1-78427-022-3. </a:t>
            </a:r>
            <a:endParaRPr/>
          </a:p>
          <a:p>
            <a:pPr indent="-228600" lvl="0" marL="457200" marR="0" rtl="0" algn="l">
              <a:lnSpc>
                <a:spcPct val="100000"/>
              </a:lnSpc>
              <a:spcBef>
                <a:spcPts val="0"/>
              </a:spcBef>
              <a:spcAft>
                <a:spcPts val="0"/>
              </a:spcAft>
              <a:buSzPts val="1400"/>
              <a:buNone/>
            </a:pPr>
            <a:r>
              <a:rPr lang="en-US"/>
              <a:t>Dieses Archiv kann nicht den Volltext zur Verfügung stellen.</a:t>
            </a:r>
            <a:endParaRPr/>
          </a:p>
          <a:p>
            <a:pPr indent="-228600" lvl="0" marL="457200" marR="0" rtl="0" algn="l">
              <a:lnSpc>
                <a:spcPct val="100000"/>
              </a:lnSpc>
              <a:spcBef>
                <a:spcPts val="0"/>
              </a:spcBef>
              <a:spcAft>
                <a:spcPts val="0"/>
              </a:spcAft>
              <a:buSzPts val="1400"/>
              <a:buNone/>
            </a:pPr>
            <a:r>
              <a:rPr lang="en-US"/>
              <a:t>Offizielle URL: </a:t>
            </a:r>
            <a:r>
              <a:rPr lang="en-US" u="sng">
                <a:solidFill>
                  <a:schemeClr val="hlink"/>
                </a:solidFill>
                <a:hlinkClick r:id="rId2"/>
              </a:rPr>
              <a:t>http://www.pelagicpublishing.com/remote-sensing-and-gis-for-ecologists.html</a:t>
            </a:r>
            <a:endParaRPr/>
          </a:p>
          <a:p>
            <a:pPr indent="0" lvl="0" marL="0" rtl="0" algn="l">
              <a:lnSpc>
                <a:spcPct val="100000"/>
              </a:lnSpc>
              <a:spcBef>
                <a:spcPts val="0"/>
              </a:spcBef>
              <a:spcAft>
                <a:spcPts val="0"/>
              </a:spcAft>
              <a:buSzPts val="1400"/>
              <a:buNone/>
            </a:pPr>
            <a:r>
              <a:t/>
            </a:r>
            <a:endParaRPr/>
          </a:p>
        </p:txBody>
      </p:sp>
      <p:sp>
        <p:nvSpPr>
          <p:cNvPr id="520" name="Google Shape;520;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1" name="Google Shape;531;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2" name="Google Shape;532;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3" name="Google Shape;543;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a:t>Remote Sensing and GIS for Ecologists: Using Open Source Software </a:t>
            </a:r>
            <a:endParaRPr/>
          </a:p>
          <a:p>
            <a:pPr indent="-228600" lvl="0" marL="457200" marR="0" rtl="0" algn="l">
              <a:lnSpc>
                <a:spcPct val="100000"/>
              </a:lnSpc>
              <a:spcBef>
                <a:spcPts val="0"/>
              </a:spcBef>
              <a:spcAft>
                <a:spcPts val="0"/>
              </a:spcAft>
              <a:buSzPts val="1400"/>
              <a:buNone/>
            </a:pPr>
            <a:r>
              <a:rPr lang="en-US"/>
              <a:t>Wegmann, Martin und Leutner, Benjamin und Dech, Stefan, eds. (2016) </a:t>
            </a:r>
            <a:r>
              <a:rPr i="1" lang="en-US"/>
              <a:t>Remote Sensing and GIS for Ecologists: Using Open Source Software.</a:t>
            </a:r>
            <a:r>
              <a:rPr lang="en-US"/>
              <a:t> Pelagic Publishing. ISBN 978-1-78427-022-3. </a:t>
            </a:r>
            <a:endParaRPr/>
          </a:p>
          <a:p>
            <a:pPr indent="-228600" lvl="0" marL="457200" marR="0" rtl="0" algn="l">
              <a:lnSpc>
                <a:spcPct val="100000"/>
              </a:lnSpc>
              <a:spcBef>
                <a:spcPts val="0"/>
              </a:spcBef>
              <a:spcAft>
                <a:spcPts val="0"/>
              </a:spcAft>
              <a:buSzPts val="1400"/>
              <a:buNone/>
            </a:pPr>
            <a:r>
              <a:rPr lang="en-US"/>
              <a:t>Dieses Archiv kann nicht den Volltext zur Verfügung stellen.</a:t>
            </a:r>
            <a:endParaRPr/>
          </a:p>
          <a:p>
            <a:pPr indent="-228600" lvl="0" marL="457200" marR="0" rtl="0" algn="l">
              <a:lnSpc>
                <a:spcPct val="100000"/>
              </a:lnSpc>
              <a:spcBef>
                <a:spcPts val="0"/>
              </a:spcBef>
              <a:spcAft>
                <a:spcPts val="0"/>
              </a:spcAft>
              <a:buSzPts val="1400"/>
              <a:buNone/>
            </a:pPr>
            <a:r>
              <a:rPr lang="en-US"/>
              <a:t>Offizielle URL: </a:t>
            </a:r>
            <a:r>
              <a:rPr lang="en-US" u="sng">
                <a:solidFill>
                  <a:schemeClr val="hlink"/>
                </a:solidFill>
                <a:hlinkClick r:id="rId2"/>
              </a:rPr>
              <a:t>http://www.pelagicpublishing.com/remote-sensing-and-gis-for-ecologists.html</a:t>
            </a:r>
            <a:endParaRPr/>
          </a:p>
          <a:p>
            <a:pPr indent="0" lvl="0" marL="0" rtl="0" algn="l">
              <a:lnSpc>
                <a:spcPct val="100000"/>
              </a:lnSpc>
              <a:spcBef>
                <a:spcPts val="0"/>
              </a:spcBef>
              <a:spcAft>
                <a:spcPts val="0"/>
              </a:spcAft>
              <a:buSzPts val="1400"/>
              <a:buNone/>
            </a:pPr>
            <a:r>
              <a:t/>
            </a:r>
            <a:endParaRPr/>
          </a:p>
        </p:txBody>
      </p:sp>
      <p:sp>
        <p:nvSpPr>
          <p:cNvPr id="544" name="Google Shape;544;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6" name="Google Shape;556;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7" name="Google Shape;557;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8" name="Google Shape;568;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a:t>Remote Sensing and GIS for Ecologists: Using Open Source Software </a:t>
            </a:r>
            <a:endParaRPr/>
          </a:p>
          <a:p>
            <a:pPr indent="-228600" lvl="0" marL="457200" marR="0" rtl="0" algn="l">
              <a:lnSpc>
                <a:spcPct val="100000"/>
              </a:lnSpc>
              <a:spcBef>
                <a:spcPts val="0"/>
              </a:spcBef>
              <a:spcAft>
                <a:spcPts val="0"/>
              </a:spcAft>
              <a:buSzPts val="1400"/>
              <a:buNone/>
            </a:pPr>
            <a:r>
              <a:rPr lang="en-US"/>
              <a:t>Wegmann, Martin und Leutner, Benjamin und Dech, Stefan, eds. (2016) </a:t>
            </a:r>
            <a:r>
              <a:rPr i="1" lang="en-US"/>
              <a:t>Remote Sensing and GIS for Ecologists: Using Open Source Software.</a:t>
            </a:r>
            <a:r>
              <a:rPr lang="en-US"/>
              <a:t> Pelagic Publishing. ISBN 978-1-78427-022-3. </a:t>
            </a:r>
            <a:endParaRPr/>
          </a:p>
          <a:p>
            <a:pPr indent="-228600" lvl="0" marL="457200" marR="0" rtl="0" algn="l">
              <a:lnSpc>
                <a:spcPct val="100000"/>
              </a:lnSpc>
              <a:spcBef>
                <a:spcPts val="0"/>
              </a:spcBef>
              <a:spcAft>
                <a:spcPts val="0"/>
              </a:spcAft>
              <a:buSzPts val="1400"/>
              <a:buNone/>
            </a:pPr>
            <a:r>
              <a:rPr lang="en-US"/>
              <a:t>Dieses Archiv kann nicht den Volltext zur Verfügung stellen.</a:t>
            </a:r>
            <a:endParaRPr/>
          </a:p>
          <a:p>
            <a:pPr indent="-228600" lvl="0" marL="457200" marR="0" rtl="0" algn="l">
              <a:lnSpc>
                <a:spcPct val="100000"/>
              </a:lnSpc>
              <a:spcBef>
                <a:spcPts val="0"/>
              </a:spcBef>
              <a:spcAft>
                <a:spcPts val="0"/>
              </a:spcAft>
              <a:buSzPts val="1400"/>
              <a:buNone/>
            </a:pPr>
            <a:r>
              <a:rPr lang="en-US"/>
              <a:t>Offizielle URL: </a:t>
            </a:r>
            <a:r>
              <a:rPr lang="en-US" u="sng">
                <a:solidFill>
                  <a:schemeClr val="hlink"/>
                </a:solidFill>
                <a:hlinkClick r:id="rId2"/>
              </a:rPr>
              <a:t>http://www.pelagicpublishing.com/remote-sensing-and-gis-for-ecologists.html</a:t>
            </a:r>
            <a:endParaRPr/>
          </a:p>
          <a:p>
            <a:pPr indent="0" lvl="0" marL="0" rtl="0" algn="l">
              <a:lnSpc>
                <a:spcPct val="100000"/>
              </a:lnSpc>
              <a:spcBef>
                <a:spcPts val="0"/>
              </a:spcBef>
              <a:spcAft>
                <a:spcPts val="0"/>
              </a:spcAft>
              <a:buSzPts val="1400"/>
              <a:buNone/>
            </a:pPr>
            <a:r>
              <a:t/>
            </a:r>
            <a:endParaRPr/>
          </a:p>
        </p:txBody>
      </p:sp>
      <p:sp>
        <p:nvSpPr>
          <p:cNvPr id="569" name="Google Shape;569;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1" name="Google Shape;581;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a:t>Remote Sensing and GIS for Ecologists: Using Open Source Software </a:t>
            </a:r>
            <a:endParaRPr/>
          </a:p>
          <a:p>
            <a:pPr indent="-228600" lvl="0" marL="457200" marR="0" rtl="0" algn="l">
              <a:lnSpc>
                <a:spcPct val="100000"/>
              </a:lnSpc>
              <a:spcBef>
                <a:spcPts val="0"/>
              </a:spcBef>
              <a:spcAft>
                <a:spcPts val="0"/>
              </a:spcAft>
              <a:buSzPts val="1400"/>
              <a:buNone/>
            </a:pPr>
            <a:r>
              <a:rPr lang="en-US"/>
              <a:t>Wegmann, Martin und Leutner, Benjamin und Dech, Stefan, eds. (2016) </a:t>
            </a:r>
            <a:r>
              <a:rPr i="1" lang="en-US"/>
              <a:t>Remote Sensing and GIS for Ecologists: Using Open Source Software.</a:t>
            </a:r>
            <a:r>
              <a:rPr lang="en-US"/>
              <a:t> Pelagic Publishing. ISBN 978-1-78427-022-3. </a:t>
            </a:r>
            <a:endParaRPr/>
          </a:p>
          <a:p>
            <a:pPr indent="-228600" lvl="0" marL="457200" marR="0" rtl="0" algn="l">
              <a:lnSpc>
                <a:spcPct val="100000"/>
              </a:lnSpc>
              <a:spcBef>
                <a:spcPts val="0"/>
              </a:spcBef>
              <a:spcAft>
                <a:spcPts val="0"/>
              </a:spcAft>
              <a:buSzPts val="1400"/>
              <a:buNone/>
            </a:pPr>
            <a:r>
              <a:rPr lang="en-US"/>
              <a:t>Dieses Archiv kann nicht den Volltext zur Verfügung stellen.</a:t>
            </a:r>
            <a:endParaRPr/>
          </a:p>
          <a:p>
            <a:pPr indent="-228600" lvl="0" marL="457200" marR="0" rtl="0" algn="l">
              <a:lnSpc>
                <a:spcPct val="100000"/>
              </a:lnSpc>
              <a:spcBef>
                <a:spcPts val="0"/>
              </a:spcBef>
              <a:spcAft>
                <a:spcPts val="0"/>
              </a:spcAft>
              <a:buSzPts val="1400"/>
              <a:buNone/>
            </a:pPr>
            <a:r>
              <a:rPr lang="en-US"/>
              <a:t>Offizielle URL: </a:t>
            </a:r>
            <a:r>
              <a:rPr lang="en-US" u="sng">
                <a:solidFill>
                  <a:schemeClr val="hlink"/>
                </a:solidFill>
                <a:hlinkClick r:id="rId2"/>
              </a:rPr>
              <a:t>http://www.pelagicpublishing.com/remote-sensing-and-gis-for-ecologists.html</a:t>
            </a:r>
            <a:endParaRPr/>
          </a:p>
          <a:p>
            <a:pPr indent="0" lvl="0" marL="0" rtl="0" algn="l">
              <a:lnSpc>
                <a:spcPct val="100000"/>
              </a:lnSpc>
              <a:spcBef>
                <a:spcPts val="0"/>
              </a:spcBef>
              <a:spcAft>
                <a:spcPts val="0"/>
              </a:spcAft>
              <a:buSzPts val="1400"/>
              <a:buNone/>
            </a:pPr>
            <a:r>
              <a:t/>
            </a:r>
            <a:endParaRPr/>
          </a:p>
        </p:txBody>
      </p:sp>
      <p:sp>
        <p:nvSpPr>
          <p:cNvPr id="582" name="Google Shape;582;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3" name="Google Shape;593;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a:t>Remote Sensing and GIS for Ecologists: Using Open Source Software </a:t>
            </a:r>
            <a:endParaRPr/>
          </a:p>
          <a:p>
            <a:pPr indent="-228600" lvl="0" marL="457200" marR="0" rtl="0" algn="l">
              <a:lnSpc>
                <a:spcPct val="100000"/>
              </a:lnSpc>
              <a:spcBef>
                <a:spcPts val="0"/>
              </a:spcBef>
              <a:spcAft>
                <a:spcPts val="0"/>
              </a:spcAft>
              <a:buSzPts val="1400"/>
              <a:buNone/>
            </a:pPr>
            <a:r>
              <a:rPr lang="en-US"/>
              <a:t>Wegmann, Martin und Leutner, Benjamin und Dech, Stefan, eds. (2016) </a:t>
            </a:r>
            <a:r>
              <a:rPr i="1" lang="en-US"/>
              <a:t>Remote Sensing and GIS for Ecologists: Using Open Source Software.</a:t>
            </a:r>
            <a:r>
              <a:rPr lang="en-US"/>
              <a:t> Pelagic Publishing. ISBN 978-1-78427-022-3. </a:t>
            </a:r>
            <a:endParaRPr/>
          </a:p>
          <a:p>
            <a:pPr indent="-228600" lvl="0" marL="457200" marR="0" rtl="0" algn="l">
              <a:lnSpc>
                <a:spcPct val="100000"/>
              </a:lnSpc>
              <a:spcBef>
                <a:spcPts val="0"/>
              </a:spcBef>
              <a:spcAft>
                <a:spcPts val="0"/>
              </a:spcAft>
              <a:buSzPts val="1400"/>
              <a:buNone/>
            </a:pPr>
            <a:r>
              <a:rPr lang="en-US"/>
              <a:t>Dieses Archiv kann nicht den Volltext zur Verfügung stellen.</a:t>
            </a:r>
            <a:endParaRPr/>
          </a:p>
          <a:p>
            <a:pPr indent="-228600" lvl="0" marL="457200" marR="0" rtl="0" algn="l">
              <a:lnSpc>
                <a:spcPct val="100000"/>
              </a:lnSpc>
              <a:spcBef>
                <a:spcPts val="0"/>
              </a:spcBef>
              <a:spcAft>
                <a:spcPts val="0"/>
              </a:spcAft>
              <a:buSzPts val="1400"/>
              <a:buNone/>
            </a:pPr>
            <a:r>
              <a:rPr lang="en-US"/>
              <a:t>Offizielle URL: </a:t>
            </a:r>
            <a:r>
              <a:rPr lang="en-US" u="sng">
                <a:solidFill>
                  <a:schemeClr val="hlink"/>
                </a:solidFill>
                <a:hlinkClick r:id="rId2"/>
              </a:rPr>
              <a:t>http://www.pelagicpublishing.com/remote-sensing-and-gis-for-ecologists.html</a:t>
            </a:r>
            <a:endParaRPr/>
          </a:p>
          <a:p>
            <a:pPr indent="0" lvl="0" marL="0" rtl="0" algn="l">
              <a:lnSpc>
                <a:spcPct val="100000"/>
              </a:lnSpc>
              <a:spcBef>
                <a:spcPts val="0"/>
              </a:spcBef>
              <a:spcAft>
                <a:spcPts val="0"/>
              </a:spcAft>
              <a:buSzPts val="1400"/>
              <a:buNone/>
            </a:pPr>
            <a:r>
              <a:t/>
            </a:r>
            <a:endParaRPr/>
          </a:p>
        </p:txBody>
      </p:sp>
      <p:sp>
        <p:nvSpPr>
          <p:cNvPr id="594" name="Google Shape;594;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5" name="Google Shape;605;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a:t>Remote Sensing and GIS for Ecologists: Using Open Source Software </a:t>
            </a:r>
            <a:endParaRPr/>
          </a:p>
          <a:p>
            <a:pPr indent="-228600" lvl="0" marL="457200" marR="0" rtl="0" algn="l">
              <a:lnSpc>
                <a:spcPct val="100000"/>
              </a:lnSpc>
              <a:spcBef>
                <a:spcPts val="0"/>
              </a:spcBef>
              <a:spcAft>
                <a:spcPts val="0"/>
              </a:spcAft>
              <a:buSzPts val="1400"/>
              <a:buNone/>
            </a:pPr>
            <a:r>
              <a:rPr lang="en-US"/>
              <a:t>Wegmann, Martin und Leutner, Benjamin und Dech, Stefan, eds. (2016) </a:t>
            </a:r>
            <a:r>
              <a:rPr i="1" lang="en-US"/>
              <a:t>Remote Sensing and GIS for Ecologists: Using Open Source Software.</a:t>
            </a:r>
            <a:r>
              <a:rPr lang="en-US"/>
              <a:t> Pelagic Publishing. ISBN 978-1-78427-022-3. </a:t>
            </a:r>
            <a:endParaRPr/>
          </a:p>
          <a:p>
            <a:pPr indent="-228600" lvl="0" marL="457200" marR="0" rtl="0" algn="l">
              <a:lnSpc>
                <a:spcPct val="100000"/>
              </a:lnSpc>
              <a:spcBef>
                <a:spcPts val="0"/>
              </a:spcBef>
              <a:spcAft>
                <a:spcPts val="0"/>
              </a:spcAft>
              <a:buSzPts val="1400"/>
              <a:buNone/>
            </a:pPr>
            <a:r>
              <a:rPr lang="en-US"/>
              <a:t>Dieses Archiv kann nicht den Volltext zur Verfügung stellen.</a:t>
            </a:r>
            <a:endParaRPr/>
          </a:p>
          <a:p>
            <a:pPr indent="-228600" lvl="0" marL="457200" marR="0" rtl="0" algn="l">
              <a:lnSpc>
                <a:spcPct val="100000"/>
              </a:lnSpc>
              <a:spcBef>
                <a:spcPts val="0"/>
              </a:spcBef>
              <a:spcAft>
                <a:spcPts val="0"/>
              </a:spcAft>
              <a:buSzPts val="1400"/>
              <a:buNone/>
            </a:pPr>
            <a:r>
              <a:rPr lang="en-US"/>
              <a:t>Offizielle URL: </a:t>
            </a:r>
            <a:r>
              <a:rPr lang="en-US" u="sng">
                <a:solidFill>
                  <a:schemeClr val="hlink"/>
                </a:solidFill>
                <a:hlinkClick r:id="rId2"/>
              </a:rPr>
              <a:t>http://www.pelagicpublishing.com/remote-sensing-and-gis-for-ecologists.html</a:t>
            </a:r>
            <a:endParaRPr/>
          </a:p>
          <a:p>
            <a:pPr indent="0" lvl="0" marL="0" rtl="0" algn="l">
              <a:lnSpc>
                <a:spcPct val="100000"/>
              </a:lnSpc>
              <a:spcBef>
                <a:spcPts val="0"/>
              </a:spcBef>
              <a:spcAft>
                <a:spcPts val="0"/>
              </a:spcAft>
              <a:buSzPts val="1400"/>
              <a:buNone/>
            </a:pPr>
            <a:r>
              <a:t/>
            </a:r>
            <a:endParaRPr/>
          </a:p>
        </p:txBody>
      </p:sp>
      <p:sp>
        <p:nvSpPr>
          <p:cNvPr id="606" name="Google Shape;606;p3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7" name="Google Shape;617;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a:t>Remote Sensing and GIS for Ecologists: Using Open Source Software </a:t>
            </a:r>
            <a:endParaRPr/>
          </a:p>
          <a:p>
            <a:pPr indent="-228600" lvl="0" marL="457200" marR="0" rtl="0" algn="l">
              <a:lnSpc>
                <a:spcPct val="100000"/>
              </a:lnSpc>
              <a:spcBef>
                <a:spcPts val="0"/>
              </a:spcBef>
              <a:spcAft>
                <a:spcPts val="0"/>
              </a:spcAft>
              <a:buSzPts val="1400"/>
              <a:buNone/>
            </a:pPr>
            <a:r>
              <a:rPr lang="en-US"/>
              <a:t>Wegmann, Martin und Leutner, Benjamin und Dech, Stefan, eds. (2016) </a:t>
            </a:r>
            <a:r>
              <a:rPr i="1" lang="en-US"/>
              <a:t>Remote Sensing and GIS for Ecologists: Using Open Source Software.</a:t>
            </a:r>
            <a:r>
              <a:rPr lang="en-US"/>
              <a:t> Pelagic Publishing. ISBN 978-1-78427-022-3. </a:t>
            </a:r>
            <a:endParaRPr/>
          </a:p>
          <a:p>
            <a:pPr indent="-228600" lvl="0" marL="457200" marR="0" rtl="0" algn="l">
              <a:lnSpc>
                <a:spcPct val="100000"/>
              </a:lnSpc>
              <a:spcBef>
                <a:spcPts val="0"/>
              </a:spcBef>
              <a:spcAft>
                <a:spcPts val="0"/>
              </a:spcAft>
              <a:buSzPts val="1400"/>
              <a:buNone/>
            </a:pPr>
            <a:r>
              <a:rPr lang="en-US"/>
              <a:t>Dieses Archiv kann nicht den Volltext zur Verfügung stellen.</a:t>
            </a:r>
            <a:endParaRPr/>
          </a:p>
          <a:p>
            <a:pPr indent="-228600" lvl="0" marL="457200" marR="0" rtl="0" algn="l">
              <a:lnSpc>
                <a:spcPct val="100000"/>
              </a:lnSpc>
              <a:spcBef>
                <a:spcPts val="0"/>
              </a:spcBef>
              <a:spcAft>
                <a:spcPts val="0"/>
              </a:spcAft>
              <a:buSzPts val="1400"/>
              <a:buNone/>
            </a:pPr>
            <a:r>
              <a:rPr lang="en-US"/>
              <a:t>Offizielle URL: </a:t>
            </a:r>
            <a:r>
              <a:rPr lang="en-US" u="sng">
                <a:solidFill>
                  <a:schemeClr val="hlink"/>
                </a:solidFill>
                <a:hlinkClick r:id="rId2"/>
              </a:rPr>
              <a:t>http://www.pelagicpublishing.com/remote-sensing-and-gis-for-ecologists.html</a:t>
            </a:r>
            <a:endParaRPr/>
          </a:p>
          <a:p>
            <a:pPr indent="0" lvl="0" marL="0" rtl="0" algn="l">
              <a:lnSpc>
                <a:spcPct val="100000"/>
              </a:lnSpc>
              <a:spcBef>
                <a:spcPts val="0"/>
              </a:spcBef>
              <a:spcAft>
                <a:spcPts val="0"/>
              </a:spcAft>
              <a:buSzPts val="1400"/>
              <a:buNone/>
            </a:pPr>
            <a:r>
              <a:t/>
            </a:r>
            <a:endParaRPr/>
          </a:p>
        </p:txBody>
      </p:sp>
      <p:sp>
        <p:nvSpPr>
          <p:cNvPr id="618" name="Google Shape;618;p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a:t>Remote Sensing and GIS for Ecologists: Using Open Source Software </a:t>
            </a:r>
            <a:endParaRPr/>
          </a:p>
          <a:p>
            <a:pPr indent="-228600" lvl="0" marL="457200" marR="0" rtl="0" algn="l">
              <a:lnSpc>
                <a:spcPct val="100000"/>
              </a:lnSpc>
              <a:spcBef>
                <a:spcPts val="0"/>
              </a:spcBef>
              <a:spcAft>
                <a:spcPts val="0"/>
              </a:spcAft>
              <a:buSzPts val="1400"/>
              <a:buNone/>
            </a:pPr>
            <a:r>
              <a:rPr lang="en-US"/>
              <a:t>Wegmann, Martin und Leutner, Benjamin und Dech, Stefan, eds. (2016) </a:t>
            </a:r>
            <a:r>
              <a:rPr i="1" lang="en-US"/>
              <a:t>Remote Sensing and GIS for Ecologists: Using Open Source Software.</a:t>
            </a:r>
            <a:r>
              <a:rPr lang="en-US"/>
              <a:t> Pelagic Publishing. ISBN 978-1-78427-022-3. </a:t>
            </a:r>
            <a:endParaRPr/>
          </a:p>
          <a:p>
            <a:pPr indent="-228600" lvl="0" marL="457200" marR="0" rtl="0" algn="l">
              <a:lnSpc>
                <a:spcPct val="100000"/>
              </a:lnSpc>
              <a:spcBef>
                <a:spcPts val="0"/>
              </a:spcBef>
              <a:spcAft>
                <a:spcPts val="0"/>
              </a:spcAft>
              <a:buSzPts val="1400"/>
              <a:buNone/>
            </a:pPr>
            <a:r>
              <a:rPr lang="en-US"/>
              <a:t>Dieses Archiv kann nicht den Volltext zur Verfügung stellen.</a:t>
            </a:r>
            <a:endParaRPr/>
          </a:p>
          <a:p>
            <a:pPr indent="-228600" lvl="0" marL="457200" marR="0" rtl="0" algn="l">
              <a:lnSpc>
                <a:spcPct val="100000"/>
              </a:lnSpc>
              <a:spcBef>
                <a:spcPts val="0"/>
              </a:spcBef>
              <a:spcAft>
                <a:spcPts val="0"/>
              </a:spcAft>
              <a:buSzPts val="1400"/>
              <a:buNone/>
            </a:pPr>
            <a:r>
              <a:rPr lang="en-US"/>
              <a:t>Offizielle URL: </a:t>
            </a:r>
            <a:r>
              <a:rPr lang="en-US" u="sng">
                <a:solidFill>
                  <a:schemeClr val="hlink"/>
                </a:solidFill>
                <a:hlinkClick r:id="rId2"/>
              </a:rPr>
              <a:t>http://www.pelagicpublishing.com/remote-sensing-and-gis-for-ecologists.html</a:t>
            </a:r>
            <a:endParaRPr/>
          </a:p>
          <a:p>
            <a:pPr indent="0" lvl="0" marL="0" rtl="0" algn="l">
              <a:lnSpc>
                <a:spcPct val="100000"/>
              </a:lnSpc>
              <a:spcBef>
                <a:spcPts val="0"/>
              </a:spcBef>
              <a:spcAft>
                <a:spcPts val="0"/>
              </a:spcAft>
              <a:buSzPts val="1400"/>
              <a:buNone/>
            </a:pPr>
            <a:r>
              <a:t/>
            </a:r>
            <a:endParaRPr/>
          </a:p>
        </p:txBody>
      </p:sp>
      <p:sp>
        <p:nvSpPr>
          <p:cNvPr id="193" name="Google Shape;193;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9" name="Google Shape;629;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a:t>Remote Sensing and GIS for Ecologists: Using Open Source Software </a:t>
            </a:r>
            <a:endParaRPr/>
          </a:p>
          <a:p>
            <a:pPr indent="-228600" lvl="0" marL="457200" marR="0" rtl="0" algn="l">
              <a:lnSpc>
                <a:spcPct val="100000"/>
              </a:lnSpc>
              <a:spcBef>
                <a:spcPts val="0"/>
              </a:spcBef>
              <a:spcAft>
                <a:spcPts val="0"/>
              </a:spcAft>
              <a:buSzPts val="1400"/>
              <a:buNone/>
            </a:pPr>
            <a:r>
              <a:rPr lang="en-US"/>
              <a:t>Wegmann, Martin und Leutner, Benjamin und Dech, Stefan, eds. (2016) </a:t>
            </a:r>
            <a:r>
              <a:rPr i="1" lang="en-US"/>
              <a:t>Remote Sensing and GIS for Ecologists: Using Open Source Software.</a:t>
            </a:r>
            <a:r>
              <a:rPr lang="en-US"/>
              <a:t> Pelagic Publishing. ISBN 978-1-78427-022-3. </a:t>
            </a:r>
            <a:endParaRPr/>
          </a:p>
          <a:p>
            <a:pPr indent="-228600" lvl="0" marL="457200" marR="0" rtl="0" algn="l">
              <a:lnSpc>
                <a:spcPct val="100000"/>
              </a:lnSpc>
              <a:spcBef>
                <a:spcPts val="0"/>
              </a:spcBef>
              <a:spcAft>
                <a:spcPts val="0"/>
              </a:spcAft>
              <a:buSzPts val="1400"/>
              <a:buNone/>
            </a:pPr>
            <a:r>
              <a:rPr lang="en-US"/>
              <a:t>Dieses Archiv kann nicht den Volltext zur Verfügung stellen.</a:t>
            </a:r>
            <a:endParaRPr/>
          </a:p>
          <a:p>
            <a:pPr indent="-228600" lvl="0" marL="457200" marR="0" rtl="0" algn="l">
              <a:lnSpc>
                <a:spcPct val="100000"/>
              </a:lnSpc>
              <a:spcBef>
                <a:spcPts val="0"/>
              </a:spcBef>
              <a:spcAft>
                <a:spcPts val="0"/>
              </a:spcAft>
              <a:buSzPts val="1400"/>
              <a:buNone/>
            </a:pPr>
            <a:r>
              <a:rPr lang="en-US"/>
              <a:t>Offizielle URL: </a:t>
            </a:r>
            <a:r>
              <a:rPr lang="en-US" u="sng">
                <a:solidFill>
                  <a:schemeClr val="hlink"/>
                </a:solidFill>
                <a:hlinkClick r:id="rId2"/>
              </a:rPr>
              <a:t>http://www.pelagicpublishing.com/remote-sensing-and-gis-for-ecologists.html</a:t>
            </a:r>
            <a:endParaRPr/>
          </a:p>
          <a:p>
            <a:pPr indent="0" lvl="0" marL="0" rtl="0" algn="l">
              <a:lnSpc>
                <a:spcPct val="100000"/>
              </a:lnSpc>
              <a:spcBef>
                <a:spcPts val="0"/>
              </a:spcBef>
              <a:spcAft>
                <a:spcPts val="0"/>
              </a:spcAft>
              <a:buSzPts val="1400"/>
              <a:buNone/>
            </a:pPr>
            <a:r>
              <a:t/>
            </a:r>
            <a:endParaRPr/>
          </a:p>
        </p:txBody>
      </p:sp>
      <p:sp>
        <p:nvSpPr>
          <p:cNvPr id="630" name="Google Shape;630;p4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1" name="Google Shape;641;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a:t>Remote Sensing and GIS for Ecologists: Using Open Source Software </a:t>
            </a:r>
            <a:endParaRPr/>
          </a:p>
          <a:p>
            <a:pPr indent="-228600" lvl="0" marL="457200" marR="0" rtl="0" algn="l">
              <a:lnSpc>
                <a:spcPct val="100000"/>
              </a:lnSpc>
              <a:spcBef>
                <a:spcPts val="0"/>
              </a:spcBef>
              <a:spcAft>
                <a:spcPts val="0"/>
              </a:spcAft>
              <a:buSzPts val="1400"/>
              <a:buNone/>
            </a:pPr>
            <a:r>
              <a:rPr lang="en-US"/>
              <a:t>Wegmann, Martin und Leutner, Benjamin und Dech, Stefan, eds. (2016) </a:t>
            </a:r>
            <a:r>
              <a:rPr i="1" lang="en-US"/>
              <a:t>Remote Sensing and GIS for Ecologists: Using Open Source Software.</a:t>
            </a:r>
            <a:r>
              <a:rPr lang="en-US"/>
              <a:t> Pelagic Publishing. ISBN 978-1-78427-022-3. </a:t>
            </a:r>
            <a:endParaRPr/>
          </a:p>
          <a:p>
            <a:pPr indent="-228600" lvl="0" marL="457200" marR="0" rtl="0" algn="l">
              <a:lnSpc>
                <a:spcPct val="100000"/>
              </a:lnSpc>
              <a:spcBef>
                <a:spcPts val="0"/>
              </a:spcBef>
              <a:spcAft>
                <a:spcPts val="0"/>
              </a:spcAft>
              <a:buSzPts val="1400"/>
              <a:buNone/>
            </a:pPr>
            <a:r>
              <a:rPr lang="en-US"/>
              <a:t>Dieses Archiv kann nicht den Volltext zur Verfügung stellen.</a:t>
            </a:r>
            <a:endParaRPr/>
          </a:p>
          <a:p>
            <a:pPr indent="-228600" lvl="0" marL="457200" marR="0" rtl="0" algn="l">
              <a:lnSpc>
                <a:spcPct val="100000"/>
              </a:lnSpc>
              <a:spcBef>
                <a:spcPts val="0"/>
              </a:spcBef>
              <a:spcAft>
                <a:spcPts val="0"/>
              </a:spcAft>
              <a:buSzPts val="1400"/>
              <a:buNone/>
            </a:pPr>
            <a:r>
              <a:rPr lang="en-US"/>
              <a:t>Offizielle URL: </a:t>
            </a:r>
            <a:r>
              <a:rPr lang="en-US" u="sng">
                <a:solidFill>
                  <a:schemeClr val="hlink"/>
                </a:solidFill>
                <a:hlinkClick r:id="rId2"/>
              </a:rPr>
              <a:t>http://www.pelagicpublishing.com/remote-sensing-and-gis-for-ecologists.html</a:t>
            </a:r>
            <a:endParaRPr/>
          </a:p>
          <a:p>
            <a:pPr indent="0" lvl="0" marL="0" rtl="0" algn="l">
              <a:lnSpc>
                <a:spcPct val="100000"/>
              </a:lnSpc>
              <a:spcBef>
                <a:spcPts val="0"/>
              </a:spcBef>
              <a:spcAft>
                <a:spcPts val="0"/>
              </a:spcAft>
              <a:buSzPts val="1400"/>
              <a:buNone/>
            </a:pPr>
            <a:r>
              <a:t/>
            </a:r>
            <a:endParaRPr/>
          </a:p>
        </p:txBody>
      </p:sp>
      <p:sp>
        <p:nvSpPr>
          <p:cNvPr id="642" name="Google Shape;642;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3" name="Google Shape;653;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a:t>Remote Sensing and GIS for Ecologists: Using Open Source Software </a:t>
            </a:r>
            <a:endParaRPr/>
          </a:p>
          <a:p>
            <a:pPr indent="-228600" lvl="0" marL="457200" marR="0" rtl="0" algn="l">
              <a:lnSpc>
                <a:spcPct val="100000"/>
              </a:lnSpc>
              <a:spcBef>
                <a:spcPts val="0"/>
              </a:spcBef>
              <a:spcAft>
                <a:spcPts val="0"/>
              </a:spcAft>
              <a:buSzPts val="1400"/>
              <a:buNone/>
            </a:pPr>
            <a:r>
              <a:rPr lang="en-US"/>
              <a:t>Wegmann, Martin und Leutner, Benjamin und Dech, Stefan, eds. (2016) </a:t>
            </a:r>
            <a:r>
              <a:rPr i="1" lang="en-US"/>
              <a:t>Remote Sensing and GIS for Ecologists: Using Open Source Software.</a:t>
            </a:r>
            <a:r>
              <a:rPr lang="en-US"/>
              <a:t> Pelagic Publishing. ISBN 978-1-78427-022-3. </a:t>
            </a:r>
            <a:endParaRPr/>
          </a:p>
          <a:p>
            <a:pPr indent="-228600" lvl="0" marL="457200" marR="0" rtl="0" algn="l">
              <a:lnSpc>
                <a:spcPct val="100000"/>
              </a:lnSpc>
              <a:spcBef>
                <a:spcPts val="0"/>
              </a:spcBef>
              <a:spcAft>
                <a:spcPts val="0"/>
              </a:spcAft>
              <a:buSzPts val="1400"/>
              <a:buNone/>
            </a:pPr>
            <a:r>
              <a:rPr lang="en-US"/>
              <a:t>Dieses Archiv kann nicht den Volltext zur Verfügung stellen.</a:t>
            </a:r>
            <a:endParaRPr/>
          </a:p>
          <a:p>
            <a:pPr indent="-228600" lvl="0" marL="457200" marR="0" rtl="0" algn="l">
              <a:lnSpc>
                <a:spcPct val="100000"/>
              </a:lnSpc>
              <a:spcBef>
                <a:spcPts val="0"/>
              </a:spcBef>
              <a:spcAft>
                <a:spcPts val="0"/>
              </a:spcAft>
              <a:buSzPts val="1400"/>
              <a:buNone/>
            </a:pPr>
            <a:r>
              <a:rPr lang="en-US"/>
              <a:t>Offizielle URL: </a:t>
            </a:r>
            <a:r>
              <a:rPr lang="en-US" u="sng">
                <a:solidFill>
                  <a:schemeClr val="hlink"/>
                </a:solidFill>
                <a:hlinkClick r:id="rId2"/>
              </a:rPr>
              <a:t>http://www.pelagicpublishing.com/remote-sensing-and-gis-for-ecologists.html</a:t>
            </a:r>
            <a:endParaRPr/>
          </a:p>
          <a:p>
            <a:pPr indent="0" lvl="0" marL="0" rtl="0" algn="l">
              <a:lnSpc>
                <a:spcPct val="100000"/>
              </a:lnSpc>
              <a:spcBef>
                <a:spcPts val="0"/>
              </a:spcBef>
              <a:spcAft>
                <a:spcPts val="0"/>
              </a:spcAft>
              <a:buSzPts val="1400"/>
              <a:buNone/>
            </a:pPr>
            <a:r>
              <a:t/>
            </a:r>
            <a:endParaRPr/>
          </a:p>
        </p:txBody>
      </p:sp>
      <p:sp>
        <p:nvSpPr>
          <p:cNvPr id="654" name="Google Shape;654;p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5" name="Google Shape;665;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6" name="Google Shape;666;p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6" name="Shape 676"/>
        <p:cNvGrpSpPr/>
        <p:nvPr/>
      </p:nvGrpSpPr>
      <p:grpSpPr>
        <a:xfrm>
          <a:off x="0" y="0"/>
          <a:ext cx="0" cy="0"/>
          <a:chOff x="0" y="0"/>
          <a:chExt cx="0" cy="0"/>
        </a:xfrm>
      </p:grpSpPr>
      <p:sp>
        <p:nvSpPr>
          <p:cNvPr id="677" name="Google Shape;677;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8" name="Google Shape;678;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8" name="Google Shape;698;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99" name="Google Shape;699;p5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5" name="Google Shape;20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 name="Google Shape;216;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7" name="Google Shape;21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9" name="Google Shape;229;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1" name="Google Shape;241;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6" name="Google Shape;25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wei Inhalte" type="twoObj">
  <p:cSld name="TWO_OBJECTS">
    <p:spTree>
      <p:nvGrpSpPr>
        <p:cNvPr id="15" name="Shape 15"/>
        <p:cNvGrpSpPr/>
        <p:nvPr/>
      </p:nvGrpSpPr>
      <p:grpSpPr>
        <a:xfrm>
          <a:off x="0" y="0"/>
          <a:ext cx="0" cy="0"/>
          <a:chOff x="0" y="0"/>
          <a:chExt cx="0" cy="0"/>
        </a:xfrm>
      </p:grpSpPr>
      <p:sp>
        <p:nvSpPr>
          <p:cNvPr id="16" name="Google Shape;16;p4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4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4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 name="Google Shape;19;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vertikaler Text" type="vertTx">
  <p:cSld name="VERTICAL_TEXT">
    <p:spTree>
      <p:nvGrpSpPr>
        <p:cNvPr id="121" name="Shape 121"/>
        <p:cNvGrpSpPr/>
        <p:nvPr/>
      </p:nvGrpSpPr>
      <p:grpSpPr>
        <a:xfrm>
          <a:off x="0" y="0"/>
          <a:ext cx="0" cy="0"/>
          <a:chOff x="0" y="0"/>
          <a:chExt cx="0" cy="0"/>
        </a:xfrm>
      </p:grpSpPr>
      <p:sp>
        <p:nvSpPr>
          <p:cNvPr id="122" name="Google Shape;122;p5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3" name="Google Shape;123;p5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 name="Google Shape;124;p5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p5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5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55"/>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28" name="Google Shape;128;p55"/>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29" name="Google Shape;129;p55"/>
          <p:cNvGrpSpPr/>
          <p:nvPr/>
        </p:nvGrpSpPr>
        <p:grpSpPr>
          <a:xfrm>
            <a:off x="11222092" y="267493"/>
            <a:ext cx="719138" cy="593725"/>
            <a:chOff x="4876" y="255"/>
            <a:chExt cx="726" cy="599"/>
          </a:xfrm>
        </p:grpSpPr>
        <p:sp>
          <p:nvSpPr>
            <p:cNvPr id="130" name="Google Shape;130;p55"/>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1" name="Google Shape;131;p55"/>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p55"/>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3" name="Google Shape;133;p55"/>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kaler Titel und Text" type="vertTitleAndTx">
  <p:cSld name="VERTICAL_TITLE_AND_VERTICAL_TEXT">
    <p:spTree>
      <p:nvGrpSpPr>
        <p:cNvPr id="134" name="Shape 134"/>
        <p:cNvGrpSpPr/>
        <p:nvPr/>
      </p:nvGrpSpPr>
      <p:grpSpPr>
        <a:xfrm>
          <a:off x="0" y="0"/>
          <a:ext cx="0" cy="0"/>
          <a:chOff x="0" y="0"/>
          <a:chExt cx="0" cy="0"/>
        </a:xfrm>
      </p:grpSpPr>
      <p:sp>
        <p:nvSpPr>
          <p:cNvPr id="135" name="Google Shape;135;p56"/>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6" name="Google Shape;136;p5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p5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8" name="Google Shape;138;p5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5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40" name="Google Shape;140;p56"/>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41" name="Google Shape;141;p56"/>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42" name="Google Shape;142;p56"/>
          <p:cNvGrpSpPr/>
          <p:nvPr/>
        </p:nvGrpSpPr>
        <p:grpSpPr>
          <a:xfrm>
            <a:off x="11222092" y="267493"/>
            <a:ext cx="719138" cy="593725"/>
            <a:chOff x="4876" y="255"/>
            <a:chExt cx="726" cy="599"/>
          </a:xfrm>
        </p:grpSpPr>
        <p:sp>
          <p:nvSpPr>
            <p:cNvPr id="143" name="Google Shape;143;p56"/>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4" name="Google Shape;144;p56"/>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 name="Google Shape;145;p56"/>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 name="Google Shape;146;p56"/>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type="title">
  <p:cSld name="TITLE">
    <p:spTree>
      <p:nvGrpSpPr>
        <p:cNvPr id="22" name="Shape 22"/>
        <p:cNvGrpSpPr/>
        <p:nvPr/>
      </p:nvGrpSpPr>
      <p:grpSpPr>
        <a:xfrm>
          <a:off x="0" y="0"/>
          <a:ext cx="0" cy="0"/>
          <a:chOff x="0" y="0"/>
          <a:chExt cx="0" cy="0"/>
        </a:xfrm>
      </p:grpSpPr>
      <p:sp>
        <p:nvSpPr>
          <p:cNvPr id="23" name="Google Shape;23;p4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5" name="Google Shape;25;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type="obj">
  <p:cSld name="OBJECT">
    <p:spTree>
      <p:nvGrpSpPr>
        <p:cNvPr id="28" name="Shape 28"/>
        <p:cNvGrpSpPr/>
        <p:nvPr/>
      </p:nvGrpSpPr>
      <p:grpSpPr>
        <a:xfrm>
          <a:off x="0" y="0"/>
          <a:ext cx="0" cy="0"/>
          <a:chOff x="0" y="0"/>
          <a:chExt cx="0" cy="0"/>
        </a:xfrm>
      </p:grpSpPr>
      <p:sp>
        <p:nvSpPr>
          <p:cNvPr id="29" name="Google Shape;29;p4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34" name="Google Shape;34;p48"/>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35" name="Google Shape;35;p48"/>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36" name="Google Shape;36;p48"/>
          <p:cNvGrpSpPr/>
          <p:nvPr/>
        </p:nvGrpSpPr>
        <p:grpSpPr>
          <a:xfrm>
            <a:off x="11222092" y="267493"/>
            <a:ext cx="719138" cy="593725"/>
            <a:chOff x="4876" y="255"/>
            <a:chExt cx="726" cy="599"/>
          </a:xfrm>
        </p:grpSpPr>
        <p:sp>
          <p:nvSpPr>
            <p:cNvPr id="37" name="Google Shape;37;p48"/>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 name="Google Shape;38;p48"/>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 name="Google Shape;39;p48"/>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 name="Google Shape;40;p48"/>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schnitts-&#10;überschrift" type="secHead">
  <p:cSld name="SECTION_HEADER">
    <p:spTree>
      <p:nvGrpSpPr>
        <p:cNvPr id="41" name="Shape 41"/>
        <p:cNvGrpSpPr/>
        <p:nvPr/>
      </p:nvGrpSpPr>
      <p:grpSpPr>
        <a:xfrm>
          <a:off x="0" y="0"/>
          <a:ext cx="0" cy="0"/>
          <a:chOff x="0" y="0"/>
          <a:chExt cx="0" cy="0"/>
        </a:xfrm>
      </p:grpSpPr>
      <p:sp>
        <p:nvSpPr>
          <p:cNvPr id="42" name="Google Shape;42;p4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4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4" name="Google Shape;44;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49"/>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48" name="Google Shape;48;p49"/>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49" name="Google Shape;49;p49"/>
          <p:cNvGrpSpPr/>
          <p:nvPr/>
        </p:nvGrpSpPr>
        <p:grpSpPr>
          <a:xfrm>
            <a:off x="11222092" y="267493"/>
            <a:ext cx="719138" cy="593725"/>
            <a:chOff x="4876" y="255"/>
            <a:chExt cx="726" cy="599"/>
          </a:xfrm>
        </p:grpSpPr>
        <p:sp>
          <p:nvSpPr>
            <p:cNvPr id="50" name="Google Shape;50;p49"/>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 name="Google Shape;51;p49"/>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 name="Google Shape;52;p49"/>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 name="Google Shape;53;p49"/>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gleich" type="twoTxTwoObj">
  <p:cSld name="TWO_OBJECTS_WITH_TEXT">
    <p:spTree>
      <p:nvGrpSpPr>
        <p:cNvPr id="54" name="Shape 54"/>
        <p:cNvGrpSpPr/>
        <p:nvPr/>
      </p:nvGrpSpPr>
      <p:grpSpPr>
        <a:xfrm>
          <a:off x="0" y="0"/>
          <a:ext cx="0" cy="0"/>
          <a:chOff x="0" y="0"/>
          <a:chExt cx="0" cy="0"/>
        </a:xfrm>
      </p:grpSpPr>
      <p:sp>
        <p:nvSpPr>
          <p:cNvPr id="55" name="Google Shape;55;p50"/>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50"/>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7" name="Google Shape;57;p50"/>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50"/>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9" name="Google Shape;59;p50"/>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 name="Google Shape;60;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63" name="Google Shape;63;p50"/>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64" name="Google Shape;64;p50"/>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65" name="Google Shape;65;p50"/>
          <p:cNvGrpSpPr/>
          <p:nvPr/>
        </p:nvGrpSpPr>
        <p:grpSpPr>
          <a:xfrm>
            <a:off x="11222092" y="267493"/>
            <a:ext cx="719138" cy="593725"/>
            <a:chOff x="4876" y="255"/>
            <a:chExt cx="726" cy="599"/>
          </a:xfrm>
        </p:grpSpPr>
        <p:sp>
          <p:nvSpPr>
            <p:cNvPr id="66" name="Google Shape;66;p50"/>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 name="Google Shape;67;p50"/>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 name="Google Shape;68;p50"/>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 name="Google Shape;69;p50"/>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r Titel" type="titleOnly">
  <p:cSld name="TITLE_ONLY">
    <p:spTree>
      <p:nvGrpSpPr>
        <p:cNvPr id="70" name="Shape 70"/>
        <p:cNvGrpSpPr/>
        <p:nvPr/>
      </p:nvGrpSpPr>
      <p:grpSpPr>
        <a:xfrm>
          <a:off x="0" y="0"/>
          <a:ext cx="0" cy="0"/>
          <a:chOff x="0" y="0"/>
          <a:chExt cx="0" cy="0"/>
        </a:xfrm>
      </p:grpSpPr>
      <p:sp>
        <p:nvSpPr>
          <p:cNvPr id="71" name="Google Shape;71;p5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51"/>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76" name="Google Shape;76;p51"/>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77" name="Google Shape;77;p51"/>
          <p:cNvGrpSpPr/>
          <p:nvPr/>
        </p:nvGrpSpPr>
        <p:grpSpPr>
          <a:xfrm>
            <a:off x="11222092" y="267493"/>
            <a:ext cx="719138" cy="593725"/>
            <a:chOff x="4876" y="255"/>
            <a:chExt cx="726" cy="599"/>
          </a:xfrm>
        </p:grpSpPr>
        <p:sp>
          <p:nvSpPr>
            <p:cNvPr id="78" name="Google Shape;78;p51"/>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 name="Google Shape;79;p51"/>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 name="Google Shape;80;p51"/>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 name="Google Shape;81;p51"/>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er" type="blank">
  <p:cSld name="BLANK">
    <p:spTree>
      <p:nvGrpSpPr>
        <p:cNvPr id="82" name="Shape 82"/>
        <p:cNvGrpSpPr/>
        <p:nvPr/>
      </p:nvGrpSpPr>
      <p:grpSpPr>
        <a:xfrm>
          <a:off x="0" y="0"/>
          <a:ext cx="0" cy="0"/>
          <a:chOff x="0" y="0"/>
          <a:chExt cx="0" cy="0"/>
        </a:xfrm>
      </p:grpSpPr>
      <p:sp>
        <p:nvSpPr>
          <p:cNvPr id="83" name="Google Shape;83;p5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5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5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86" name="Google Shape;86;p52"/>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87" name="Google Shape;87;p52"/>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88" name="Google Shape;88;p52"/>
          <p:cNvGrpSpPr/>
          <p:nvPr/>
        </p:nvGrpSpPr>
        <p:grpSpPr>
          <a:xfrm>
            <a:off x="11222092" y="267493"/>
            <a:ext cx="719138" cy="593725"/>
            <a:chOff x="4876" y="255"/>
            <a:chExt cx="726" cy="599"/>
          </a:xfrm>
        </p:grpSpPr>
        <p:sp>
          <p:nvSpPr>
            <p:cNvPr id="89" name="Google Shape;89;p52"/>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 name="Google Shape;90;p52"/>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52"/>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 name="Google Shape;92;p52"/>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alt mit Überschrift" type="objTx">
  <p:cSld name="OBJECT_WITH_CAPTION_TEXT">
    <p:spTree>
      <p:nvGrpSpPr>
        <p:cNvPr id="93" name="Shape 93"/>
        <p:cNvGrpSpPr/>
        <p:nvPr/>
      </p:nvGrpSpPr>
      <p:grpSpPr>
        <a:xfrm>
          <a:off x="0" y="0"/>
          <a:ext cx="0" cy="0"/>
          <a:chOff x="0" y="0"/>
          <a:chExt cx="0" cy="0"/>
        </a:xfrm>
      </p:grpSpPr>
      <p:sp>
        <p:nvSpPr>
          <p:cNvPr id="94" name="Google Shape;94;p5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5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96" name="Google Shape;96;p5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7" name="Google Shape;97;p5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5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 name="Google Shape;99;p5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00" name="Google Shape;100;p53"/>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01" name="Google Shape;101;p53"/>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02" name="Google Shape;102;p53"/>
          <p:cNvGrpSpPr/>
          <p:nvPr/>
        </p:nvGrpSpPr>
        <p:grpSpPr>
          <a:xfrm>
            <a:off x="11222092" y="267493"/>
            <a:ext cx="719138" cy="593725"/>
            <a:chOff x="4876" y="255"/>
            <a:chExt cx="726" cy="599"/>
          </a:xfrm>
        </p:grpSpPr>
        <p:sp>
          <p:nvSpPr>
            <p:cNvPr id="103" name="Google Shape;103;p53"/>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 name="Google Shape;104;p53"/>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 name="Google Shape;105;p53"/>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 name="Google Shape;106;p53"/>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ld mit Überschrift" type="picTx">
  <p:cSld name="PICTURE_WITH_CAPTION_TEXT">
    <p:spTree>
      <p:nvGrpSpPr>
        <p:cNvPr id="107" name="Shape 107"/>
        <p:cNvGrpSpPr/>
        <p:nvPr/>
      </p:nvGrpSpPr>
      <p:grpSpPr>
        <a:xfrm>
          <a:off x="0" y="0"/>
          <a:ext cx="0" cy="0"/>
          <a:chOff x="0" y="0"/>
          <a:chExt cx="0" cy="0"/>
        </a:xfrm>
      </p:grpSpPr>
      <p:sp>
        <p:nvSpPr>
          <p:cNvPr id="108" name="Google Shape;108;p5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 name="Google Shape;109;p54"/>
          <p:cNvSpPr/>
          <p:nvPr>
            <p:ph idx="2" type="pic"/>
          </p:nvPr>
        </p:nvSpPr>
        <p:spPr>
          <a:xfrm>
            <a:off x="5183188" y="987425"/>
            <a:ext cx="6172200" cy="4873625"/>
          </a:xfrm>
          <a:prstGeom prst="rect">
            <a:avLst/>
          </a:prstGeom>
          <a:noFill/>
          <a:ln>
            <a:noFill/>
          </a:ln>
        </p:spPr>
      </p:sp>
      <p:sp>
        <p:nvSpPr>
          <p:cNvPr id="110" name="Google Shape;110;p5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11" name="Google Shape;111;p5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5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 name="Google Shape;113;p5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14" name="Google Shape;114;p54"/>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15" name="Google Shape;115;p54"/>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16" name="Google Shape;116;p54"/>
          <p:cNvGrpSpPr/>
          <p:nvPr/>
        </p:nvGrpSpPr>
        <p:grpSpPr>
          <a:xfrm>
            <a:off x="11222092" y="267493"/>
            <a:ext cx="719138" cy="593725"/>
            <a:chOff x="4876" y="255"/>
            <a:chExt cx="726" cy="599"/>
          </a:xfrm>
        </p:grpSpPr>
        <p:sp>
          <p:nvSpPr>
            <p:cNvPr id="117" name="Google Shape;117;p54"/>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54"/>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 name="Google Shape;119;p54"/>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p54"/>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4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6.png"/><Relationship Id="rId11" Type="http://schemas.openxmlformats.org/officeDocument/2006/relationships/image" Target="../media/image1.png"/><Relationship Id="rId10" Type="http://schemas.openxmlformats.org/officeDocument/2006/relationships/image" Target="../media/image3.png"/><Relationship Id="rId12" Type="http://schemas.openxmlformats.org/officeDocument/2006/relationships/image" Target="../media/image2.png"/><Relationship Id="rId9" Type="http://schemas.openxmlformats.org/officeDocument/2006/relationships/image" Target="../media/image7.jpg"/><Relationship Id="rId5" Type="http://schemas.openxmlformats.org/officeDocument/2006/relationships/image" Target="../media/image10.png"/><Relationship Id="rId6" Type="http://schemas.openxmlformats.org/officeDocument/2006/relationships/image" Target="../media/image15.png"/><Relationship Id="rId7" Type="http://schemas.openxmlformats.org/officeDocument/2006/relationships/image" Target="../media/image4.png"/><Relationship Id="rId8"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3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2.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2.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2.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2.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8.png"/><Relationship Id="rId4" Type="http://schemas.openxmlformats.org/officeDocument/2006/relationships/image" Target="../media/image2.png"/><Relationship Id="rId5"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2.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20.png"/><Relationship Id="rId6" Type="http://schemas.openxmlformats.org/officeDocument/2006/relationships/image" Target="../media/image2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32.png"/><Relationship Id="rId4" Type="http://schemas.openxmlformats.org/officeDocument/2006/relationships/image" Target="../media/image12.png"/><Relationship Id="rId5"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8.png"/><Relationship Id="rId4" Type="http://schemas.openxmlformats.org/officeDocument/2006/relationships/image" Target="../media/image2.png"/><Relationship Id="rId5" Type="http://schemas.openxmlformats.org/officeDocument/2006/relationships/image" Target="../media/image1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2.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2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2.pn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2.pn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30.png"/><Relationship Id="rId6" Type="http://schemas.openxmlformats.org/officeDocument/2006/relationships/image" Target="../media/image1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12.pn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36.png"/><Relationship Id="rId6" Type="http://schemas.openxmlformats.org/officeDocument/2006/relationships/image" Target="../media/image1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3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39.png"/><Relationship Id="rId4" Type="http://schemas.openxmlformats.org/officeDocument/2006/relationships/image" Target="../media/image12.png"/><Relationship Id="rId5" Type="http://schemas.openxmlformats.org/officeDocument/2006/relationships/image" Target="../media/image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4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3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13.png"/><Relationship Id="rId6" Type="http://schemas.openxmlformats.org/officeDocument/2006/relationships/image" Target="../media/image1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4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4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4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4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3.png"/><Relationship Id="rId4" Type="http://schemas.openxmlformats.org/officeDocument/2006/relationships/image" Target="../media/image1.png"/><Relationship Id="rId11" Type="http://schemas.openxmlformats.org/officeDocument/2006/relationships/image" Target="../media/image9.png"/><Relationship Id="rId10" Type="http://schemas.openxmlformats.org/officeDocument/2006/relationships/image" Target="../media/image4.png"/><Relationship Id="rId12" Type="http://schemas.openxmlformats.org/officeDocument/2006/relationships/image" Target="../media/image7.jpg"/><Relationship Id="rId9" Type="http://schemas.openxmlformats.org/officeDocument/2006/relationships/image" Target="../media/image15.png"/><Relationship Id="rId5" Type="http://schemas.openxmlformats.org/officeDocument/2006/relationships/image" Target="../media/image2.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hyperlink" Target="https://doi.org/10.1016/B978-0-323-99262-6.00021-3" TargetMode="External"/><Relationship Id="rId5" Type="http://schemas.openxmlformats.org/officeDocument/2006/relationships/hyperlink" Target="https://www.esa.int/ESA_Multimedia/Images/2008/12/Envisat_global_land_cover_map" TargetMode="External"/><Relationship Id="rId6" Type="http://schemas.openxmlformats.org/officeDocument/2006/relationships/hyperlink" Target="https://gisrsstudy.com/supervised-classification-erdas-inagine/" TargetMode="External"/><Relationship Id="rId7" Type="http://schemas.openxmlformats.org/officeDocument/2006/relationships/hyperlink" Target="https://gisrsstudy.com/unsupervised-classification-erdas-imagine/" TargetMode="External"/><Relationship Id="rId8" Type="http://schemas.openxmlformats.org/officeDocument/2006/relationships/hyperlink" Target="https://doi.org/10.1186/s13567-015-0219-7"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3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16.png"/><Relationship Id="rId6"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1"/>
          <p:cNvSpPr/>
          <p:nvPr/>
        </p:nvSpPr>
        <p:spPr>
          <a:xfrm>
            <a:off x="784614" y="283169"/>
            <a:ext cx="2418736" cy="115627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3" name="Google Shape;153;p1"/>
          <p:cNvSpPr txBox="1"/>
          <p:nvPr/>
        </p:nvSpPr>
        <p:spPr>
          <a:xfrm>
            <a:off x="1622838" y="2185490"/>
            <a:ext cx="9144000" cy="2768924"/>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rgbClr val="1F4E79"/>
              </a:buClr>
              <a:buSzPct val="100000"/>
              <a:buFont typeface="Calibri"/>
              <a:buNone/>
            </a:pPr>
            <a:r>
              <a:rPr b="1" i="0" lang="en-US" sz="3100" u="none" cap="none" strike="noStrike">
                <a:solidFill>
                  <a:srgbClr val="1F4E79"/>
                </a:solidFill>
                <a:latin typeface="Calibri"/>
                <a:ea typeface="Calibri"/>
                <a:cs typeface="Calibri"/>
                <a:sym typeface="Calibri"/>
              </a:rPr>
              <a:t> </a:t>
            </a:r>
            <a:r>
              <a:rPr b="1" i="0" lang="en-US" sz="3700" u="none" cap="none" strike="noStrike">
                <a:solidFill>
                  <a:srgbClr val="1F4E79"/>
                </a:solidFill>
                <a:latin typeface="Calibri"/>
                <a:ea typeface="Calibri"/>
                <a:cs typeface="Calibri"/>
                <a:sym typeface="Calibri"/>
              </a:rPr>
              <a:t>EOCap4Africa</a:t>
            </a:r>
            <a:br>
              <a:rPr b="1" i="0" lang="en-US" sz="3100" u="none" cap="none" strike="noStrike">
                <a:solidFill>
                  <a:srgbClr val="1F4E79"/>
                </a:solidFill>
                <a:latin typeface="Calibri"/>
                <a:ea typeface="Calibri"/>
                <a:cs typeface="Calibri"/>
                <a:sym typeface="Calibri"/>
              </a:rPr>
            </a:br>
            <a:br>
              <a:rPr b="1" i="0" lang="en-US" sz="3100" u="none" cap="none" strike="noStrike">
                <a:solidFill>
                  <a:srgbClr val="1F4E79"/>
                </a:solidFill>
                <a:latin typeface="Calibri"/>
                <a:ea typeface="Calibri"/>
                <a:cs typeface="Calibri"/>
                <a:sym typeface="Calibri"/>
              </a:rPr>
            </a:br>
            <a:r>
              <a:rPr b="1" i="0" lang="en-US" sz="3100" u="none" cap="none" strike="noStrike">
                <a:solidFill>
                  <a:srgbClr val="1F4E79"/>
                </a:solidFill>
                <a:latin typeface="Calibri"/>
                <a:ea typeface="Calibri"/>
                <a:cs typeface="Calibri"/>
                <a:sym typeface="Calibri"/>
              </a:rPr>
              <a:t>5b	Remote Sensing Data: </a:t>
            </a:r>
            <a:br>
              <a:rPr b="1" i="0" lang="en-US" sz="3100" u="none" cap="none" strike="noStrike">
                <a:solidFill>
                  <a:srgbClr val="1F4E79"/>
                </a:solidFill>
                <a:latin typeface="Calibri"/>
                <a:ea typeface="Calibri"/>
                <a:cs typeface="Calibri"/>
                <a:sym typeface="Calibri"/>
              </a:rPr>
            </a:br>
            <a:r>
              <a:rPr b="1" i="0" lang="en-US" sz="3100" u="none" cap="none" strike="noStrike">
                <a:solidFill>
                  <a:srgbClr val="1F4E79"/>
                </a:solidFill>
                <a:latin typeface="Calibri"/>
                <a:ea typeface="Calibri"/>
                <a:cs typeface="Calibri"/>
                <a:sym typeface="Calibri"/>
              </a:rPr>
              <a:t>Image Classification and Change Detection</a:t>
            </a:r>
            <a:br>
              <a:rPr b="0" i="0" lang="en-US" sz="1050" u="none" cap="none" strike="noStrike">
                <a:solidFill>
                  <a:schemeClr val="dk1"/>
                </a:solidFill>
                <a:latin typeface="Calibri"/>
                <a:ea typeface="Calibri"/>
                <a:cs typeface="Calibri"/>
                <a:sym typeface="Calibri"/>
              </a:rPr>
            </a:br>
            <a:endParaRPr b="1" i="0" sz="3600" u="none" cap="none" strike="noStrike">
              <a:solidFill>
                <a:srgbClr val="2E75B5"/>
              </a:solidFill>
              <a:latin typeface="Calibri"/>
              <a:ea typeface="Calibri"/>
              <a:cs typeface="Calibri"/>
              <a:sym typeface="Calibri"/>
            </a:endParaRPr>
          </a:p>
        </p:txBody>
      </p:sp>
      <p:cxnSp>
        <p:nvCxnSpPr>
          <p:cNvPr id="154" name="Google Shape;154;p1"/>
          <p:cNvCxnSpPr/>
          <p:nvPr/>
        </p:nvCxnSpPr>
        <p:spPr>
          <a:xfrm>
            <a:off x="1938954" y="5032143"/>
            <a:ext cx="8522208" cy="0"/>
          </a:xfrm>
          <a:prstGeom prst="straightConnector1">
            <a:avLst/>
          </a:prstGeom>
          <a:noFill/>
          <a:ln cap="flat" cmpd="sng" w="31750">
            <a:solidFill>
              <a:srgbClr val="1E4E79"/>
            </a:solidFill>
            <a:prstDash val="solid"/>
            <a:miter lim="800000"/>
            <a:headEnd len="sm" w="sm" type="none"/>
            <a:tailEnd len="sm" w="sm" type="none"/>
          </a:ln>
        </p:spPr>
      </p:cxnSp>
      <p:grpSp>
        <p:nvGrpSpPr>
          <p:cNvPr id="155" name="Google Shape;155;p1"/>
          <p:cNvGrpSpPr/>
          <p:nvPr/>
        </p:nvGrpSpPr>
        <p:grpSpPr>
          <a:xfrm>
            <a:off x="1098931" y="5326428"/>
            <a:ext cx="9855759" cy="749899"/>
            <a:chOff x="1098931" y="5326428"/>
            <a:chExt cx="9855759" cy="749899"/>
          </a:xfrm>
        </p:grpSpPr>
        <p:grpSp>
          <p:nvGrpSpPr>
            <p:cNvPr id="156" name="Google Shape;156;p1"/>
            <p:cNvGrpSpPr/>
            <p:nvPr/>
          </p:nvGrpSpPr>
          <p:grpSpPr>
            <a:xfrm>
              <a:off x="1098931" y="5340828"/>
              <a:ext cx="9082114" cy="735499"/>
              <a:chOff x="609597" y="5421223"/>
              <a:chExt cx="9082114" cy="735499"/>
            </a:xfrm>
          </p:grpSpPr>
          <p:pic>
            <p:nvPicPr>
              <p:cNvPr descr="Ein Bild, das Text, Schrift, Grafiken, Screenshot enthält.&#10;&#10;Automatisch generierte Beschreibung" id="157" name="Google Shape;157;p1"/>
              <p:cNvPicPr preferRelativeResize="0"/>
              <p:nvPr/>
            </p:nvPicPr>
            <p:blipFill rotWithShape="1">
              <a:blip r:embed="rId3">
                <a:alphaModFix/>
              </a:blip>
              <a:srcRect b="0" l="0" r="0" t="0"/>
              <a:stretch/>
            </p:blipFill>
            <p:spPr>
              <a:xfrm>
                <a:off x="609597" y="5436722"/>
                <a:ext cx="1644246" cy="720000"/>
              </a:xfrm>
              <a:prstGeom prst="rect">
                <a:avLst/>
              </a:prstGeom>
              <a:noFill/>
              <a:ln>
                <a:noFill/>
              </a:ln>
            </p:spPr>
          </p:pic>
          <p:pic>
            <p:nvPicPr>
              <p:cNvPr descr="Ein Bild, das Schrift, Grafiken, Logo, Screenshot enthält.&#10;&#10;Automatisch generierte Beschreibung" id="158" name="Google Shape;158;p1"/>
              <p:cNvPicPr preferRelativeResize="0"/>
              <p:nvPr/>
            </p:nvPicPr>
            <p:blipFill rotWithShape="1">
              <a:blip r:embed="rId4">
                <a:alphaModFix/>
              </a:blip>
              <a:srcRect b="0" l="0" r="0" t="0"/>
              <a:stretch/>
            </p:blipFill>
            <p:spPr>
              <a:xfrm>
                <a:off x="2445867" y="5436722"/>
                <a:ext cx="861328" cy="720000"/>
              </a:xfrm>
              <a:prstGeom prst="rect">
                <a:avLst/>
              </a:prstGeom>
              <a:noFill/>
              <a:ln>
                <a:noFill/>
              </a:ln>
            </p:spPr>
          </p:pic>
          <p:pic>
            <p:nvPicPr>
              <p:cNvPr descr="Ein Bild, das Schwarz, Dunkelheit enthält.&#10;&#10;Automatisch generierte Beschreibung" id="159" name="Google Shape;159;p1"/>
              <p:cNvPicPr preferRelativeResize="0"/>
              <p:nvPr/>
            </p:nvPicPr>
            <p:blipFill rotWithShape="1">
              <a:blip r:embed="rId5">
                <a:alphaModFix/>
              </a:blip>
              <a:srcRect b="0" l="0" r="0" t="0"/>
              <a:stretch/>
            </p:blipFill>
            <p:spPr>
              <a:xfrm>
                <a:off x="3499219" y="5436722"/>
                <a:ext cx="1800000" cy="720000"/>
              </a:xfrm>
              <a:prstGeom prst="rect">
                <a:avLst/>
              </a:prstGeom>
              <a:noFill/>
              <a:ln>
                <a:noFill/>
              </a:ln>
            </p:spPr>
          </p:pic>
          <p:pic>
            <p:nvPicPr>
              <p:cNvPr descr="Ein Bild, das Logo, Grafiken, Symbol, Clipart enthält.&#10;&#10;Automatisch generierte Beschreibung" id="160" name="Google Shape;160;p1"/>
              <p:cNvPicPr preferRelativeResize="0"/>
              <p:nvPr/>
            </p:nvPicPr>
            <p:blipFill rotWithShape="1">
              <a:blip r:embed="rId6">
                <a:alphaModFix/>
              </a:blip>
              <a:srcRect b="0" l="0" r="0" t="0"/>
              <a:stretch/>
            </p:blipFill>
            <p:spPr>
              <a:xfrm>
                <a:off x="5491243" y="5436722"/>
                <a:ext cx="837209" cy="720000"/>
              </a:xfrm>
              <a:prstGeom prst="rect">
                <a:avLst/>
              </a:prstGeom>
              <a:noFill/>
              <a:ln>
                <a:noFill/>
              </a:ln>
            </p:spPr>
          </p:pic>
          <p:pic>
            <p:nvPicPr>
              <p:cNvPr descr="Ein Bild, das Text, Logo, Design, Darstellung enthält.&#10;&#10;Automatisch generierte Beschreibung" id="161" name="Google Shape;161;p1"/>
              <p:cNvPicPr preferRelativeResize="0"/>
              <p:nvPr/>
            </p:nvPicPr>
            <p:blipFill rotWithShape="1">
              <a:blip r:embed="rId7">
                <a:alphaModFix/>
              </a:blip>
              <a:srcRect b="0" l="0" r="0" t="0"/>
              <a:stretch/>
            </p:blipFill>
            <p:spPr>
              <a:xfrm>
                <a:off x="6520476" y="5421223"/>
                <a:ext cx="2278481" cy="720000"/>
              </a:xfrm>
              <a:prstGeom prst="rect">
                <a:avLst/>
              </a:prstGeom>
              <a:noFill/>
              <a:ln>
                <a:noFill/>
              </a:ln>
            </p:spPr>
          </p:pic>
          <p:pic>
            <p:nvPicPr>
              <p:cNvPr descr="Ein Bild, das Symbol, Grafiken, Flagge enthält.&#10;&#10;Automatisch generierte Beschreibung" id="162" name="Google Shape;162;p1"/>
              <p:cNvPicPr preferRelativeResize="0"/>
              <p:nvPr/>
            </p:nvPicPr>
            <p:blipFill rotWithShape="1">
              <a:blip r:embed="rId8">
                <a:alphaModFix/>
              </a:blip>
              <a:srcRect b="0" l="0" r="0" t="0"/>
              <a:stretch/>
            </p:blipFill>
            <p:spPr>
              <a:xfrm>
                <a:off x="8990981" y="5421223"/>
                <a:ext cx="700730" cy="720000"/>
              </a:xfrm>
              <a:prstGeom prst="rect">
                <a:avLst/>
              </a:prstGeom>
              <a:noFill/>
              <a:ln>
                <a:noFill/>
              </a:ln>
            </p:spPr>
          </p:pic>
        </p:grpSp>
        <p:pic>
          <p:nvPicPr>
            <p:cNvPr descr="KNUST Logo" id="163" name="Google Shape;163;p1"/>
            <p:cNvPicPr preferRelativeResize="0"/>
            <p:nvPr/>
          </p:nvPicPr>
          <p:blipFill rotWithShape="1">
            <a:blip r:embed="rId9">
              <a:alphaModFix/>
            </a:blip>
            <a:srcRect b="0" l="0" r="0" t="0"/>
            <a:stretch/>
          </p:blipFill>
          <p:spPr>
            <a:xfrm>
              <a:off x="10373069" y="5326428"/>
              <a:ext cx="581621" cy="734400"/>
            </a:xfrm>
            <a:prstGeom prst="rect">
              <a:avLst/>
            </a:prstGeom>
            <a:noFill/>
            <a:ln>
              <a:noFill/>
            </a:ln>
          </p:spPr>
        </p:pic>
      </p:grpSp>
      <p:grpSp>
        <p:nvGrpSpPr>
          <p:cNvPr id="164" name="Google Shape;164;p1"/>
          <p:cNvGrpSpPr/>
          <p:nvPr/>
        </p:nvGrpSpPr>
        <p:grpSpPr>
          <a:xfrm>
            <a:off x="1622838" y="139853"/>
            <a:ext cx="9360000" cy="1377319"/>
            <a:chOff x="1622838" y="139853"/>
            <a:chExt cx="9360000" cy="1377319"/>
          </a:xfrm>
        </p:grpSpPr>
        <p:pic>
          <p:nvPicPr>
            <p:cNvPr id="165" name="Google Shape;165;p1"/>
            <p:cNvPicPr preferRelativeResize="0"/>
            <p:nvPr/>
          </p:nvPicPr>
          <p:blipFill rotWithShape="1">
            <a:blip r:embed="rId10">
              <a:alphaModFix/>
            </a:blip>
            <a:srcRect b="0" l="0" r="0" t="0"/>
            <a:stretch/>
          </p:blipFill>
          <p:spPr>
            <a:xfrm>
              <a:off x="1622838" y="139853"/>
              <a:ext cx="9360000" cy="1377319"/>
            </a:xfrm>
            <a:prstGeom prst="rect">
              <a:avLst/>
            </a:prstGeom>
            <a:noFill/>
            <a:ln>
              <a:noFill/>
            </a:ln>
          </p:spPr>
        </p:pic>
        <p:pic>
          <p:nvPicPr>
            <p:cNvPr descr="Ein Bild, das Text, Schrift, Grafiken, weiß enthält.&#10;&#10;Automatisch generierte Beschreibung" id="166" name="Google Shape;166;p1"/>
            <p:cNvPicPr preferRelativeResize="0"/>
            <p:nvPr/>
          </p:nvPicPr>
          <p:blipFill rotWithShape="1">
            <a:blip r:embed="rId11">
              <a:alphaModFix/>
            </a:blip>
            <a:srcRect b="0" l="0" r="0" t="0"/>
            <a:stretch/>
          </p:blipFill>
          <p:spPr>
            <a:xfrm>
              <a:off x="5218909" y="300517"/>
              <a:ext cx="2646279" cy="936347"/>
            </a:xfrm>
            <a:prstGeom prst="rect">
              <a:avLst/>
            </a:prstGeom>
            <a:noFill/>
            <a:ln>
              <a:noFill/>
            </a:ln>
          </p:spPr>
        </p:pic>
      </p:grpSp>
      <p:pic>
        <p:nvPicPr>
          <p:cNvPr id="167" name="Google Shape;167;p1"/>
          <p:cNvPicPr preferRelativeResize="0"/>
          <p:nvPr/>
        </p:nvPicPr>
        <p:blipFill rotWithShape="1">
          <a:blip r:embed="rId12">
            <a:alphaModFix amt="30000"/>
          </a:blip>
          <a:srcRect b="0" l="0" r="0" t="0"/>
          <a:stretch/>
        </p:blipFill>
        <p:spPr>
          <a:xfrm rot="-5400000">
            <a:off x="-3042044" y="3163081"/>
            <a:ext cx="6768000" cy="5318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10"/>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Supervised classification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72" name="Google Shape;272;p1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73" name="Google Shape;273;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74" name="Google Shape;274;p1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75" name="Google Shape;275;p1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
        <p:nvSpPr>
          <p:cNvPr id="276" name="Google Shape;276;p10"/>
          <p:cNvSpPr txBox="1"/>
          <p:nvPr/>
        </p:nvSpPr>
        <p:spPr>
          <a:xfrm>
            <a:off x="1056465" y="1737164"/>
            <a:ext cx="5387878" cy="3939500"/>
          </a:xfrm>
          <a:prstGeom prst="rect">
            <a:avLst/>
          </a:prstGeom>
          <a:noFill/>
          <a:ln>
            <a:noFill/>
          </a:ln>
        </p:spPr>
        <p:txBody>
          <a:bodyPr anchorCtr="0" anchor="t" bIns="45700" lIns="91425" spcFirstLastPara="1" rIns="91425" wrap="square" tIns="45700">
            <a:spAutoFit/>
          </a:bodyPr>
          <a:lstStyle/>
          <a:p>
            <a:pPr indent="-228600" lvl="0" marL="228600"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In a supervised classification, the analyst identifies in the imagery homogeneous representative samples of the different surface cover types (information classes) of interest. </a:t>
            </a:r>
            <a:endParaRPr b="0" i="0" sz="1400" u="none" cap="none" strike="noStrike">
              <a:solidFill>
                <a:srgbClr val="000000"/>
              </a:solidFill>
              <a:latin typeface="Arial"/>
              <a:ea typeface="Arial"/>
              <a:cs typeface="Arial"/>
              <a:sym typeface="Arial"/>
            </a:endParaRPr>
          </a:p>
          <a:p>
            <a:pPr indent="-228600" lvl="0" marL="2286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These samples are referred to as</a:t>
            </a:r>
            <a:r>
              <a:rPr b="1" i="0" lang="en-US" sz="2000" u="none" cap="none" strike="noStrike">
                <a:solidFill>
                  <a:schemeClr val="dk1"/>
                </a:solidFill>
                <a:latin typeface="Calibri"/>
                <a:ea typeface="Calibri"/>
                <a:cs typeface="Calibri"/>
                <a:sym typeface="Calibri"/>
              </a:rPr>
              <a:t> training areas</a:t>
            </a:r>
            <a:r>
              <a:rPr b="0" i="0" lang="en-US" sz="20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228600" lvl="0" marL="2286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selection of appropriate training areas is based on the analyst's familiarity with the geographical area and the knowledge of the actual surface cover types present in the image. </a:t>
            </a:r>
            <a:endParaRPr b="0" i="0" sz="1400" u="none" cap="none" strike="noStrike">
              <a:solidFill>
                <a:srgbClr val="000000"/>
              </a:solidFill>
              <a:latin typeface="Arial"/>
              <a:ea typeface="Arial"/>
              <a:cs typeface="Arial"/>
              <a:sym typeface="Arial"/>
            </a:endParaRPr>
          </a:p>
          <a:p>
            <a:pPr indent="-228600" lvl="0" marL="2286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Thus, the analyst is </a:t>
            </a:r>
            <a:r>
              <a:rPr b="1" i="0" lang="en-US" sz="2000" u="none" cap="none" strike="noStrike">
                <a:solidFill>
                  <a:schemeClr val="dk1"/>
                </a:solidFill>
                <a:latin typeface="Calibri"/>
                <a:ea typeface="Calibri"/>
                <a:cs typeface="Calibri"/>
                <a:sym typeface="Calibri"/>
              </a:rPr>
              <a:t>"supervising" the categorisation </a:t>
            </a:r>
            <a:r>
              <a:rPr b="0" i="0" lang="en-US" sz="2000" u="none" cap="none" strike="noStrike">
                <a:solidFill>
                  <a:schemeClr val="dk1"/>
                </a:solidFill>
                <a:latin typeface="Calibri"/>
                <a:ea typeface="Calibri"/>
                <a:cs typeface="Calibri"/>
                <a:sym typeface="Calibri"/>
              </a:rPr>
              <a:t>of a set of specific classes.</a:t>
            </a:r>
            <a:endParaRPr b="0" i="0" sz="1400" u="none" cap="none" strike="noStrike">
              <a:solidFill>
                <a:srgbClr val="000000"/>
              </a:solidFill>
              <a:latin typeface="Arial"/>
              <a:ea typeface="Arial"/>
              <a:cs typeface="Arial"/>
              <a:sym typeface="Arial"/>
            </a:endParaRPr>
          </a:p>
        </p:txBody>
      </p:sp>
      <p:pic>
        <p:nvPicPr>
          <p:cNvPr descr="Ein Bild, das Text, Karte, Screenshot enthält.&#10;&#10;KI-generierte Inhalte können fehlerhaft sein." id="277" name="Google Shape;277;p10"/>
          <p:cNvPicPr preferRelativeResize="0"/>
          <p:nvPr/>
        </p:nvPicPr>
        <p:blipFill rotWithShape="1">
          <a:blip r:embed="rId5">
            <a:alphaModFix/>
          </a:blip>
          <a:srcRect b="0" l="0" r="0" t="0"/>
          <a:stretch/>
        </p:blipFill>
        <p:spPr>
          <a:xfrm>
            <a:off x="7164649" y="1737164"/>
            <a:ext cx="3960000" cy="3960000"/>
          </a:xfrm>
          <a:prstGeom prst="rect">
            <a:avLst/>
          </a:prstGeom>
          <a:noFill/>
          <a:ln>
            <a:noFill/>
          </a:ln>
        </p:spPr>
      </p:pic>
      <p:sp>
        <p:nvSpPr>
          <p:cNvPr id="278" name="Google Shape;278;p10"/>
          <p:cNvSpPr txBox="1"/>
          <p:nvPr/>
        </p:nvSpPr>
        <p:spPr>
          <a:xfrm>
            <a:off x="10016828" y="5676664"/>
            <a:ext cx="267394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000000"/>
                </a:solidFill>
                <a:latin typeface="Calibri"/>
                <a:ea typeface="Calibri"/>
                <a:cs typeface="Calibri"/>
                <a:sym typeface="Calibri"/>
              </a:rPr>
              <a:t>gisrsstudy, 2024</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11"/>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Supervised classification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85" name="Google Shape;285;p1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86" name="Google Shape;286;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87" name="Google Shape;287;p1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88" name="Google Shape;288;p1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
        <p:nvSpPr>
          <p:cNvPr id="289" name="Google Shape;289;p11"/>
          <p:cNvSpPr txBox="1"/>
          <p:nvPr/>
        </p:nvSpPr>
        <p:spPr>
          <a:xfrm>
            <a:off x="1034693" y="2086422"/>
            <a:ext cx="9774000" cy="2862900"/>
          </a:xfrm>
          <a:prstGeom prst="rect">
            <a:avLst/>
          </a:prstGeom>
          <a:noFill/>
          <a:ln>
            <a:noFill/>
          </a:ln>
        </p:spPr>
        <p:txBody>
          <a:bodyPr anchorCtr="0" anchor="t" bIns="45700" lIns="91425" spcFirstLastPara="1" rIns="91425" wrap="square" tIns="45700">
            <a:spAutoFit/>
          </a:bodyPr>
          <a:lstStyle/>
          <a:p>
            <a:pPr indent="-228600" lvl="0" marL="2286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numerical information in all spectral bands for the pixels comprising these training areas are used to "train" the computer algorithm to recognize spectrally similar areas for each class. </a:t>
            </a:r>
            <a:endParaRPr b="0" i="0" sz="1400" u="none" cap="none" strike="noStrike">
              <a:solidFill>
                <a:srgbClr val="000000"/>
              </a:solidFill>
              <a:latin typeface="Arial"/>
              <a:ea typeface="Arial"/>
              <a:cs typeface="Arial"/>
              <a:sym typeface="Arial"/>
            </a:endParaRPr>
          </a:p>
          <a:p>
            <a:pPr indent="-228600" lvl="0" marL="2286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Once the computer algorithm has determined the signatures for each class, each unlabelled pixel in the image is compared to these signatures and labelled as the class it most closely "resembles" digitally (see the next section on classification algorithms). </a:t>
            </a:r>
            <a:endParaRPr b="0" i="0" sz="1400" u="none" cap="none" strike="noStrike">
              <a:solidFill>
                <a:srgbClr val="000000"/>
              </a:solidFill>
              <a:latin typeface="Arial"/>
              <a:ea typeface="Arial"/>
              <a:cs typeface="Arial"/>
              <a:sym typeface="Arial"/>
            </a:endParaRPr>
          </a:p>
          <a:p>
            <a:pPr indent="-228600" lvl="0" marL="2286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Thus, in a supervised classification, we are first</a:t>
            </a:r>
            <a:r>
              <a:rPr b="1" i="0" lang="en-US" sz="2000" u="none" cap="none" strike="noStrike">
                <a:solidFill>
                  <a:schemeClr val="dk1"/>
                </a:solidFill>
                <a:latin typeface="Calibri"/>
                <a:ea typeface="Calibri"/>
                <a:cs typeface="Calibri"/>
                <a:sym typeface="Calibri"/>
              </a:rPr>
              <a:t> identifying the information </a:t>
            </a:r>
            <a:r>
              <a:rPr b="0" i="0" lang="en-US" sz="2000" u="none" cap="none" strike="noStrike">
                <a:solidFill>
                  <a:schemeClr val="dk1"/>
                </a:solidFill>
                <a:latin typeface="Calibri"/>
                <a:ea typeface="Calibri"/>
                <a:cs typeface="Calibri"/>
                <a:sym typeface="Calibri"/>
              </a:rPr>
              <a:t>classes, which are then used to </a:t>
            </a:r>
            <a:r>
              <a:rPr b="1" i="0" lang="en-US" sz="2000" u="none" cap="none" strike="noStrike">
                <a:solidFill>
                  <a:schemeClr val="dk1"/>
                </a:solidFill>
                <a:latin typeface="Calibri"/>
                <a:ea typeface="Calibri"/>
                <a:cs typeface="Calibri"/>
                <a:sym typeface="Calibri"/>
              </a:rPr>
              <a:t>determine the spectral</a:t>
            </a:r>
            <a:r>
              <a:rPr b="0" i="0" lang="en-US" sz="2000" u="none" cap="none" strike="noStrike">
                <a:solidFill>
                  <a:schemeClr val="dk1"/>
                </a:solidFill>
                <a:latin typeface="Calibri"/>
                <a:ea typeface="Calibri"/>
                <a:cs typeface="Calibri"/>
                <a:sym typeface="Calibri"/>
              </a:rPr>
              <a:t> classes to represent them.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12"/>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Unsupervised classification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96" name="Google Shape;296;p1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97" name="Google Shape;297;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98" name="Google Shape;298;p1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99" name="Google Shape;299;p1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
        <p:nvSpPr>
          <p:cNvPr id="300" name="Google Shape;300;p12"/>
          <p:cNvSpPr txBox="1"/>
          <p:nvPr/>
        </p:nvSpPr>
        <p:spPr>
          <a:xfrm>
            <a:off x="902757" y="1355218"/>
            <a:ext cx="5450055" cy="4862829"/>
          </a:xfrm>
          <a:prstGeom prst="rect">
            <a:avLst/>
          </a:prstGeom>
          <a:noFill/>
          <a:ln>
            <a:noFill/>
          </a:ln>
        </p:spPr>
        <p:txBody>
          <a:bodyPr anchorCtr="0" anchor="t" bIns="45700" lIns="91425" spcFirstLastPara="1" rIns="91425" wrap="square" tIns="45700">
            <a:spAutoFit/>
          </a:bodyPr>
          <a:lstStyle/>
          <a:p>
            <a:pPr indent="-228600" lvl="0" marL="228600"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In an unsupervised classification the spectral classes are grouped first, based solely on the numerical information in the data, and are then matched by the analyst to information classes (if possible). </a:t>
            </a:r>
            <a:endParaRPr b="0" i="0" sz="1400" u="none" cap="none" strike="noStrike">
              <a:solidFill>
                <a:srgbClr val="000000"/>
              </a:solidFill>
              <a:latin typeface="Arial"/>
              <a:ea typeface="Arial"/>
              <a:cs typeface="Arial"/>
              <a:sym typeface="Arial"/>
            </a:endParaRPr>
          </a:p>
          <a:p>
            <a:pPr indent="-228600" lvl="0" marL="2286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Clustering algorithms are used to determine the natural (statistical) groupings or structures in the data. </a:t>
            </a:r>
            <a:endParaRPr b="0" i="0" sz="1400" u="none" cap="none" strike="noStrike">
              <a:solidFill>
                <a:srgbClr val="000000"/>
              </a:solidFill>
              <a:latin typeface="Arial"/>
              <a:ea typeface="Arial"/>
              <a:cs typeface="Arial"/>
              <a:sym typeface="Arial"/>
            </a:endParaRPr>
          </a:p>
          <a:p>
            <a:pPr indent="-228600" lvl="0" marL="2286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Usually, the analyst specifies how many groups or clusters are to be looked for in the data. </a:t>
            </a:r>
            <a:endParaRPr b="0" i="0" sz="1400" u="none" cap="none" strike="noStrike">
              <a:solidFill>
                <a:srgbClr val="000000"/>
              </a:solidFill>
              <a:latin typeface="Arial"/>
              <a:ea typeface="Arial"/>
              <a:cs typeface="Arial"/>
              <a:sym typeface="Arial"/>
            </a:endParaRPr>
          </a:p>
          <a:p>
            <a:pPr indent="-228600" lvl="0" marL="2286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In addition to specifying the desired number of classes, the analyst may also specify parameters related to the separation distance among the clusters and the variation within each cluster. </a:t>
            </a:r>
            <a:endParaRPr b="0" i="0" sz="1400" u="none" cap="none" strike="noStrike">
              <a:solidFill>
                <a:srgbClr val="000000"/>
              </a:solidFill>
              <a:latin typeface="Arial"/>
              <a:ea typeface="Arial"/>
              <a:cs typeface="Arial"/>
              <a:sym typeface="Arial"/>
            </a:endParaRPr>
          </a:p>
        </p:txBody>
      </p:sp>
      <p:pic>
        <p:nvPicPr>
          <p:cNvPr descr="Ein Bild, das Text, Screenshot, Schrift, Design enthält.&#10;&#10;KI-generierte Inhalte können fehlerhaft sein." id="301" name="Google Shape;301;p12"/>
          <p:cNvPicPr preferRelativeResize="0"/>
          <p:nvPr/>
        </p:nvPicPr>
        <p:blipFill rotWithShape="1">
          <a:blip r:embed="rId5">
            <a:alphaModFix/>
          </a:blip>
          <a:srcRect b="0" l="0" r="0" t="0"/>
          <a:stretch/>
        </p:blipFill>
        <p:spPr>
          <a:xfrm>
            <a:off x="7218904" y="956350"/>
            <a:ext cx="3635493" cy="5400000"/>
          </a:xfrm>
          <a:prstGeom prst="rect">
            <a:avLst/>
          </a:prstGeom>
          <a:noFill/>
          <a:ln>
            <a:noFill/>
          </a:ln>
        </p:spPr>
      </p:pic>
      <p:sp>
        <p:nvSpPr>
          <p:cNvPr id="302" name="Google Shape;302;p12"/>
          <p:cNvSpPr txBox="1"/>
          <p:nvPr/>
        </p:nvSpPr>
        <p:spPr>
          <a:xfrm>
            <a:off x="9767127" y="6318979"/>
            <a:ext cx="267394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000000"/>
                </a:solidFill>
                <a:latin typeface="Calibri"/>
                <a:ea typeface="Calibri"/>
                <a:cs typeface="Calibri"/>
                <a:sym typeface="Calibri"/>
              </a:rPr>
              <a:t>gisrsstudy, 2024</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13"/>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Unsupervised classification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09" name="Google Shape;309;p1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10" name="Google Shape;310;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11" name="Google Shape;311;p1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12" name="Google Shape;312;p1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
        <p:nvSpPr>
          <p:cNvPr id="313" name="Google Shape;313;p13"/>
          <p:cNvSpPr txBox="1"/>
          <p:nvPr/>
        </p:nvSpPr>
        <p:spPr>
          <a:xfrm>
            <a:off x="1144362" y="2424950"/>
            <a:ext cx="9903273" cy="1785104"/>
          </a:xfrm>
          <a:prstGeom prst="rect">
            <a:avLst/>
          </a:prstGeom>
          <a:noFill/>
          <a:ln>
            <a:noFill/>
          </a:ln>
        </p:spPr>
        <p:txBody>
          <a:bodyPr anchorCtr="0" anchor="t" bIns="45700" lIns="91425" spcFirstLastPara="1" rIns="91425" wrap="square" tIns="45700">
            <a:spAutoFit/>
          </a:bodyPr>
          <a:lstStyle/>
          <a:p>
            <a:pPr indent="-228600" lvl="0" marL="228600"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final result of this iterative clustering process may result in some clusters that the analyst will want to subsequently combine, or clusters that should be broken down further - each of these requiring a further application of the clustering algorithm. </a:t>
            </a:r>
            <a:endParaRPr b="0" i="0" sz="1400" u="none" cap="none" strike="noStrike">
              <a:solidFill>
                <a:srgbClr val="000000"/>
              </a:solidFill>
              <a:latin typeface="Arial"/>
              <a:ea typeface="Arial"/>
              <a:cs typeface="Arial"/>
              <a:sym typeface="Arial"/>
            </a:endParaRPr>
          </a:p>
          <a:p>
            <a:pPr indent="-228600" lvl="0" marL="2286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Thus, unsupervised classification is not completely without human intervention. However, it does not start with a pre-determined set of classes as in a supervised classification.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14"/>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Global classification: Europe</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20" name="Google Shape;320;p1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21" name="Google Shape;321;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22" name="Google Shape;322;p1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23" name="Google Shape;323;p1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324" name="Google Shape;324;p14"/>
          <p:cNvPicPr preferRelativeResize="0"/>
          <p:nvPr/>
        </p:nvPicPr>
        <p:blipFill rotWithShape="1">
          <a:blip r:embed="rId5">
            <a:alphaModFix/>
          </a:blip>
          <a:srcRect b="0" l="0" r="0" t="0"/>
          <a:stretch/>
        </p:blipFill>
        <p:spPr>
          <a:xfrm>
            <a:off x="1908352" y="1267039"/>
            <a:ext cx="8375294" cy="5040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15"/>
          <p:cNvSpPr txBox="1"/>
          <p:nvPr/>
        </p:nvSpPr>
        <p:spPr>
          <a:xfrm>
            <a:off x="902757" y="472704"/>
            <a:ext cx="9773952"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chemeClr val="dk1"/>
                </a:solidFill>
                <a:latin typeface="Calibri"/>
                <a:ea typeface="Calibri"/>
                <a:cs typeface="Calibri"/>
                <a:sym typeface="Calibri"/>
              </a:rPr>
              <a:t>Global classification: Central Europe – Classification Scheme</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31" name="Google Shape;331;p1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32" name="Google Shape;332;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33" name="Google Shape;333;p1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34" name="Google Shape;334;p1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335" name="Google Shape;335;p15"/>
          <p:cNvPicPr preferRelativeResize="0"/>
          <p:nvPr/>
        </p:nvPicPr>
        <p:blipFill rotWithShape="1">
          <a:blip r:embed="rId5">
            <a:alphaModFix/>
          </a:blip>
          <a:srcRect b="0" l="0" r="0" t="0"/>
          <a:stretch/>
        </p:blipFill>
        <p:spPr>
          <a:xfrm>
            <a:off x="3759661" y="1480210"/>
            <a:ext cx="4672676" cy="4680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16"/>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Classification Scheme</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42" name="Google Shape;342;p1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43" name="Google Shape;343;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44" name="Google Shape;344;p1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45" name="Google Shape;345;p16"/>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46" name="Google Shape;346;p16"/>
          <p:cNvSpPr txBox="1"/>
          <p:nvPr/>
        </p:nvSpPr>
        <p:spPr>
          <a:xfrm>
            <a:off x="1147904" y="2096808"/>
            <a:ext cx="9774000" cy="324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Before you start your classification, a classification scheme is very important:</a:t>
            </a:r>
            <a:endParaRPr b="0" i="0" sz="1400" u="none" cap="none" strike="noStrike">
              <a:solidFill>
                <a:srgbClr val="000000"/>
              </a:solidFill>
              <a:latin typeface="Arial"/>
              <a:ea typeface="Arial"/>
              <a:cs typeface="Arial"/>
              <a:sym typeface="Arial"/>
            </a:endParaRPr>
          </a:p>
          <a:p>
            <a:pPr indent="-228600" lvl="0" marL="228600" marR="0" rtl="0" algn="l">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Think about what you want to classify (ecological relevance)</a:t>
            </a:r>
            <a:endParaRPr b="0" i="0" sz="1400" u="none" cap="none" strike="noStrike">
              <a:solidFill>
                <a:srgbClr val="000000"/>
              </a:solidFill>
              <a:latin typeface="Arial"/>
              <a:ea typeface="Arial"/>
              <a:cs typeface="Arial"/>
              <a:sym typeface="Arial"/>
            </a:endParaRPr>
          </a:p>
          <a:p>
            <a:pPr indent="-228600" lvl="0" marL="2286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What is feasible to differentiate (small patches of wetlands with MODIS?)</a:t>
            </a:r>
            <a:endParaRPr b="0" i="0" sz="1400" u="none" cap="none" strike="noStrike">
              <a:solidFill>
                <a:srgbClr val="000000"/>
              </a:solidFill>
              <a:latin typeface="Arial"/>
              <a:ea typeface="Arial"/>
              <a:cs typeface="Arial"/>
              <a:sym typeface="Arial"/>
            </a:endParaRPr>
          </a:p>
          <a:p>
            <a:pPr indent="-228600" lvl="0" marL="2286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What data sets are available</a:t>
            </a:r>
            <a:endParaRPr b="0" i="0" sz="1400" u="none" cap="none" strike="noStrike">
              <a:solidFill>
                <a:srgbClr val="000000"/>
              </a:solidFill>
              <a:latin typeface="Arial"/>
              <a:ea typeface="Arial"/>
              <a:cs typeface="Arial"/>
              <a:sym typeface="Arial"/>
            </a:endParaRPr>
          </a:p>
          <a:p>
            <a:pPr indent="-228600" lvl="0" marL="2286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If / how extensive you can conduct the field work</a:t>
            </a:r>
            <a:endParaRPr b="0" i="0" sz="1400" u="none" cap="none" strike="noStrike">
              <a:solidFill>
                <a:srgbClr val="000000"/>
              </a:solidFill>
              <a:latin typeface="Arial"/>
              <a:ea typeface="Arial"/>
              <a:cs typeface="Arial"/>
              <a:sym typeface="Arial"/>
            </a:endParaRPr>
          </a:p>
          <a:p>
            <a:pPr indent="-228600" lvl="0" marL="2286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After these points define a classification scheme (which classes are included)</a:t>
            </a:r>
            <a:endParaRPr b="0" i="0" sz="1400" u="none" cap="none" strike="noStrike">
              <a:solidFill>
                <a:srgbClr val="000000"/>
              </a:solidFill>
              <a:latin typeface="Arial"/>
              <a:ea typeface="Arial"/>
              <a:cs typeface="Arial"/>
              <a:sym typeface="Arial"/>
            </a:endParaRPr>
          </a:p>
          <a:p>
            <a:pPr indent="-101600" lvl="0" marL="228600" marR="0" rtl="0" algn="l">
              <a:lnSpc>
                <a:spcPct val="100000"/>
              </a:lnSpc>
              <a:spcBef>
                <a:spcPts val="12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347" name="Google Shape;347;p1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17"/>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Classification steps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54" name="Google Shape;354;p1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55" name="Google Shape;355;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56" name="Google Shape;356;p1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57" name="Google Shape;357;p17"/>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58" name="Google Shape;358;p17"/>
          <p:cNvSpPr txBox="1"/>
          <p:nvPr/>
        </p:nvSpPr>
        <p:spPr>
          <a:xfrm>
            <a:off x="1113070" y="1544784"/>
            <a:ext cx="9774000" cy="4325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Before we look in more detail into the different classification algorithms, let’s first have a look at the steps in the classification process: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Define classes: which classes need to be mapped, and how are they defined?</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Choose classification algorithm</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Collect training dataset (for supervised classification)</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Assign class labels to all pixels of the image (classification)</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Collect validation dataset and perform map validation (confusion matrix)</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Evaluation of classification result by looking at the image space (i.e., classification map) and by looking at the map accuracy (confusion matrix)</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If necessary, adjust classification results</a:t>
            </a:r>
            <a:endParaRPr b="0" i="0" sz="1400" u="none" cap="none" strike="noStrike">
              <a:solidFill>
                <a:srgbClr val="000000"/>
              </a:solidFill>
              <a:latin typeface="Arial"/>
              <a:ea typeface="Arial"/>
              <a:cs typeface="Arial"/>
              <a:sym typeface="Arial"/>
            </a:endParaRPr>
          </a:p>
        </p:txBody>
      </p:sp>
      <p:sp>
        <p:nvSpPr>
          <p:cNvPr id="359" name="Google Shape;359;p1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18"/>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Classification Algorithms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66" name="Google Shape;366;p1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67" name="Google Shape;367;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68" name="Google Shape;368;p1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69" name="Google Shape;369;p18"/>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70" name="Google Shape;370;p18"/>
          <p:cNvSpPr txBox="1"/>
          <p:nvPr/>
        </p:nvSpPr>
        <p:spPr>
          <a:xfrm>
            <a:off x="1113070" y="1544784"/>
            <a:ext cx="9773952" cy="3785652"/>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There are different supervised classification algorithms available ranging from simple, more traditional, algorithms to machine and deep learning algorithms.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For the more traditional algorithms a measure of distance of an unknown pixel to existing clusters or classes must be defined in order to classify this unknown pixel.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These distances are measured in the feature space.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By calculating these distances for a certain pixel to various surrounding clusters, the pixel can be assigned to the ‘nearest’ class.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If all distances exceed a certain threshold, so that a pixel does not belong to any of the clusters, the pixel is not labelled, or it gets a label like “unknown”.</a:t>
            </a:r>
            <a:endParaRPr b="0" i="0" sz="1400" u="none" cap="none" strike="noStrike">
              <a:solidFill>
                <a:srgbClr val="000000"/>
              </a:solidFill>
              <a:latin typeface="Arial"/>
              <a:ea typeface="Arial"/>
              <a:cs typeface="Arial"/>
              <a:sym typeface="Arial"/>
            </a:endParaRPr>
          </a:p>
        </p:txBody>
      </p:sp>
      <p:sp>
        <p:nvSpPr>
          <p:cNvPr id="371" name="Google Shape;371;p1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19"/>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Classification Algorithms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78" name="Google Shape;378;p1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79" name="Google Shape;379;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80" name="Google Shape;380;p1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81" name="Google Shape;381;p19"/>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82" name="Google Shape;382;p1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383" name="Google Shape;383;p19"/>
          <p:cNvPicPr preferRelativeResize="0"/>
          <p:nvPr/>
        </p:nvPicPr>
        <p:blipFill rotWithShape="1">
          <a:blip r:embed="rId5">
            <a:alphaModFix/>
          </a:blip>
          <a:srcRect b="0" l="0" r="0" t="0"/>
          <a:stretch/>
        </p:blipFill>
        <p:spPr>
          <a:xfrm>
            <a:off x="1001486" y="2518117"/>
            <a:ext cx="10800000" cy="264748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pic>
        <p:nvPicPr>
          <p:cNvPr descr="Ein Bild, das draußen, Gras, Baum, Landschaft enthält.&#10;&#10;Automatisch generierte Beschreibung" id="172" name="Google Shape;172;p2"/>
          <p:cNvPicPr preferRelativeResize="0"/>
          <p:nvPr/>
        </p:nvPicPr>
        <p:blipFill rotWithShape="1">
          <a:blip r:embed="rId3">
            <a:alphaModFix amt="20000"/>
          </a:blip>
          <a:srcRect b="0" l="0" r="0" t="0"/>
          <a:stretch/>
        </p:blipFill>
        <p:spPr>
          <a:xfrm>
            <a:off x="1596000" y="1146273"/>
            <a:ext cx="9000000" cy="4565454"/>
          </a:xfrm>
          <a:prstGeom prst="rect">
            <a:avLst/>
          </a:prstGeom>
          <a:noFill/>
          <a:ln>
            <a:noFill/>
          </a:ln>
        </p:spPr>
      </p:pic>
      <p:sp>
        <p:nvSpPr>
          <p:cNvPr id="173" name="Google Shape;173;p2"/>
          <p:cNvSpPr txBox="1"/>
          <p:nvPr>
            <p:ph type="title"/>
          </p:nvPr>
        </p:nvSpPr>
        <p:spPr>
          <a:xfrm>
            <a:off x="2170611" y="2766218"/>
            <a:ext cx="7811589"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RS Data: Image Classification</a:t>
            </a:r>
            <a:endParaRPr/>
          </a:p>
        </p:txBody>
      </p:sp>
      <p:pic>
        <p:nvPicPr>
          <p:cNvPr id="174" name="Google Shape;174;p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75" name="Google Shape;175;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descr="Ein Bild, das Schwarz, Dunkelheit enthält.&#10;&#10;Automatisch generierte Beschreibung" id="176" name="Google Shape;176;p2"/>
          <p:cNvPicPr preferRelativeResize="0"/>
          <p:nvPr/>
        </p:nvPicPr>
        <p:blipFill rotWithShape="1">
          <a:blip r:embed="rId5">
            <a:alphaModFix/>
          </a:blip>
          <a:srcRect b="0" l="0" r="0" t="0"/>
          <a:stretch/>
        </p:blipFill>
        <p:spPr>
          <a:xfrm>
            <a:off x="11235462" y="112704"/>
            <a:ext cx="720000" cy="720000"/>
          </a:xfrm>
          <a:prstGeom prst="rect">
            <a:avLst/>
          </a:prstGeom>
          <a:noFill/>
          <a:ln>
            <a:noFill/>
          </a:ln>
        </p:spPr>
      </p:pic>
      <p:sp>
        <p:nvSpPr>
          <p:cNvPr id="177" name="Google Shape;177;p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20"/>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Minimum Distance to Means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90" name="Google Shape;390;p2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91" name="Google Shape;391;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92" name="Google Shape;392;p2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93" name="Google Shape;393;p20"/>
          <p:cNvSpPr txBox="1"/>
          <p:nvPr/>
        </p:nvSpPr>
        <p:spPr>
          <a:xfrm>
            <a:off x="6731412" y="3429000"/>
            <a:ext cx="5233851" cy="224676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This classification is also sometimes called “nearest centroid” or “nearest prototype”. The center point of each training cluster in the feature space is determined. The distances of a new point to these centers are calculated. The point is assigned to the cluster with the center nearest to it.</a:t>
            </a:r>
            <a:endParaRPr b="0" i="0" sz="1400" u="none" cap="none" strike="noStrike">
              <a:solidFill>
                <a:srgbClr val="000000"/>
              </a:solidFill>
              <a:latin typeface="Arial"/>
              <a:ea typeface="Arial"/>
              <a:cs typeface="Arial"/>
              <a:sym typeface="Arial"/>
            </a:endParaRPr>
          </a:p>
        </p:txBody>
      </p:sp>
      <p:sp>
        <p:nvSpPr>
          <p:cNvPr id="394" name="Google Shape;394;p2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descr="Ein Bild, das Text, Diagramm, Blume, Screenshot enthält.&#10;&#10;KI-generierte Inhalte können fehlerhaft sein." id="395" name="Google Shape;395;p20"/>
          <p:cNvPicPr preferRelativeResize="0"/>
          <p:nvPr/>
        </p:nvPicPr>
        <p:blipFill rotWithShape="1">
          <a:blip r:embed="rId5">
            <a:alphaModFix/>
          </a:blip>
          <a:srcRect b="0" l="0" r="0" t="0"/>
          <a:stretch/>
        </p:blipFill>
        <p:spPr>
          <a:xfrm>
            <a:off x="827137" y="2009924"/>
            <a:ext cx="5685013" cy="3955123"/>
          </a:xfrm>
          <a:prstGeom prst="rect">
            <a:avLst/>
          </a:prstGeom>
          <a:noFill/>
          <a:ln>
            <a:noFill/>
          </a:ln>
        </p:spPr>
      </p:pic>
      <p:sp>
        <p:nvSpPr>
          <p:cNvPr id="396" name="Google Shape;396;p20"/>
          <p:cNvSpPr txBox="1"/>
          <p:nvPr/>
        </p:nvSpPr>
        <p:spPr>
          <a:xfrm>
            <a:off x="1212212" y="5982019"/>
            <a:ext cx="267394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000000"/>
                </a:solidFill>
                <a:latin typeface="Calibri"/>
                <a:ea typeface="Calibri"/>
                <a:cs typeface="Calibri"/>
                <a:sym typeface="Calibri"/>
              </a:rPr>
              <a:t>El-Rahman et al., 2017</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21"/>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K-nearest Neighbor</a:t>
            </a:r>
            <a:endParaRPr b="1" i="0" sz="32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403" name="Google Shape;403;p2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04" name="Google Shape;404;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05" name="Google Shape;405;p2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06" name="Google Shape;406;p21"/>
          <p:cNvSpPr txBox="1"/>
          <p:nvPr/>
        </p:nvSpPr>
        <p:spPr>
          <a:xfrm>
            <a:off x="6731413" y="2264827"/>
            <a:ext cx="5094828" cy="34778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From all clusters, k points per cluster are selected nearest to the point to be assigned. This new point is assigned to the cluster for which the average distance of k points to this new point is minimum. The number k can be selected as 1, 2 or 3, etc. Even if k = 1, the amount of computation in the k-nearest neighbors method is considerably larger than with the first-mentioned method, but the k-nearest neighbors method takes the forms and sizes of the clusters into account.</a:t>
            </a:r>
            <a:endParaRPr b="0" i="0" sz="1400" u="none" cap="none" strike="noStrike">
              <a:solidFill>
                <a:srgbClr val="000000"/>
              </a:solidFill>
              <a:latin typeface="Arial"/>
              <a:ea typeface="Arial"/>
              <a:cs typeface="Arial"/>
              <a:sym typeface="Arial"/>
            </a:endParaRPr>
          </a:p>
        </p:txBody>
      </p:sp>
      <p:sp>
        <p:nvSpPr>
          <p:cNvPr id="407" name="Google Shape;407;p2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descr="Ein Bild, das Text, Diagramm, Screenshot enthält.&#10;&#10;KI-generierte Inhalte können fehlerhaft sein." id="408" name="Google Shape;408;p21"/>
          <p:cNvPicPr preferRelativeResize="0"/>
          <p:nvPr/>
        </p:nvPicPr>
        <p:blipFill rotWithShape="1">
          <a:blip r:embed="rId5">
            <a:alphaModFix/>
          </a:blip>
          <a:srcRect b="0" l="0" r="0" t="0"/>
          <a:stretch/>
        </p:blipFill>
        <p:spPr>
          <a:xfrm>
            <a:off x="724259" y="1892842"/>
            <a:ext cx="5890770" cy="4221846"/>
          </a:xfrm>
          <a:prstGeom prst="rect">
            <a:avLst/>
          </a:prstGeom>
          <a:noFill/>
          <a:ln>
            <a:noFill/>
          </a:ln>
        </p:spPr>
      </p:pic>
      <p:sp>
        <p:nvSpPr>
          <p:cNvPr id="409" name="Google Shape;409;p21"/>
          <p:cNvSpPr txBox="1"/>
          <p:nvPr/>
        </p:nvSpPr>
        <p:spPr>
          <a:xfrm>
            <a:off x="1212212" y="5982019"/>
            <a:ext cx="267394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000000"/>
                </a:solidFill>
                <a:latin typeface="Calibri"/>
                <a:ea typeface="Calibri"/>
                <a:cs typeface="Calibri"/>
                <a:sym typeface="Calibri"/>
              </a:rPr>
              <a:t>Shahi et al., 2023</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22"/>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Parallelpiped (box)</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16" name="Google Shape;416;p2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17" name="Google Shape;417;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18" name="Google Shape;418;p2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19" name="Google Shape;419;p22"/>
          <p:cNvSpPr txBox="1"/>
          <p:nvPr/>
        </p:nvSpPr>
        <p:spPr>
          <a:xfrm>
            <a:off x="6644323" y="3858748"/>
            <a:ext cx="5094828" cy="193899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Rectangular areas are drawn around the clusters according to the range of pixel values in each cluster. If a new point falls inside such a rectangle, it is assigned to the cluster concerned. It is a fast classifier, but difficulties arise in overlapping zones.</a:t>
            </a:r>
            <a:endParaRPr b="0" i="0" sz="1400" u="none" cap="none" strike="noStrike">
              <a:solidFill>
                <a:srgbClr val="000000"/>
              </a:solidFill>
              <a:latin typeface="Arial"/>
              <a:ea typeface="Arial"/>
              <a:cs typeface="Arial"/>
              <a:sym typeface="Arial"/>
            </a:endParaRPr>
          </a:p>
        </p:txBody>
      </p:sp>
      <p:sp>
        <p:nvSpPr>
          <p:cNvPr id="420" name="Google Shape;420;p2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descr="Ein Bild, das Text, Screenshot, Diagramm enthält.&#10;&#10;KI-generierte Inhalte können fehlerhaft sein." id="421" name="Google Shape;421;p22"/>
          <p:cNvPicPr preferRelativeResize="0"/>
          <p:nvPr/>
        </p:nvPicPr>
        <p:blipFill rotWithShape="1">
          <a:blip r:embed="rId5">
            <a:alphaModFix/>
          </a:blip>
          <a:srcRect b="0" l="0" r="0" t="0"/>
          <a:stretch/>
        </p:blipFill>
        <p:spPr>
          <a:xfrm>
            <a:off x="707829" y="1988099"/>
            <a:ext cx="5936494" cy="4031329"/>
          </a:xfrm>
          <a:prstGeom prst="rect">
            <a:avLst/>
          </a:prstGeom>
          <a:noFill/>
          <a:ln>
            <a:noFill/>
          </a:ln>
        </p:spPr>
      </p:pic>
      <p:sp>
        <p:nvSpPr>
          <p:cNvPr id="422" name="Google Shape;422;p22"/>
          <p:cNvSpPr txBox="1"/>
          <p:nvPr/>
        </p:nvSpPr>
        <p:spPr>
          <a:xfrm>
            <a:off x="1212212" y="5982019"/>
            <a:ext cx="267394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000000"/>
                </a:solidFill>
                <a:latin typeface="Calibri"/>
                <a:ea typeface="Calibri"/>
                <a:cs typeface="Calibri"/>
                <a:sym typeface="Calibri"/>
              </a:rPr>
              <a:t>Shahi et al., 2023</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23"/>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Maximum Likelihood</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29" name="Google Shape;429;p2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30" name="Google Shape;430;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31" name="Google Shape;431;p2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32" name="Google Shape;432;p23"/>
          <p:cNvSpPr txBox="1"/>
          <p:nvPr/>
        </p:nvSpPr>
        <p:spPr>
          <a:xfrm>
            <a:off x="6763045" y="994835"/>
            <a:ext cx="5094828" cy="480131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For each cluster, ellipses are drawn about the mean and are dependent on the distribution of points in the cluster about that mean, assuming a Gaussian probability distribution. The probability of a point falling inside such an ellipse, can be computed. The larger the ellipse the greater the probability a point falls inside the ellipse if it belongs to the cluster concerned, and the smaller the probability of falling outside. The more remote from the mean, the smaller the probability of finding a point that belongs to this cluster.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For a new point to be assigned, this latter probability is computed for all surrounding clusters  based on its position in the feature space. The point concerned is assigned to the cluster with the greatest probability (likelihood) to have a point in that position.</a:t>
            </a:r>
            <a:endParaRPr b="0" i="0" sz="1400" u="none" cap="none" strike="noStrike">
              <a:solidFill>
                <a:srgbClr val="000000"/>
              </a:solidFill>
              <a:latin typeface="Arial"/>
              <a:ea typeface="Arial"/>
              <a:cs typeface="Arial"/>
              <a:sym typeface="Arial"/>
            </a:endParaRPr>
          </a:p>
        </p:txBody>
      </p:sp>
      <p:sp>
        <p:nvSpPr>
          <p:cNvPr id="433" name="Google Shape;433;p2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descr="Ein Bild, das Text, Screenshot, Design enthält.&#10;&#10;KI-generierte Inhalte können fehlerhaft sein." id="434" name="Google Shape;434;p23"/>
          <p:cNvPicPr preferRelativeResize="0"/>
          <p:nvPr/>
        </p:nvPicPr>
        <p:blipFill rotWithShape="1">
          <a:blip r:embed="rId5">
            <a:alphaModFix/>
          </a:blip>
          <a:srcRect b="0" l="0" r="0" t="0"/>
          <a:stretch/>
        </p:blipFill>
        <p:spPr>
          <a:xfrm>
            <a:off x="607876" y="1870784"/>
            <a:ext cx="5860288" cy="4313294"/>
          </a:xfrm>
          <a:prstGeom prst="rect">
            <a:avLst/>
          </a:prstGeom>
          <a:noFill/>
          <a:ln>
            <a:noFill/>
          </a:ln>
        </p:spPr>
      </p:pic>
      <p:sp>
        <p:nvSpPr>
          <p:cNvPr id="435" name="Google Shape;435;p23"/>
          <p:cNvSpPr txBox="1"/>
          <p:nvPr/>
        </p:nvSpPr>
        <p:spPr>
          <a:xfrm>
            <a:off x="1212212" y="5982019"/>
            <a:ext cx="267394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000000"/>
                </a:solidFill>
                <a:latin typeface="Calibri"/>
                <a:ea typeface="Calibri"/>
                <a:cs typeface="Calibri"/>
                <a:sym typeface="Calibri"/>
              </a:rPr>
              <a:t>Shahi et al., 2023</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24"/>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Random Forest</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42" name="Google Shape;442;p2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43" name="Google Shape;443;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44" name="Google Shape;444;p2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45" name="Google Shape;445;p24"/>
          <p:cNvSpPr txBox="1"/>
          <p:nvPr/>
        </p:nvSpPr>
        <p:spPr>
          <a:xfrm>
            <a:off x="1024280" y="2163366"/>
            <a:ext cx="10516800" cy="2862900"/>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Nowadays, machine learning algorithms are commonly used for supervised classification. A commonly used machine learning algorithm is the random forest model. The random forest classification algorithm is an ensemble learning method that is used for both classification and regression.</a:t>
            </a:r>
            <a:endParaRPr b="0" i="0" sz="1400" u="none" cap="none" strike="noStrike">
              <a:solidFill>
                <a:srgbClr val="000000"/>
              </a:solidFill>
              <a:latin typeface="Arial"/>
              <a:ea typeface="Arial"/>
              <a:cs typeface="Arial"/>
              <a:sym typeface="Arial"/>
            </a:endParaRPr>
          </a:p>
          <a:p>
            <a:pPr indent="-215900" lvl="0" marL="342900"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examples shown on the next slide so far presume the recording of two reflectance values for each pixel. Classification algorithms can be applied to more reflectance values (more spectral bands). The feature space then becomes multi-dimensional, with one additional axis for each spectral band.</a:t>
            </a:r>
            <a:endParaRPr b="0" i="0" sz="2000" u="none" cap="none" strike="noStrike">
              <a:solidFill>
                <a:schemeClr val="dk1"/>
              </a:solidFill>
              <a:latin typeface="Calibri"/>
              <a:ea typeface="Calibri"/>
              <a:cs typeface="Calibri"/>
              <a:sym typeface="Calibri"/>
            </a:endParaRPr>
          </a:p>
        </p:txBody>
      </p:sp>
      <p:sp>
        <p:nvSpPr>
          <p:cNvPr id="446" name="Google Shape;446;p2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25"/>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Random Forest</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53" name="Google Shape;453;p2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54" name="Google Shape;454;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55" name="Google Shape;455;p2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56" name="Google Shape;456;p2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descr="Ein Bild, das Diagramm, Karte, Plan enthält.&#10;&#10;KI-generierte Inhalte können fehlerhaft sein." id="457" name="Google Shape;457;p25"/>
          <p:cNvPicPr preferRelativeResize="0"/>
          <p:nvPr/>
        </p:nvPicPr>
        <p:blipFill rotWithShape="1">
          <a:blip r:embed="rId5">
            <a:alphaModFix/>
          </a:blip>
          <a:srcRect b="0" l="0" r="0" t="0"/>
          <a:stretch/>
        </p:blipFill>
        <p:spPr>
          <a:xfrm>
            <a:off x="1945877" y="1566799"/>
            <a:ext cx="9289585" cy="456477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26"/>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Random Forest</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64" name="Google Shape;464;p2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65" name="Google Shape;465;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66" name="Google Shape;466;p2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67" name="Google Shape;467;p26"/>
          <p:cNvSpPr txBox="1"/>
          <p:nvPr/>
        </p:nvSpPr>
        <p:spPr>
          <a:xfrm>
            <a:off x="6500634" y="2518835"/>
            <a:ext cx="5094828" cy="3139321"/>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For classification purposes, the Random Forest method takes random subsets from a training dataset and constructs classification trees using each of these subsets. Trees consist of branches and leaves.</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Branches represent nodes of the decision trees, which are thresholds of input variables (spectral bands) that help separate classes from one another. Leaves are the class labels assigned to the pixels at the end of the decision tree.</a:t>
            </a:r>
            <a:endParaRPr b="0" i="0" sz="1400" u="none" cap="none" strike="noStrike">
              <a:solidFill>
                <a:srgbClr val="000000"/>
              </a:solidFill>
              <a:latin typeface="Arial"/>
              <a:ea typeface="Arial"/>
              <a:cs typeface="Arial"/>
              <a:sym typeface="Arial"/>
            </a:endParaRPr>
          </a:p>
        </p:txBody>
      </p:sp>
      <p:sp>
        <p:nvSpPr>
          <p:cNvPr id="468" name="Google Shape;468;p2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descr="Ein Bild, das Diagramm, Muster, Origami enthält.&#10;&#10;KI-generierte Inhalte können fehlerhaft sein." id="469" name="Google Shape;469;p26"/>
          <p:cNvPicPr preferRelativeResize="0"/>
          <p:nvPr/>
        </p:nvPicPr>
        <p:blipFill rotWithShape="1">
          <a:blip r:embed="rId5">
            <a:alphaModFix/>
          </a:blip>
          <a:srcRect b="0" l="0" r="0" t="0"/>
          <a:stretch/>
        </p:blipFill>
        <p:spPr>
          <a:xfrm>
            <a:off x="1003487" y="1109733"/>
            <a:ext cx="4918182" cy="5400000"/>
          </a:xfrm>
          <a:prstGeom prst="rect">
            <a:avLst/>
          </a:prstGeom>
          <a:noFill/>
          <a:ln>
            <a:noFill/>
          </a:ln>
        </p:spPr>
      </p:pic>
      <p:pic>
        <p:nvPicPr>
          <p:cNvPr id="470" name="Google Shape;470;p26"/>
          <p:cNvPicPr preferRelativeResize="0"/>
          <p:nvPr/>
        </p:nvPicPr>
        <p:blipFill rotWithShape="1">
          <a:blip r:embed="rId6">
            <a:alphaModFix/>
          </a:blip>
          <a:srcRect b="0" l="0" r="0" t="0"/>
          <a:stretch/>
        </p:blipFill>
        <p:spPr>
          <a:xfrm>
            <a:off x="1003487" y="6146771"/>
            <a:ext cx="3419952" cy="20957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pic>
        <p:nvPicPr>
          <p:cNvPr descr="Ein Bild, das Diagramm enthält.&#10;&#10;KI-generierte Inhalte können fehlerhaft sein." id="476" name="Google Shape;476;p27"/>
          <p:cNvPicPr preferRelativeResize="0"/>
          <p:nvPr/>
        </p:nvPicPr>
        <p:blipFill rotWithShape="1">
          <a:blip r:embed="rId3">
            <a:alphaModFix/>
          </a:blip>
          <a:srcRect b="0" l="0" r="0" t="0"/>
          <a:stretch/>
        </p:blipFill>
        <p:spPr>
          <a:xfrm>
            <a:off x="5532052" y="973676"/>
            <a:ext cx="6157095" cy="5400000"/>
          </a:xfrm>
          <a:prstGeom prst="rect">
            <a:avLst/>
          </a:prstGeom>
          <a:noFill/>
          <a:ln>
            <a:noFill/>
          </a:ln>
        </p:spPr>
      </p:pic>
      <p:sp>
        <p:nvSpPr>
          <p:cNvPr id="477" name="Google Shape;477;p27"/>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Random Forest</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78" name="Google Shape;478;p27"/>
          <p:cNvPicPr preferRelativeResize="0"/>
          <p:nvPr/>
        </p:nvPicPr>
        <p:blipFill rotWithShape="1">
          <a:blip r:embed="rId4">
            <a:alphaModFix/>
          </a:blip>
          <a:srcRect b="0" l="0" r="0" t="0"/>
          <a:stretch/>
        </p:blipFill>
        <p:spPr>
          <a:xfrm>
            <a:off x="11235462" y="112704"/>
            <a:ext cx="720000" cy="720000"/>
          </a:xfrm>
          <a:prstGeom prst="rect">
            <a:avLst/>
          </a:prstGeom>
          <a:noFill/>
          <a:ln>
            <a:noFill/>
          </a:ln>
        </p:spPr>
      </p:pic>
      <p:sp>
        <p:nvSpPr>
          <p:cNvPr id="479" name="Google Shape;479;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80" name="Google Shape;480;p27"/>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sp>
        <p:nvSpPr>
          <p:cNvPr id="481" name="Google Shape;481;p27"/>
          <p:cNvSpPr txBox="1"/>
          <p:nvPr/>
        </p:nvSpPr>
        <p:spPr>
          <a:xfrm>
            <a:off x="826841" y="2503470"/>
            <a:ext cx="5094828" cy="203132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Sampling many subsets at random will result in many trees being built.</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Classes are then assigned based on classes assigned by all of these trees based on a majority rule, as if each class assigned by a decision tree were considered to be a vote.</a:t>
            </a:r>
            <a:endParaRPr b="0" i="0" sz="1400" u="none" cap="none" strike="noStrike">
              <a:solidFill>
                <a:srgbClr val="000000"/>
              </a:solidFill>
              <a:latin typeface="Arial"/>
              <a:ea typeface="Arial"/>
              <a:cs typeface="Arial"/>
              <a:sym typeface="Arial"/>
            </a:endParaRPr>
          </a:p>
        </p:txBody>
      </p:sp>
      <p:sp>
        <p:nvSpPr>
          <p:cNvPr id="482" name="Google Shape;482;p2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pic>
        <p:nvPicPr>
          <p:cNvPr descr="Ein Bild, das draußen, Gras, Baum, Landschaft enthält.&#10;&#10;Automatisch generierte Beschreibung" id="487" name="Google Shape;487;p28"/>
          <p:cNvPicPr preferRelativeResize="0"/>
          <p:nvPr/>
        </p:nvPicPr>
        <p:blipFill rotWithShape="1">
          <a:blip r:embed="rId3">
            <a:alphaModFix amt="20000"/>
          </a:blip>
          <a:srcRect b="0" l="0" r="0" t="0"/>
          <a:stretch/>
        </p:blipFill>
        <p:spPr>
          <a:xfrm>
            <a:off x="1596000" y="1146273"/>
            <a:ext cx="9000000" cy="4565454"/>
          </a:xfrm>
          <a:prstGeom prst="rect">
            <a:avLst/>
          </a:prstGeom>
          <a:noFill/>
          <a:ln>
            <a:noFill/>
          </a:ln>
        </p:spPr>
      </p:pic>
      <p:sp>
        <p:nvSpPr>
          <p:cNvPr id="488" name="Google Shape;488;p28"/>
          <p:cNvSpPr txBox="1"/>
          <p:nvPr>
            <p:ph type="title"/>
          </p:nvPr>
        </p:nvSpPr>
        <p:spPr>
          <a:xfrm>
            <a:off x="2170611" y="2766218"/>
            <a:ext cx="7811589"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RS Data: Change Detection</a:t>
            </a:r>
            <a:endParaRPr/>
          </a:p>
        </p:txBody>
      </p:sp>
      <p:pic>
        <p:nvPicPr>
          <p:cNvPr id="489" name="Google Shape;489;p2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90" name="Google Shape;490;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descr="Ein Bild, das Schwarz, Dunkelheit enthält.&#10;&#10;Automatisch generierte Beschreibung" id="491" name="Google Shape;491;p28"/>
          <p:cNvPicPr preferRelativeResize="0"/>
          <p:nvPr/>
        </p:nvPicPr>
        <p:blipFill rotWithShape="1">
          <a:blip r:embed="rId5">
            <a:alphaModFix/>
          </a:blip>
          <a:srcRect b="0" l="0" r="0" t="0"/>
          <a:stretch/>
        </p:blipFill>
        <p:spPr>
          <a:xfrm>
            <a:off x="11235462" y="112704"/>
            <a:ext cx="720000" cy="720000"/>
          </a:xfrm>
          <a:prstGeom prst="rect">
            <a:avLst/>
          </a:prstGeom>
          <a:noFill/>
          <a:ln>
            <a:noFill/>
          </a:ln>
        </p:spPr>
      </p:pic>
      <p:sp>
        <p:nvSpPr>
          <p:cNvPr id="492" name="Google Shape;492;p2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29"/>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Landcover change analysis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99" name="Google Shape;499;p2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00" name="Google Shape;500;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01" name="Google Shape;501;p2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02" name="Google Shape;502;p29"/>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03" name="Google Shape;503;p29"/>
          <p:cNvSpPr txBox="1"/>
          <p:nvPr/>
        </p:nvSpPr>
        <p:spPr>
          <a:xfrm>
            <a:off x="1092168" y="2305615"/>
            <a:ext cx="10261632" cy="224676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What do we want to know about our ecosystems (incl. wetlands) in the 80ies and today?</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Its condition</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Its area covered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4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To analyze actual land cover change values, we need to conduct a land cover change analysis</a:t>
            </a:r>
            <a:endParaRPr b="0" i="0" sz="1400" u="none" cap="none" strike="noStrike">
              <a:solidFill>
                <a:srgbClr val="000000"/>
              </a:solidFill>
              <a:latin typeface="Arial"/>
              <a:ea typeface="Arial"/>
              <a:cs typeface="Arial"/>
              <a:sym typeface="Arial"/>
            </a:endParaRPr>
          </a:p>
        </p:txBody>
      </p:sp>
      <p:sp>
        <p:nvSpPr>
          <p:cNvPr id="504" name="Google Shape;504;p2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From spectral signatures to …</a:t>
            </a:r>
            <a:endParaRPr b="1" i="0" sz="32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184" name="Google Shape;184;p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185" name="Google Shape;185;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186" name="Google Shape;186;p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87" name="Google Shape;187;p3"/>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188" name="Google Shape;188;p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189" name="Google Shape;189;p3"/>
          <p:cNvPicPr preferRelativeResize="0"/>
          <p:nvPr/>
        </p:nvPicPr>
        <p:blipFill rotWithShape="1">
          <a:blip r:embed="rId5">
            <a:alphaModFix/>
          </a:blip>
          <a:srcRect b="0" l="0" r="0" t="0"/>
          <a:stretch/>
        </p:blipFill>
        <p:spPr>
          <a:xfrm>
            <a:off x="1497757" y="1316350"/>
            <a:ext cx="8847823" cy="50400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p30"/>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Landcover change analysis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11" name="Google Shape;511;p3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12" name="Google Shape;512;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13" name="Google Shape;513;p3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14" name="Google Shape;514;p30"/>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15" name="Google Shape;515;p30"/>
          <p:cNvSpPr txBox="1"/>
          <p:nvPr/>
        </p:nvSpPr>
        <p:spPr>
          <a:xfrm>
            <a:off x="1092168" y="2305615"/>
            <a:ext cx="10261632" cy="169277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Any idea how to do that - technically?</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Classifying the old and the more recent image and then subtract them?</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Classifying change instead of a land cover?</a:t>
            </a:r>
            <a:endParaRPr b="0" i="0" sz="1400" u="none" cap="none" strike="noStrike">
              <a:solidFill>
                <a:srgbClr val="000000"/>
              </a:solidFill>
              <a:latin typeface="Arial"/>
              <a:ea typeface="Arial"/>
              <a:cs typeface="Arial"/>
              <a:sym typeface="Arial"/>
            </a:endParaRPr>
          </a:p>
        </p:txBody>
      </p:sp>
      <p:sp>
        <p:nvSpPr>
          <p:cNvPr id="516" name="Google Shape;516;p3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31"/>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Different concepts to analyse change - </a:t>
            </a:r>
            <a:r>
              <a:rPr b="1" i="0" lang="en-US" sz="3200" u="none" cap="none" strike="noStrike">
                <a:solidFill>
                  <a:schemeClr val="dk1"/>
                </a:solidFill>
                <a:latin typeface="Calibri"/>
                <a:ea typeface="Calibri"/>
                <a:cs typeface="Calibri"/>
                <a:sym typeface="Calibri"/>
              </a:rPr>
              <a:t>postclassification</a:t>
            </a:r>
            <a:endParaRPr b="1" i="0" sz="32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523" name="Google Shape;523;p3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24" name="Google Shape;524;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25" name="Google Shape;525;p3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26" name="Google Shape;526;p31"/>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27" name="Google Shape;527;p3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528" name="Google Shape;528;p31"/>
          <p:cNvPicPr preferRelativeResize="0"/>
          <p:nvPr/>
        </p:nvPicPr>
        <p:blipFill rotWithShape="1">
          <a:blip r:embed="rId5">
            <a:alphaModFix/>
          </a:blip>
          <a:srcRect b="0" l="0" r="0" t="0"/>
          <a:stretch/>
        </p:blipFill>
        <p:spPr>
          <a:xfrm>
            <a:off x="975360" y="1504334"/>
            <a:ext cx="10800000" cy="474045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32"/>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Postclassification – </a:t>
            </a:r>
            <a:r>
              <a:rPr b="1" i="0" lang="en-US" sz="3200" u="none" cap="none" strike="noStrike">
                <a:solidFill>
                  <a:schemeClr val="dk1"/>
                </a:solidFill>
                <a:latin typeface="Calibri"/>
                <a:ea typeface="Calibri"/>
                <a:cs typeface="Calibri"/>
                <a:sym typeface="Calibri"/>
              </a:rPr>
              <a:t>Change Detection Approach</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35" name="Google Shape;535;p3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36" name="Google Shape;536;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37" name="Google Shape;537;p3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38" name="Google Shape;538;p32"/>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39" name="Google Shape;539;p32"/>
          <p:cNvSpPr txBox="1"/>
          <p:nvPr/>
        </p:nvSpPr>
        <p:spPr>
          <a:xfrm>
            <a:off x="1092167" y="2305615"/>
            <a:ext cx="10261633" cy="3477875"/>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Postclassification approach requires two separate classifications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Multiply 1988 by 10 and keep 2011 as it is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Add both image values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This results in 11, 12, 13, … which refers to class 1 in 1988, class 1 in 2011; class 1 in 1988, class 2 in 2011</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Now you can plot change classes and compare them to the multidate result or a change vector</a:t>
            </a:r>
            <a:endParaRPr b="0" i="0" sz="1400" u="none" cap="none" strike="noStrike">
              <a:solidFill>
                <a:srgbClr val="000000"/>
              </a:solidFill>
              <a:latin typeface="Arial"/>
              <a:ea typeface="Arial"/>
              <a:cs typeface="Arial"/>
              <a:sym typeface="Arial"/>
            </a:endParaRPr>
          </a:p>
        </p:txBody>
      </p:sp>
      <p:sp>
        <p:nvSpPr>
          <p:cNvPr id="540" name="Google Shape;540;p3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33"/>
          <p:cNvSpPr txBox="1"/>
          <p:nvPr/>
        </p:nvSpPr>
        <p:spPr>
          <a:xfrm>
            <a:off x="902757" y="472704"/>
            <a:ext cx="97740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Postclassification—</a:t>
            </a:r>
            <a:r>
              <a:rPr b="1" i="0" lang="en-US" sz="3200" u="none" cap="none" strike="noStrike">
                <a:solidFill>
                  <a:schemeClr val="dk1"/>
                </a:solidFill>
                <a:latin typeface="Calibri"/>
                <a:ea typeface="Calibri"/>
                <a:cs typeface="Calibri"/>
                <a:sym typeface="Calibri"/>
              </a:rPr>
              <a:t>Change Detection Approach</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47" name="Google Shape;547;p3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48" name="Google Shape;548;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49" name="Google Shape;549;p3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50" name="Google Shape;550;p33"/>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51" name="Google Shape;551;p3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552" name="Google Shape;552;p33"/>
          <p:cNvPicPr preferRelativeResize="0"/>
          <p:nvPr/>
        </p:nvPicPr>
        <p:blipFill rotWithShape="1">
          <a:blip r:embed="rId5">
            <a:alphaModFix/>
          </a:blip>
          <a:srcRect b="0" l="0" r="0" t="0"/>
          <a:stretch/>
        </p:blipFill>
        <p:spPr>
          <a:xfrm>
            <a:off x="1049902" y="2196961"/>
            <a:ext cx="10800000" cy="3019906"/>
          </a:xfrm>
          <a:prstGeom prst="rect">
            <a:avLst/>
          </a:prstGeom>
          <a:noFill/>
          <a:ln>
            <a:noFill/>
          </a:ln>
        </p:spPr>
      </p:pic>
      <p:pic>
        <p:nvPicPr>
          <p:cNvPr descr="Ein Bild, das Text, Screenshot, Baum enthält.&#10;&#10;KI-generierte Inhalte können fehlerhaft sein." id="553" name="Google Shape;553;p33"/>
          <p:cNvPicPr preferRelativeResize="0"/>
          <p:nvPr/>
        </p:nvPicPr>
        <p:blipFill rotWithShape="1">
          <a:blip r:embed="rId6">
            <a:alphaModFix/>
          </a:blip>
          <a:srcRect b="0" l="0" r="0" t="0"/>
          <a:stretch/>
        </p:blipFill>
        <p:spPr>
          <a:xfrm>
            <a:off x="1177933" y="5062011"/>
            <a:ext cx="739565" cy="10800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34"/>
          <p:cNvSpPr txBox="1"/>
          <p:nvPr/>
        </p:nvSpPr>
        <p:spPr>
          <a:xfrm>
            <a:off x="902757" y="472704"/>
            <a:ext cx="97740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Validate post classification map</a:t>
            </a:r>
            <a:endParaRPr b="1" i="0" sz="32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560" name="Google Shape;560;p3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61" name="Google Shape;561;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62" name="Google Shape;562;p3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63" name="Google Shape;563;p34"/>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64" name="Google Shape;564;p34"/>
          <p:cNvSpPr txBox="1"/>
          <p:nvPr/>
        </p:nvSpPr>
        <p:spPr>
          <a:xfrm>
            <a:off x="1092167" y="2305615"/>
            <a:ext cx="10261500" cy="2862900"/>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Validate your post classification (or multidate) change map with another training vector</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Validation classes have to correspond to land cover change classification classes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Also used to validate existing classification e.g., global ones as GlobCover</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2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15900" lvl="0" marL="342900" marR="0" rtl="0" algn="l">
              <a:lnSpc>
                <a:spcPct val="100000"/>
              </a:lnSpc>
              <a:spcBef>
                <a:spcPts val="24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565" name="Google Shape;565;p3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35"/>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Validate postclassification map</a:t>
            </a:r>
            <a:endParaRPr b="1" i="0" sz="32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572" name="Google Shape;572;p3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73" name="Google Shape;573;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74" name="Google Shape;574;p3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75" name="Google Shape;575;p35"/>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76" name="Google Shape;576;p3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577" name="Google Shape;577;p35"/>
          <p:cNvPicPr preferRelativeResize="0"/>
          <p:nvPr/>
        </p:nvPicPr>
        <p:blipFill rotWithShape="1">
          <a:blip r:embed="rId5">
            <a:alphaModFix/>
          </a:blip>
          <a:srcRect b="0" l="0" r="0" t="0"/>
          <a:stretch/>
        </p:blipFill>
        <p:spPr>
          <a:xfrm>
            <a:off x="902757" y="1951270"/>
            <a:ext cx="10800000" cy="3511288"/>
          </a:xfrm>
          <a:prstGeom prst="rect">
            <a:avLst/>
          </a:prstGeom>
          <a:noFill/>
          <a:ln>
            <a:noFill/>
          </a:ln>
        </p:spPr>
      </p:pic>
      <p:pic>
        <p:nvPicPr>
          <p:cNvPr descr="Ein Bild, das Text, Screenshot, Baum enthält.&#10;&#10;KI-generierte Inhalte können fehlerhaft sein." id="578" name="Google Shape;578;p35"/>
          <p:cNvPicPr preferRelativeResize="0"/>
          <p:nvPr/>
        </p:nvPicPr>
        <p:blipFill rotWithShape="1">
          <a:blip r:embed="rId6">
            <a:alphaModFix/>
          </a:blip>
          <a:srcRect b="0" l="0" r="0" t="0"/>
          <a:stretch/>
        </p:blipFill>
        <p:spPr>
          <a:xfrm>
            <a:off x="997203" y="5272857"/>
            <a:ext cx="739565" cy="10800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3" name="Shape 583"/>
        <p:cNvGrpSpPr/>
        <p:nvPr/>
      </p:nvGrpSpPr>
      <p:grpSpPr>
        <a:xfrm>
          <a:off x="0" y="0"/>
          <a:ext cx="0" cy="0"/>
          <a:chOff x="0" y="0"/>
          <a:chExt cx="0" cy="0"/>
        </a:xfrm>
      </p:grpSpPr>
      <p:sp>
        <p:nvSpPr>
          <p:cNvPr id="584" name="Google Shape;584;p36"/>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Different concepts to analyse change - </a:t>
            </a:r>
            <a:r>
              <a:rPr b="1" i="0" lang="en-US" sz="3200" u="none" cap="none" strike="noStrike">
                <a:solidFill>
                  <a:schemeClr val="dk1"/>
                </a:solidFill>
                <a:latin typeface="Calibri"/>
                <a:ea typeface="Calibri"/>
                <a:cs typeface="Calibri"/>
                <a:sym typeface="Calibri"/>
              </a:rPr>
              <a:t>multidate</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85" name="Google Shape;585;p3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86" name="Google Shape;586;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87" name="Google Shape;587;p3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88" name="Google Shape;588;p36"/>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89" name="Google Shape;589;p3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590" name="Google Shape;590;p36"/>
          <p:cNvPicPr preferRelativeResize="0"/>
          <p:nvPr/>
        </p:nvPicPr>
        <p:blipFill rotWithShape="1">
          <a:blip r:embed="rId5">
            <a:alphaModFix/>
          </a:blip>
          <a:srcRect b="0" l="0" r="0" t="0"/>
          <a:stretch/>
        </p:blipFill>
        <p:spPr>
          <a:xfrm>
            <a:off x="902757" y="1720295"/>
            <a:ext cx="10800000" cy="4368906"/>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pic>
        <p:nvPicPr>
          <p:cNvPr id="596" name="Google Shape;596;p37"/>
          <p:cNvPicPr preferRelativeResize="0"/>
          <p:nvPr/>
        </p:nvPicPr>
        <p:blipFill rotWithShape="1">
          <a:blip r:embed="rId3">
            <a:alphaModFix/>
          </a:blip>
          <a:srcRect b="0" l="0" r="0" t="0"/>
          <a:stretch/>
        </p:blipFill>
        <p:spPr>
          <a:xfrm>
            <a:off x="1155305" y="1345296"/>
            <a:ext cx="8171030" cy="5040000"/>
          </a:xfrm>
          <a:prstGeom prst="rect">
            <a:avLst/>
          </a:prstGeom>
          <a:noFill/>
          <a:ln>
            <a:noFill/>
          </a:ln>
        </p:spPr>
      </p:pic>
      <p:sp>
        <p:nvSpPr>
          <p:cNvPr id="597" name="Google Shape;597;p37"/>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Multidate training data</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98" name="Google Shape;598;p37"/>
          <p:cNvPicPr preferRelativeResize="0"/>
          <p:nvPr/>
        </p:nvPicPr>
        <p:blipFill rotWithShape="1">
          <a:blip r:embed="rId4">
            <a:alphaModFix/>
          </a:blip>
          <a:srcRect b="0" l="0" r="0" t="0"/>
          <a:stretch/>
        </p:blipFill>
        <p:spPr>
          <a:xfrm>
            <a:off x="11235462" y="112704"/>
            <a:ext cx="720000" cy="720000"/>
          </a:xfrm>
          <a:prstGeom prst="rect">
            <a:avLst/>
          </a:prstGeom>
          <a:noFill/>
          <a:ln>
            <a:noFill/>
          </a:ln>
        </p:spPr>
      </p:pic>
      <p:sp>
        <p:nvSpPr>
          <p:cNvPr id="599" name="Google Shape;599;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00" name="Google Shape;600;p37"/>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sp>
        <p:nvSpPr>
          <p:cNvPr id="601" name="Google Shape;601;p37"/>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602" name="Google Shape;602;p3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38"/>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Multidate results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09" name="Google Shape;609;p3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10" name="Google Shape;610;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11" name="Google Shape;611;p3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12" name="Google Shape;612;p38"/>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613" name="Google Shape;613;p3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614" name="Google Shape;614;p38"/>
          <p:cNvPicPr preferRelativeResize="0"/>
          <p:nvPr/>
        </p:nvPicPr>
        <p:blipFill rotWithShape="1">
          <a:blip r:embed="rId5">
            <a:alphaModFix/>
          </a:blip>
          <a:srcRect b="0" l="0" r="0" t="0"/>
          <a:stretch/>
        </p:blipFill>
        <p:spPr>
          <a:xfrm>
            <a:off x="695999" y="1631198"/>
            <a:ext cx="10800000" cy="4712576"/>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sp>
        <p:nvSpPr>
          <p:cNvPr id="620" name="Google Shape;620;p39"/>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Different concepts to analyse change – </a:t>
            </a:r>
            <a:r>
              <a:rPr b="1" i="0" lang="en-US" sz="3200" u="none" cap="none" strike="noStrike">
                <a:solidFill>
                  <a:schemeClr val="dk1"/>
                </a:solidFill>
                <a:latin typeface="Calibri"/>
                <a:ea typeface="Calibri"/>
                <a:cs typeface="Calibri"/>
                <a:sym typeface="Calibri"/>
              </a:rPr>
              <a:t>change vector</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21" name="Google Shape;621;p3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22" name="Google Shape;622;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23" name="Google Shape;623;p3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24" name="Google Shape;624;p39"/>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625" name="Google Shape;625;p3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626" name="Google Shape;626;p39"/>
          <p:cNvPicPr preferRelativeResize="0"/>
          <p:nvPr/>
        </p:nvPicPr>
        <p:blipFill rotWithShape="1">
          <a:blip r:embed="rId5">
            <a:alphaModFix/>
          </a:blip>
          <a:srcRect b="0" l="0" r="0" t="0"/>
          <a:stretch/>
        </p:blipFill>
        <p:spPr>
          <a:xfrm>
            <a:off x="902757" y="1811817"/>
            <a:ext cx="10800000" cy="431673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4"/>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 surface properties</a:t>
            </a:r>
            <a:endParaRPr b="1" i="0" sz="32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196" name="Google Shape;196;p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197" name="Google Shape;197;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198" name="Google Shape;198;p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99" name="Google Shape;199;p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200" name="Google Shape;200;p4"/>
          <p:cNvPicPr preferRelativeResize="0"/>
          <p:nvPr/>
        </p:nvPicPr>
        <p:blipFill rotWithShape="1">
          <a:blip r:embed="rId5">
            <a:alphaModFix/>
          </a:blip>
          <a:srcRect b="0" l="0" r="0" t="0"/>
          <a:stretch/>
        </p:blipFill>
        <p:spPr>
          <a:xfrm>
            <a:off x="982686" y="2457486"/>
            <a:ext cx="10800000" cy="3060000"/>
          </a:xfrm>
          <a:prstGeom prst="rect">
            <a:avLst/>
          </a:prstGeom>
          <a:noFill/>
          <a:ln>
            <a:noFill/>
          </a:ln>
        </p:spPr>
      </p:pic>
      <p:pic>
        <p:nvPicPr>
          <p:cNvPr descr="Ein Bild, das Text, Screenshot, Baum enthält.&#10;&#10;KI-generierte Inhalte können fehlerhaft sein." id="201" name="Google Shape;201;p4"/>
          <p:cNvPicPr preferRelativeResize="0"/>
          <p:nvPr/>
        </p:nvPicPr>
        <p:blipFill rotWithShape="1">
          <a:blip r:embed="rId6">
            <a:alphaModFix/>
          </a:blip>
          <a:srcRect b="0" l="0" r="0" t="0"/>
          <a:stretch/>
        </p:blipFill>
        <p:spPr>
          <a:xfrm>
            <a:off x="1096568" y="5181355"/>
            <a:ext cx="739565" cy="10800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40"/>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Different concepts to analyse change – </a:t>
            </a:r>
            <a:r>
              <a:rPr b="1" i="0" lang="en-US" sz="3200" u="none" cap="none" strike="noStrike">
                <a:solidFill>
                  <a:schemeClr val="dk1"/>
                </a:solidFill>
                <a:latin typeface="Calibri"/>
                <a:ea typeface="Calibri"/>
                <a:cs typeface="Calibri"/>
                <a:sym typeface="Calibri"/>
              </a:rPr>
              <a:t>change vector</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33" name="Google Shape;633;p4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34" name="Google Shape;634;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35" name="Google Shape;635;p4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36" name="Google Shape;636;p40"/>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637" name="Google Shape;637;p4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638" name="Google Shape;638;p40"/>
          <p:cNvPicPr preferRelativeResize="0"/>
          <p:nvPr/>
        </p:nvPicPr>
        <p:blipFill rotWithShape="1">
          <a:blip r:embed="rId5">
            <a:alphaModFix/>
          </a:blip>
          <a:srcRect b="0" l="0" r="0" t="0"/>
          <a:stretch/>
        </p:blipFill>
        <p:spPr>
          <a:xfrm>
            <a:off x="1022685" y="1537521"/>
            <a:ext cx="10800000" cy="48477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41"/>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Different concepts to analyse change – </a:t>
            </a:r>
            <a:r>
              <a:rPr b="1" i="0" lang="en-US" sz="3200" u="none" cap="none" strike="noStrike">
                <a:solidFill>
                  <a:schemeClr val="dk1"/>
                </a:solidFill>
                <a:latin typeface="Calibri"/>
                <a:ea typeface="Calibri"/>
                <a:cs typeface="Calibri"/>
                <a:sym typeface="Calibri"/>
              </a:rPr>
              <a:t>change vector</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45" name="Google Shape;645;p4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46" name="Google Shape;646;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47" name="Google Shape;647;p4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48" name="Google Shape;648;p41"/>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649" name="Google Shape;649;p4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650" name="Google Shape;650;p41"/>
          <p:cNvPicPr preferRelativeResize="0"/>
          <p:nvPr/>
        </p:nvPicPr>
        <p:blipFill rotWithShape="1">
          <a:blip r:embed="rId5">
            <a:alphaModFix/>
          </a:blip>
          <a:srcRect b="0" l="0" r="0" t="0"/>
          <a:stretch/>
        </p:blipFill>
        <p:spPr>
          <a:xfrm>
            <a:off x="958904" y="2209296"/>
            <a:ext cx="10800000" cy="3556379"/>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5" name="Shape 655"/>
        <p:cNvGrpSpPr/>
        <p:nvPr/>
      </p:nvGrpSpPr>
      <p:grpSpPr>
        <a:xfrm>
          <a:off x="0" y="0"/>
          <a:ext cx="0" cy="0"/>
          <a:chOff x="0" y="0"/>
          <a:chExt cx="0" cy="0"/>
        </a:xfrm>
      </p:grpSpPr>
      <p:sp>
        <p:nvSpPr>
          <p:cNvPr id="656" name="Google Shape;656;p42"/>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Resulting change vector data</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57" name="Google Shape;657;p4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58" name="Google Shape;658;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59" name="Google Shape;659;p4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60" name="Google Shape;660;p42"/>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661" name="Google Shape;661;p4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662" name="Google Shape;662;p42"/>
          <p:cNvPicPr preferRelativeResize="0"/>
          <p:nvPr/>
        </p:nvPicPr>
        <p:blipFill rotWithShape="1">
          <a:blip r:embed="rId5">
            <a:alphaModFix/>
          </a:blip>
          <a:srcRect b="0" l="0" r="0" t="0"/>
          <a:stretch/>
        </p:blipFill>
        <p:spPr>
          <a:xfrm>
            <a:off x="795462" y="1424537"/>
            <a:ext cx="10800000" cy="483521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7" name="Shape 667"/>
        <p:cNvGrpSpPr/>
        <p:nvPr/>
      </p:nvGrpSpPr>
      <p:grpSpPr>
        <a:xfrm>
          <a:off x="0" y="0"/>
          <a:ext cx="0" cy="0"/>
          <a:chOff x="0" y="0"/>
          <a:chExt cx="0" cy="0"/>
        </a:xfrm>
      </p:grpSpPr>
      <p:sp>
        <p:nvSpPr>
          <p:cNvPr id="668" name="Google Shape;668;p43"/>
          <p:cNvSpPr txBox="1"/>
          <p:nvPr/>
        </p:nvSpPr>
        <p:spPr>
          <a:xfrm>
            <a:off x="876630" y="539600"/>
            <a:ext cx="10993151"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chemeClr val="dk1"/>
                </a:solidFill>
                <a:latin typeface="Calibri"/>
                <a:ea typeface="Calibri"/>
                <a:cs typeface="Calibri"/>
                <a:sym typeface="Calibri"/>
              </a:rPr>
              <a:t>Any preferences? Where would you see challenges or problems?</a:t>
            </a:r>
            <a:endParaRPr b="1" i="0" sz="30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669" name="Google Shape;669;p4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70" name="Google Shape;670;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71" name="Google Shape;671;p4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72" name="Google Shape;672;p43"/>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673" name="Google Shape;673;p43"/>
          <p:cNvSpPr txBox="1"/>
          <p:nvPr/>
        </p:nvSpPr>
        <p:spPr>
          <a:xfrm>
            <a:off x="1092167" y="1618622"/>
            <a:ext cx="10261633" cy="4401205"/>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Postclassification</a:t>
            </a:r>
            <a:r>
              <a:rPr b="0" i="0" lang="en-US" sz="2000" u="none" cap="none" strike="noStrike">
                <a:solidFill>
                  <a:schemeClr val="dk1"/>
                </a:solidFill>
                <a:latin typeface="Calibri"/>
                <a:ea typeface="Calibri"/>
                <a:cs typeface="Calibri"/>
                <a:sym typeface="Calibri"/>
              </a:rPr>
              <a:t> is based on two classifications including their errors and errors are propagated in the change analysis – what is higher? Change or error?</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Multi-date classification </a:t>
            </a:r>
            <a:r>
              <a:rPr b="0" i="0" lang="en-US" sz="2000" u="none" cap="none" strike="noStrike">
                <a:solidFill>
                  <a:schemeClr val="dk1"/>
                </a:solidFill>
                <a:latin typeface="Calibri"/>
                <a:ea typeface="Calibri"/>
                <a:cs typeface="Calibri"/>
                <a:sym typeface="Calibri"/>
              </a:rPr>
              <a:t>is only one classification (incl. accuracy) but more work to find change areas for training and potentially more complex in case of many classes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Change vector analysis </a:t>
            </a:r>
            <a:r>
              <a:rPr b="0" i="0" lang="en-US" sz="2000" u="none" cap="none" strike="noStrike">
                <a:solidFill>
                  <a:schemeClr val="dk1"/>
                </a:solidFill>
                <a:latin typeface="Calibri"/>
                <a:ea typeface="Calibri"/>
                <a:cs typeface="Calibri"/>
                <a:sym typeface="Calibri"/>
              </a:rPr>
              <a:t>is interesting but requires sound understanding of spectral responses and landcover, also it dies not give area, further processing needed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4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For more information on classification errors and landcover change e.g.: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15900" lvl="0" marL="342900" marR="0" rtl="0" algn="l">
              <a:lnSpc>
                <a:spcPct val="100000"/>
              </a:lnSpc>
              <a:spcBef>
                <a:spcPts val="24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674" name="Google Shape;674;p4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675" name="Google Shape;675;p43"/>
          <p:cNvPicPr preferRelativeResize="0"/>
          <p:nvPr/>
        </p:nvPicPr>
        <p:blipFill rotWithShape="1">
          <a:blip r:embed="rId5">
            <a:alphaModFix/>
          </a:blip>
          <a:srcRect b="0" l="0" r="0" t="0"/>
          <a:stretch/>
        </p:blipFill>
        <p:spPr>
          <a:xfrm>
            <a:off x="1092167" y="4919395"/>
            <a:ext cx="9360000" cy="859681"/>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9" name="Shape 679"/>
        <p:cNvGrpSpPr/>
        <p:nvPr/>
      </p:nvGrpSpPr>
      <p:grpSpPr>
        <a:xfrm>
          <a:off x="0" y="0"/>
          <a:ext cx="0" cy="0"/>
          <a:chOff x="0" y="0"/>
          <a:chExt cx="0" cy="0"/>
        </a:xfrm>
      </p:grpSpPr>
      <p:sp>
        <p:nvSpPr>
          <p:cNvPr id="680" name="Google Shape;680;p44"/>
          <p:cNvSpPr txBox="1"/>
          <p:nvPr>
            <p:ph type="ctrTitle"/>
          </p:nvPr>
        </p:nvSpPr>
        <p:spPr>
          <a:xfrm>
            <a:off x="1177632" y="2586648"/>
            <a:ext cx="9755206" cy="2768924"/>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1F4E79"/>
              </a:buClr>
              <a:buSzPts val="4000"/>
              <a:buFont typeface="Calibri"/>
              <a:buNone/>
            </a:pPr>
            <a:r>
              <a:rPr b="1" i="0" lang="en-US" sz="4000">
                <a:solidFill>
                  <a:srgbClr val="1F4E79"/>
                </a:solidFill>
                <a:latin typeface="Calibri"/>
                <a:ea typeface="Calibri"/>
                <a:cs typeface="Calibri"/>
                <a:sym typeface="Calibri"/>
              </a:rPr>
              <a:t>Thank you for your attention!</a:t>
            </a:r>
            <a:br>
              <a:rPr b="1" i="0" lang="en-US" sz="40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lang="en-US" sz="1050"/>
            </a:br>
            <a:endParaRPr b="1" sz="3600">
              <a:solidFill>
                <a:srgbClr val="2E75B5"/>
              </a:solidFill>
              <a:latin typeface="Calibri"/>
              <a:ea typeface="Calibri"/>
              <a:cs typeface="Calibri"/>
              <a:sym typeface="Calibri"/>
            </a:endParaRPr>
          </a:p>
        </p:txBody>
      </p:sp>
      <p:sp>
        <p:nvSpPr>
          <p:cNvPr id="681" name="Google Shape;681;p44"/>
          <p:cNvSpPr txBox="1"/>
          <p:nvPr/>
        </p:nvSpPr>
        <p:spPr>
          <a:xfrm>
            <a:off x="1259145" y="4087500"/>
            <a:ext cx="5916600" cy="1169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Arial"/>
              <a:buNone/>
            </a:pPr>
            <a:r>
              <a:rPr b="1" i="0" lang="en-US" sz="1800" u="none" cap="none" strike="noStrike">
                <a:solidFill>
                  <a:srgbClr val="4D4D4D"/>
                </a:solidFill>
                <a:latin typeface="Arial"/>
                <a:ea typeface="Arial"/>
                <a:cs typeface="Arial"/>
                <a:sym typeface="Arial"/>
              </a:rPr>
              <a:t>Dr. Insa Otte (on behalf of the EOCap4Africa Team) and colleagues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4D4D4D"/>
              </a:solidFill>
              <a:latin typeface="Arial"/>
              <a:ea typeface="Arial"/>
              <a:cs typeface="Arial"/>
              <a:sym typeface="Arial"/>
            </a:endParaRPr>
          </a:p>
          <a:p>
            <a:pPr indent="0" lvl="0" marL="0" marR="0" rtl="0" algn="l">
              <a:lnSpc>
                <a:spcPct val="100000"/>
              </a:lnSpc>
              <a:spcBef>
                <a:spcPts val="0"/>
              </a:spcBef>
              <a:spcAft>
                <a:spcPts val="0"/>
              </a:spcAft>
              <a:buClr>
                <a:srgbClr val="4D4D4D"/>
              </a:buClr>
              <a:buSzPts val="1600"/>
              <a:buFont typeface="Arial"/>
              <a:buNone/>
            </a:pPr>
            <a:r>
              <a:rPr b="0" i="0" lang="en-US" sz="1600" u="none" cap="none" strike="noStrike">
                <a:solidFill>
                  <a:srgbClr val="4D4D4D"/>
                </a:solidFill>
                <a:latin typeface="Arial"/>
                <a:ea typeface="Arial"/>
                <a:cs typeface="Arial"/>
                <a:sym typeface="Arial"/>
              </a:rPr>
              <a:t>insa.otte@uni-wuerzburg.de</a:t>
            </a:r>
            <a:endParaRPr b="0" i="0" sz="1400" u="none" cap="none" strike="noStrike">
              <a:solidFill>
                <a:srgbClr val="000000"/>
              </a:solidFill>
              <a:latin typeface="Arial"/>
              <a:ea typeface="Arial"/>
              <a:cs typeface="Arial"/>
              <a:sym typeface="Arial"/>
            </a:endParaRPr>
          </a:p>
        </p:txBody>
      </p:sp>
      <p:sp>
        <p:nvSpPr>
          <p:cNvPr id="682" name="Google Shape;682;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pSp>
        <p:nvGrpSpPr>
          <p:cNvPr id="683" name="Google Shape;683;p44"/>
          <p:cNvGrpSpPr/>
          <p:nvPr/>
        </p:nvGrpSpPr>
        <p:grpSpPr>
          <a:xfrm>
            <a:off x="1622838" y="139853"/>
            <a:ext cx="9360000" cy="1377319"/>
            <a:chOff x="1622838" y="139853"/>
            <a:chExt cx="9360000" cy="1377319"/>
          </a:xfrm>
        </p:grpSpPr>
        <p:pic>
          <p:nvPicPr>
            <p:cNvPr id="684" name="Google Shape;684;p44"/>
            <p:cNvPicPr preferRelativeResize="0"/>
            <p:nvPr/>
          </p:nvPicPr>
          <p:blipFill rotWithShape="1">
            <a:blip r:embed="rId3">
              <a:alphaModFix/>
            </a:blip>
            <a:srcRect b="0" l="0" r="0" t="0"/>
            <a:stretch/>
          </p:blipFill>
          <p:spPr>
            <a:xfrm>
              <a:off x="1622838" y="139853"/>
              <a:ext cx="9360000" cy="1377319"/>
            </a:xfrm>
            <a:prstGeom prst="rect">
              <a:avLst/>
            </a:prstGeom>
            <a:noFill/>
            <a:ln>
              <a:noFill/>
            </a:ln>
          </p:spPr>
        </p:pic>
        <p:pic>
          <p:nvPicPr>
            <p:cNvPr descr="Ein Bild, das Text, Schrift, Grafiken, weiß enthält.&#10;&#10;Automatisch generierte Beschreibung" id="685" name="Google Shape;685;p44"/>
            <p:cNvPicPr preferRelativeResize="0"/>
            <p:nvPr/>
          </p:nvPicPr>
          <p:blipFill rotWithShape="1">
            <a:blip r:embed="rId4">
              <a:alphaModFix/>
            </a:blip>
            <a:srcRect b="0" l="0" r="0" t="0"/>
            <a:stretch/>
          </p:blipFill>
          <p:spPr>
            <a:xfrm>
              <a:off x="5218909" y="300517"/>
              <a:ext cx="2646279" cy="936347"/>
            </a:xfrm>
            <a:prstGeom prst="rect">
              <a:avLst/>
            </a:prstGeom>
            <a:noFill/>
            <a:ln>
              <a:noFill/>
            </a:ln>
          </p:spPr>
        </p:pic>
      </p:grpSp>
      <p:pic>
        <p:nvPicPr>
          <p:cNvPr id="686" name="Google Shape;686;p44"/>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grpSp>
        <p:nvGrpSpPr>
          <p:cNvPr id="687" name="Google Shape;687;p44"/>
          <p:cNvGrpSpPr/>
          <p:nvPr/>
        </p:nvGrpSpPr>
        <p:grpSpPr>
          <a:xfrm>
            <a:off x="1259143" y="5829778"/>
            <a:ext cx="9855759" cy="749899"/>
            <a:chOff x="1098931" y="5326428"/>
            <a:chExt cx="9855759" cy="749899"/>
          </a:xfrm>
        </p:grpSpPr>
        <p:grpSp>
          <p:nvGrpSpPr>
            <p:cNvPr id="688" name="Google Shape;688;p44"/>
            <p:cNvGrpSpPr/>
            <p:nvPr/>
          </p:nvGrpSpPr>
          <p:grpSpPr>
            <a:xfrm>
              <a:off x="1098931" y="5340828"/>
              <a:ext cx="9082114" cy="735499"/>
              <a:chOff x="609597" y="5421223"/>
              <a:chExt cx="9082114" cy="735499"/>
            </a:xfrm>
          </p:grpSpPr>
          <p:pic>
            <p:nvPicPr>
              <p:cNvPr descr="Ein Bild, das Text, Schrift, Grafiken, Screenshot enthält.&#10;&#10;Automatisch generierte Beschreibung" id="689" name="Google Shape;689;p44"/>
              <p:cNvPicPr preferRelativeResize="0"/>
              <p:nvPr/>
            </p:nvPicPr>
            <p:blipFill rotWithShape="1">
              <a:blip r:embed="rId6">
                <a:alphaModFix/>
              </a:blip>
              <a:srcRect b="0" l="0" r="0" t="0"/>
              <a:stretch/>
            </p:blipFill>
            <p:spPr>
              <a:xfrm>
                <a:off x="609597" y="5436722"/>
                <a:ext cx="1644246" cy="720000"/>
              </a:xfrm>
              <a:prstGeom prst="rect">
                <a:avLst/>
              </a:prstGeom>
              <a:noFill/>
              <a:ln>
                <a:noFill/>
              </a:ln>
            </p:spPr>
          </p:pic>
          <p:pic>
            <p:nvPicPr>
              <p:cNvPr descr="Ein Bild, das Schrift, Grafiken, Logo, Screenshot enthält.&#10;&#10;Automatisch generierte Beschreibung" id="690" name="Google Shape;690;p44"/>
              <p:cNvPicPr preferRelativeResize="0"/>
              <p:nvPr/>
            </p:nvPicPr>
            <p:blipFill rotWithShape="1">
              <a:blip r:embed="rId7">
                <a:alphaModFix/>
              </a:blip>
              <a:srcRect b="0" l="0" r="0" t="0"/>
              <a:stretch/>
            </p:blipFill>
            <p:spPr>
              <a:xfrm>
                <a:off x="2445867" y="5436722"/>
                <a:ext cx="861328" cy="720000"/>
              </a:xfrm>
              <a:prstGeom prst="rect">
                <a:avLst/>
              </a:prstGeom>
              <a:noFill/>
              <a:ln>
                <a:noFill/>
              </a:ln>
            </p:spPr>
          </p:pic>
          <p:pic>
            <p:nvPicPr>
              <p:cNvPr descr="Ein Bild, das Schwarz, Dunkelheit enthält.&#10;&#10;Automatisch generierte Beschreibung" id="691" name="Google Shape;691;p44"/>
              <p:cNvPicPr preferRelativeResize="0"/>
              <p:nvPr/>
            </p:nvPicPr>
            <p:blipFill rotWithShape="1">
              <a:blip r:embed="rId8">
                <a:alphaModFix/>
              </a:blip>
              <a:srcRect b="0" l="0" r="0" t="0"/>
              <a:stretch/>
            </p:blipFill>
            <p:spPr>
              <a:xfrm>
                <a:off x="3499219" y="5436722"/>
                <a:ext cx="1800000" cy="720000"/>
              </a:xfrm>
              <a:prstGeom prst="rect">
                <a:avLst/>
              </a:prstGeom>
              <a:noFill/>
              <a:ln>
                <a:noFill/>
              </a:ln>
            </p:spPr>
          </p:pic>
          <p:pic>
            <p:nvPicPr>
              <p:cNvPr descr="Ein Bild, das Logo, Grafiken, Symbol, Clipart enthält.&#10;&#10;Automatisch generierte Beschreibung" id="692" name="Google Shape;692;p44"/>
              <p:cNvPicPr preferRelativeResize="0"/>
              <p:nvPr/>
            </p:nvPicPr>
            <p:blipFill rotWithShape="1">
              <a:blip r:embed="rId9">
                <a:alphaModFix/>
              </a:blip>
              <a:srcRect b="0" l="0" r="0" t="0"/>
              <a:stretch/>
            </p:blipFill>
            <p:spPr>
              <a:xfrm>
                <a:off x="5491243" y="5436722"/>
                <a:ext cx="837209" cy="720000"/>
              </a:xfrm>
              <a:prstGeom prst="rect">
                <a:avLst/>
              </a:prstGeom>
              <a:noFill/>
              <a:ln>
                <a:noFill/>
              </a:ln>
            </p:spPr>
          </p:pic>
          <p:pic>
            <p:nvPicPr>
              <p:cNvPr descr="Ein Bild, das Text, Logo, Design, Darstellung enthält.&#10;&#10;Automatisch generierte Beschreibung" id="693" name="Google Shape;693;p44"/>
              <p:cNvPicPr preferRelativeResize="0"/>
              <p:nvPr/>
            </p:nvPicPr>
            <p:blipFill rotWithShape="1">
              <a:blip r:embed="rId10">
                <a:alphaModFix/>
              </a:blip>
              <a:srcRect b="0" l="0" r="0" t="0"/>
              <a:stretch/>
            </p:blipFill>
            <p:spPr>
              <a:xfrm>
                <a:off x="6520476" y="5421223"/>
                <a:ext cx="2278481" cy="720000"/>
              </a:xfrm>
              <a:prstGeom prst="rect">
                <a:avLst/>
              </a:prstGeom>
              <a:noFill/>
              <a:ln>
                <a:noFill/>
              </a:ln>
            </p:spPr>
          </p:pic>
          <p:pic>
            <p:nvPicPr>
              <p:cNvPr descr="Ein Bild, das Symbol, Grafiken, Flagge enthält.&#10;&#10;Automatisch generierte Beschreibung" id="694" name="Google Shape;694;p44"/>
              <p:cNvPicPr preferRelativeResize="0"/>
              <p:nvPr/>
            </p:nvPicPr>
            <p:blipFill rotWithShape="1">
              <a:blip r:embed="rId11">
                <a:alphaModFix/>
              </a:blip>
              <a:srcRect b="0" l="0" r="0" t="0"/>
              <a:stretch/>
            </p:blipFill>
            <p:spPr>
              <a:xfrm>
                <a:off x="8990981" y="5421223"/>
                <a:ext cx="700730" cy="720000"/>
              </a:xfrm>
              <a:prstGeom prst="rect">
                <a:avLst/>
              </a:prstGeom>
              <a:noFill/>
              <a:ln>
                <a:noFill/>
              </a:ln>
            </p:spPr>
          </p:pic>
        </p:grpSp>
        <p:pic>
          <p:nvPicPr>
            <p:cNvPr descr="KNUST Logo" id="695" name="Google Shape;695;p44"/>
            <p:cNvPicPr preferRelativeResize="0"/>
            <p:nvPr/>
          </p:nvPicPr>
          <p:blipFill rotWithShape="1">
            <a:blip r:embed="rId12">
              <a:alphaModFix/>
            </a:blip>
            <a:srcRect b="0" l="0" r="0" t="0"/>
            <a:stretch/>
          </p:blipFill>
          <p:spPr>
            <a:xfrm>
              <a:off x="10373069" y="5326428"/>
              <a:ext cx="581621" cy="734400"/>
            </a:xfrm>
            <a:prstGeom prst="rect">
              <a:avLst/>
            </a:prstGeom>
            <a:noFill/>
            <a:ln>
              <a:noFill/>
            </a:ln>
          </p:spPr>
        </p:pic>
      </p:gr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sp>
        <p:nvSpPr>
          <p:cNvPr id="701" name="Google Shape;701;p57"/>
          <p:cNvSpPr txBox="1"/>
          <p:nvPr/>
        </p:nvSpPr>
        <p:spPr>
          <a:xfrm>
            <a:off x="876630" y="539600"/>
            <a:ext cx="10993151"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chemeClr val="dk1"/>
                </a:solidFill>
                <a:latin typeface="Calibri"/>
                <a:ea typeface="Calibri"/>
                <a:cs typeface="Calibri"/>
                <a:sym typeface="Calibri"/>
              </a:rPr>
              <a:t>References</a:t>
            </a:r>
            <a:endParaRPr b="1" i="0" sz="30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702" name="Google Shape;702;p5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703" name="Google Shape;703;p5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704" name="Google Shape;704;p5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705" name="Google Shape;705;p5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
        <p:nvSpPr>
          <p:cNvPr id="706" name="Google Shape;706;p57"/>
          <p:cNvSpPr txBox="1"/>
          <p:nvPr/>
        </p:nvSpPr>
        <p:spPr>
          <a:xfrm>
            <a:off x="876629" y="1283118"/>
            <a:ext cx="11078833" cy="397031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El_Rahman, S., &amp; Zolait, A. (2017). Oil Spill Hyperspectral Data Analysis: Using Minimum  Distance and Binary Encoding Algorithms. </a:t>
            </a:r>
            <a:r>
              <a:rPr b="0" i="1" lang="en-US" sz="1400" u="none" cap="none" strike="noStrike">
                <a:solidFill>
                  <a:srgbClr val="000000"/>
                </a:solidFill>
                <a:latin typeface="Arial"/>
                <a:ea typeface="Arial"/>
                <a:cs typeface="Arial"/>
                <a:sym typeface="Arial"/>
              </a:rPr>
              <a:t>International Journal of Computing and Network Technology</a:t>
            </a:r>
            <a:r>
              <a:rPr b="0" i="0" lang="en-US" sz="1400" u="none" cap="none" strike="noStrike">
                <a:solidFill>
                  <a:srgbClr val="000000"/>
                </a:solidFill>
                <a:latin typeface="Arial"/>
                <a:ea typeface="Arial"/>
                <a:cs typeface="Arial"/>
                <a:sym typeface="Arial"/>
              </a:rPr>
              <a:t>, </a:t>
            </a:r>
            <a:r>
              <a:rPr b="0" i="1" lang="en-US" sz="1400" u="none" cap="none" strike="noStrike">
                <a:solidFill>
                  <a:srgbClr val="000000"/>
                </a:solidFill>
                <a:latin typeface="Arial"/>
                <a:ea typeface="Arial"/>
                <a:cs typeface="Arial"/>
                <a:sym typeface="Arial"/>
              </a:rPr>
              <a:t>5</a:t>
            </a:r>
            <a:r>
              <a:rPr b="0" i="0" lang="en-US" sz="1400" u="none" cap="none" strike="noStrike">
                <a:solidFill>
                  <a:srgbClr val="000000"/>
                </a:solidFill>
                <a:latin typeface="Arial"/>
                <a:ea typeface="Arial"/>
                <a:cs typeface="Arial"/>
                <a:sym typeface="Arial"/>
              </a:rPr>
              <a:t>(1).</a:t>
            </a: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ESA. (2008). </a:t>
            </a:r>
            <a:r>
              <a:rPr b="0" i="1" lang="en-US" sz="1400" u="none" cap="none" strike="noStrike">
                <a:solidFill>
                  <a:srgbClr val="000000"/>
                </a:solidFill>
                <a:latin typeface="Arial"/>
                <a:ea typeface="Arial"/>
                <a:cs typeface="Arial"/>
                <a:sym typeface="Arial"/>
              </a:rPr>
              <a:t>Envisat global land cover map</a:t>
            </a:r>
            <a:r>
              <a:rPr b="0" i="0" lang="en-US" sz="1400" u="none" cap="none" strike="noStrike">
                <a:solidFill>
                  <a:srgbClr val="000000"/>
                </a:solidFill>
                <a:latin typeface="Arial"/>
                <a:ea typeface="Arial"/>
                <a:cs typeface="Arial"/>
                <a:sym typeface="Arial"/>
              </a:rPr>
              <a:t>. </a:t>
            </a:r>
            <a:r>
              <a:rPr b="0" i="0" lang="en-US" sz="1400" u="sng" cap="none" strike="noStrike">
                <a:solidFill>
                  <a:srgbClr val="000000"/>
                </a:solidFill>
                <a:latin typeface="Arial"/>
                <a:ea typeface="Arial"/>
                <a:cs typeface="Arial"/>
                <a:sym typeface="Arial"/>
                <a:hlinkClick r:id="rId5">
                  <a:extLst>
                    <a:ext uri="{A12FA001-AC4F-418D-AE19-62706E023703}">
                      <ahyp:hlinkClr val="tx"/>
                    </a:ext>
                  </a:extLst>
                </a:hlinkClick>
              </a:rPr>
              <a:t>https://www.esa.int/ESA_Multimedia/Images/2008/12/Envisat_global_land_cover_map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Gisrsstudy. (n.d.-a). </a:t>
            </a:r>
            <a:r>
              <a:rPr b="0" i="1" lang="en-US" sz="1400" u="none" cap="none" strike="noStrike">
                <a:solidFill>
                  <a:srgbClr val="000000"/>
                </a:solidFill>
                <a:latin typeface="Arial"/>
                <a:ea typeface="Arial"/>
                <a:cs typeface="Arial"/>
                <a:sym typeface="Arial"/>
              </a:rPr>
              <a:t>Supervised Classification using Erdas Imagine Software</a:t>
            </a:r>
            <a:r>
              <a:rPr b="0" i="0" lang="en-US" sz="1400" u="none" cap="none" strike="noStrike">
                <a:solidFill>
                  <a:srgbClr val="000000"/>
                </a:solidFill>
                <a:latin typeface="Arial"/>
                <a:ea typeface="Arial"/>
                <a:cs typeface="Arial"/>
                <a:sym typeface="Arial"/>
              </a:rPr>
              <a:t>. Retrieved 4 February 2026, from </a:t>
            </a:r>
            <a:r>
              <a:rPr b="0" i="0" lang="en-US" sz="1400" u="sng" cap="none" strike="noStrike">
                <a:solidFill>
                  <a:srgbClr val="000000"/>
                </a:solidFill>
                <a:latin typeface="Arial"/>
                <a:ea typeface="Arial"/>
                <a:cs typeface="Arial"/>
                <a:sym typeface="Arial"/>
                <a:hlinkClick r:id="rId6">
                  <a:extLst>
                    <a:ext uri="{A12FA001-AC4F-418D-AE19-62706E023703}">
                      <ahyp:hlinkClr val="tx"/>
                    </a:ext>
                  </a:extLst>
                </a:hlinkClick>
              </a:rPr>
              <a:t>https://gisrsstudy.com/supervised-classification-erdas-inagine/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Gisrsstudy. (n.d.-b). Unsupervised Classification using Erdas Imagine Software. </a:t>
            </a:r>
            <a:r>
              <a:rPr b="0" i="1" lang="en-US" sz="1400" u="none" cap="none" strike="noStrike">
                <a:solidFill>
                  <a:srgbClr val="000000"/>
                </a:solidFill>
                <a:latin typeface="Arial"/>
                <a:ea typeface="Arial"/>
                <a:cs typeface="Arial"/>
                <a:sym typeface="Arial"/>
              </a:rPr>
              <a:t>Gisrsstudy</a:t>
            </a:r>
            <a:r>
              <a:rPr b="0" i="0" lang="en-US" sz="1400" u="none" cap="none" strike="noStrike">
                <a:solidFill>
                  <a:srgbClr val="000000"/>
                </a:solidFill>
                <a:latin typeface="Arial"/>
                <a:ea typeface="Arial"/>
                <a:cs typeface="Arial"/>
                <a:sym typeface="Arial"/>
              </a:rPr>
              <a:t>. Retrieved 4 February 2026, from </a:t>
            </a:r>
            <a:r>
              <a:rPr b="0" i="0" lang="en-US" sz="1400" u="sng" cap="none" strike="noStrike">
                <a:solidFill>
                  <a:srgbClr val="000000"/>
                </a:solidFill>
                <a:latin typeface="Arial"/>
                <a:ea typeface="Arial"/>
                <a:cs typeface="Arial"/>
                <a:sym typeface="Arial"/>
                <a:hlinkClick r:id="rId7">
                  <a:extLst>
                    <a:ext uri="{A12FA001-AC4F-418D-AE19-62706E023703}">
                      <ahyp:hlinkClr val="tx"/>
                    </a:ext>
                  </a:extLst>
                </a:hlinkClick>
              </a:rPr>
              <a:t>https://gisrsstudy.com/unsupervised-classification-erdas-imagine/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Machado, G., Mendoza, M. R., &amp; Corbellini, L. G. (2015). What variables are important in predicting bovine viral diarrhea virus? A random forest approach. </a:t>
            </a:r>
            <a:r>
              <a:rPr b="0" i="1" lang="en-US" sz="1400" u="none" cap="none" strike="noStrike">
                <a:solidFill>
                  <a:srgbClr val="000000"/>
                </a:solidFill>
                <a:latin typeface="Arial"/>
                <a:ea typeface="Arial"/>
                <a:cs typeface="Arial"/>
                <a:sym typeface="Arial"/>
              </a:rPr>
              <a:t>Veterinary Research</a:t>
            </a:r>
            <a:r>
              <a:rPr b="0" i="0" lang="en-US" sz="1400" u="none" cap="none" strike="noStrike">
                <a:solidFill>
                  <a:srgbClr val="000000"/>
                </a:solidFill>
                <a:latin typeface="Arial"/>
                <a:ea typeface="Arial"/>
                <a:cs typeface="Arial"/>
                <a:sym typeface="Arial"/>
              </a:rPr>
              <a:t>, </a:t>
            </a:r>
            <a:r>
              <a:rPr b="0" i="1" lang="en-US" sz="1400" u="none" cap="none" strike="noStrike">
                <a:solidFill>
                  <a:srgbClr val="000000"/>
                </a:solidFill>
                <a:latin typeface="Arial"/>
                <a:ea typeface="Arial"/>
                <a:cs typeface="Arial"/>
                <a:sym typeface="Arial"/>
              </a:rPr>
              <a:t>46</a:t>
            </a:r>
            <a:r>
              <a:rPr b="0" i="0" lang="en-US" sz="1400" u="none" cap="none" strike="noStrike">
                <a:solidFill>
                  <a:srgbClr val="000000"/>
                </a:solidFill>
                <a:latin typeface="Arial"/>
                <a:ea typeface="Arial"/>
                <a:cs typeface="Arial"/>
                <a:sym typeface="Arial"/>
              </a:rPr>
              <a:t>(1), 85. </a:t>
            </a:r>
            <a:r>
              <a:rPr b="0" i="0" lang="en-US" sz="1400" u="sng" cap="none" strike="noStrike">
                <a:solidFill>
                  <a:srgbClr val="000000"/>
                </a:solidFill>
                <a:latin typeface="Arial"/>
                <a:ea typeface="Arial"/>
                <a:cs typeface="Arial"/>
                <a:sym typeface="Arial"/>
                <a:hlinkClick r:id="rId8">
                  <a:extLst>
                    <a:ext uri="{A12FA001-AC4F-418D-AE19-62706E023703}">
                      <ahyp:hlinkClr val="tx"/>
                    </a:ext>
                  </a:extLst>
                </a:hlinkClick>
              </a:rPr>
              <a:t>https://doi.org/10.1186/s13567-015-0219-7</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Shahi, A. P., Rai, P. K., Rabi-ul-Islam, &amp; Mishra, V. N. (2023). Remote sensing data extraction and inversion techniques: A review. In </a:t>
            </a:r>
            <a:r>
              <a:rPr b="0" i="1" lang="en-US" sz="1400" u="none" cap="none" strike="noStrike">
                <a:solidFill>
                  <a:srgbClr val="000000"/>
                </a:solidFill>
                <a:latin typeface="Arial"/>
                <a:ea typeface="Arial"/>
                <a:cs typeface="Arial"/>
                <a:sym typeface="Arial"/>
              </a:rPr>
              <a:t>Atmospheric Remote Sensing</a:t>
            </a:r>
            <a:r>
              <a:rPr b="0" i="0" lang="en-US" sz="1400" u="none" cap="none" strike="noStrike">
                <a:solidFill>
                  <a:srgbClr val="000000"/>
                </a:solidFill>
                <a:latin typeface="Arial"/>
                <a:ea typeface="Arial"/>
                <a:cs typeface="Arial"/>
                <a:sym typeface="Arial"/>
              </a:rPr>
              <a:t> (pp. 85–104). Elsevier. </a:t>
            </a:r>
            <a:r>
              <a:rPr b="0" i="0" lang="en-US" sz="1400" u="sng" cap="none" strike="noStrike">
                <a:solidFill>
                  <a:srgbClr val="000000"/>
                </a:solidFill>
                <a:latin typeface="Arial"/>
                <a:ea typeface="Arial"/>
                <a:cs typeface="Arial"/>
                <a:sym typeface="Arial"/>
                <a:hlinkClick r:id="rId9">
                  <a:extLst>
                    <a:ext uri="{A12FA001-AC4F-418D-AE19-62706E023703}">
                      <ahyp:hlinkClr val="tx"/>
                    </a:ext>
                  </a:extLst>
                </a:hlinkClick>
              </a:rPr>
              <a:t>https://doi.org/10.1016/B978-0-323-99262-6.00021-3</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Wegmann, M., Leutner, B., &amp; Dech, S. (2016). </a:t>
            </a:r>
            <a:r>
              <a:rPr b="0" i="1" lang="en-US" sz="1400" u="none" cap="none" strike="noStrike">
                <a:solidFill>
                  <a:srgbClr val="000000"/>
                </a:solidFill>
                <a:latin typeface="Arial"/>
                <a:ea typeface="Arial"/>
                <a:cs typeface="Arial"/>
                <a:sym typeface="Arial"/>
              </a:rPr>
              <a:t>Remote sensing and GIS for ecologists: Using open source software</a:t>
            </a:r>
            <a:r>
              <a:rPr b="0" i="0" lang="en-US" sz="1400" u="none" cap="none" strike="noStrike">
                <a:solidFill>
                  <a:srgbClr val="000000"/>
                </a:solidFill>
                <a:latin typeface="Arial"/>
                <a:ea typeface="Arial"/>
                <a:cs typeface="Arial"/>
                <a:sym typeface="Arial"/>
              </a:rPr>
              <a:t>. Pelagic Publishing.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5"/>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What is a classification?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08" name="Google Shape;208;p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09" name="Google Shape;209;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10" name="Google Shape;210;p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11" name="Google Shape;211;p5"/>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12" name="Google Shape;212;p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213" name="Google Shape;213;p5"/>
          <p:cNvPicPr preferRelativeResize="0"/>
          <p:nvPr/>
        </p:nvPicPr>
        <p:blipFill rotWithShape="1">
          <a:blip r:embed="rId5">
            <a:alphaModFix/>
          </a:blip>
          <a:srcRect b="0" l="0" r="0" t="0"/>
          <a:stretch/>
        </p:blipFill>
        <p:spPr>
          <a:xfrm>
            <a:off x="1351432" y="1250674"/>
            <a:ext cx="9140473" cy="5040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6"/>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(Landcover-)classifications are needed for</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20" name="Google Shape;220;p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21" name="Google Shape;221;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22" name="Google Shape;222;p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23" name="Google Shape;223;p6"/>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24" name="Google Shape;224;p6"/>
          <p:cNvSpPr txBox="1"/>
          <p:nvPr/>
        </p:nvSpPr>
        <p:spPr>
          <a:xfrm>
            <a:off x="1139196" y="1429368"/>
            <a:ext cx="9773952" cy="4555093"/>
          </a:xfrm>
          <a:prstGeom prst="rect">
            <a:avLst/>
          </a:prstGeom>
          <a:noFill/>
          <a:ln>
            <a:noFill/>
          </a:ln>
        </p:spPr>
        <p:txBody>
          <a:bodyPr anchorCtr="0" anchor="t" bIns="45700" lIns="91425" spcFirstLastPara="1" rIns="91425" wrap="square" tIns="45700">
            <a:spAutoFit/>
          </a:bodyPr>
          <a:lstStyle/>
          <a:p>
            <a:pPr indent="-228600" lvl="0" marL="2286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Amount of landcover (km²)</a:t>
            </a:r>
            <a:endParaRPr b="0" i="0" sz="1400" u="none" cap="none" strike="noStrike">
              <a:solidFill>
                <a:srgbClr val="000000"/>
              </a:solidFill>
              <a:latin typeface="Arial"/>
              <a:ea typeface="Arial"/>
              <a:cs typeface="Arial"/>
              <a:sym typeface="Arial"/>
            </a:endParaRPr>
          </a:p>
          <a:p>
            <a:pPr indent="-228600" lvl="0" marL="2286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Quantification of forest loss</a:t>
            </a:r>
            <a:endParaRPr b="0" i="0" sz="1400" u="none" cap="none" strike="noStrike">
              <a:solidFill>
                <a:srgbClr val="000000"/>
              </a:solidFill>
              <a:latin typeface="Arial"/>
              <a:ea typeface="Arial"/>
              <a:cs typeface="Arial"/>
              <a:sym typeface="Arial"/>
            </a:endParaRPr>
          </a:p>
          <a:p>
            <a:pPr indent="-228600" lvl="0" marL="2286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Important for e.g., REDD</a:t>
            </a:r>
            <a:endParaRPr b="0" i="0" sz="1400" u="none" cap="none" strike="noStrike">
              <a:solidFill>
                <a:srgbClr val="000000"/>
              </a:solidFill>
              <a:latin typeface="Arial"/>
              <a:ea typeface="Arial"/>
              <a:cs typeface="Arial"/>
              <a:sym typeface="Arial"/>
            </a:endParaRPr>
          </a:p>
          <a:p>
            <a:pPr indent="-228600" lvl="0" marL="2286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For most (political) reports actual numbers are needed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12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But:</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Definition of classes is based on human perception</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Information are lost (ecotones)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Classes might be irrelevant for some species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Subtle differences e.g., degradation not / difficult to analyze</a:t>
            </a:r>
            <a:endParaRPr b="0" i="0" sz="1400" u="none" cap="none" strike="noStrike">
              <a:solidFill>
                <a:srgbClr val="000000"/>
              </a:solidFill>
              <a:latin typeface="Arial"/>
              <a:ea typeface="Arial"/>
              <a:cs typeface="Arial"/>
              <a:sym typeface="Arial"/>
            </a:endParaRPr>
          </a:p>
        </p:txBody>
      </p:sp>
      <p:sp>
        <p:nvSpPr>
          <p:cNvPr id="225" name="Google Shape;225;p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7"/>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What is a classification?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32" name="Google Shape;232;p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33" name="Google Shape;233;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34" name="Google Shape;234;p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35" name="Google Shape;235;p7"/>
          <p:cNvSpPr txBox="1"/>
          <p:nvPr/>
        </p:nvSpPr>
        <p:spPr>
          <a:xfrm>
            <a:off x="1034693" y="5566197"/>
            <a:ext cx="9773952" cy="784830"/>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Which landcover types to you want to classify? | What is your classification scheme?</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6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What can be differentiated, what not?</a:t>
            </a:r>
            <a:endParaRPr b="0" i="0" sz="1400" u="none" cap="none" strike="noStrike">
              <a:solidFill>
                <a:srgbClr val="000000"/>
              </a:solidFill>
              <a:latin typeface="Arial"/>
              <a:ea typeface="Arial"/>
              <a:cs typeface="Arial"/>
              <a:sym typeface="Arial"/>
            </a:endParaRPr>
          </a:p>
        </p:txBody>
      </p:sp>
      <p:sp>
        <p:nvSpPr>
          <p:cNvPr id="236" name="Google Shape;236;p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237" name="Google Shape;237;p7"/>
          <p:cNvPicPr preferRelativeResize="0"/>
          <p:nvPr/>
        </p:nvPicPr>
        <p:blipFill rotWithShape="1">
          <a:blip r:embed="rId5">
            <a:alphaModFix/>
          </a:blip>
          <a:srcRect b="0" l="0" r="0" t="0"/>
          <a:stretch/>
        </p:blipFill>
        <p:spPr>
          <a:xfrm>
            <a:off x="902757" y="1169866"/>
            <a:ext cx="10800000" cy="428394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8"/>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Classification Types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44" name="Google Shape;244;p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45" name="Google Shape;245;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46" name="Google Shape;246;p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47" name="Google Shape;247;p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grpSp>
        <p:nvGrpSpPr>
          <p:cNvPr id="248" name="Google Shape;248;p8"/>
          <p:cNvGrpSpPr/>
          <p:nvPr/>
        </p:nvGrpSpPr>
        <p:grpSpPr>
          <a:xfrm>
            <a:off x="1384020" y="1160714"/>
            <a:ext cx="10080000" cy="5195636"/>
            <a:chOff x="1384020" y="1160714"/>
            <a:chExt cx="10080000" cy="5195636"/>
          </a:xfrm>
        </p:grpSpPr>
        <p:grpSp>
          <p:nvGrpSpPr>
            <p:cNvPr id="249" name="Google Shape;249;p8"/>
            <p:cNvGrpSpPr/>
            <p:nvPr/>
          </p:nvGrpSpPr>
          <p:grpSpPr>
            <a:xfrm>
              <a:off x="1384020" y="1160714"/>
              <a:ext cx="10080000" cy="5195636"/>
              <a:chOff x="1384020" y="1160714"/>
              <a:chExt cx="10080000" cy="5195636"/>
            </a:xfrm>
          </p:grpSpPr>
          <p:pic>
            <p:nvPicPr>
              <p:cNvPr id="250" name="Google Shape;250;p8"/>
              <p:cNvPicPr preferRelativeResize="0"/>
              <p:nvPr/>
            </p:nvPicPr>
            <p:blipFill rotWithShape="1">
              <a:blip r:embed="rId5">
                <a:alphaModFix/>
              </a:blip>
              <a:srcRect b="0" l="0" r="0" t="0"/>
              <a:stretch/>
            </p:blipFill>
            <p:spPr>
              <a:xfrm>
                <a:off x="1384020" y="1160714"/>
                <a:ext cx="10080000" cy="5195636"/>
              </a:xfrm>
              <a:prstGeom prst="rect">
                <a:avLst/>
              </a:prstGeom>
              <a:noFill/>
              <a:ln>
                <a:noFill/>
              </a:ln>
            </p:spPr>
          </p:pic>
          <p:sp>
            <p:nvSpPr>
              <p:cNvPr id="251" name="Google Shape;251;p8"/>
              <p:cNvSpPr/>
              <p:nvPr/>
            </p:nvSpPr>
            <p:spPr>
              <a:xfrm>
                <a:off x="5789733" y="2760617"/>
                <a:ext cx="5674287" cy="2081349"/>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52" name="Google Shape;252;p8"/>
            <p:cNvSpPr txBox="1"/>
            <p:nvPr/>
          </p:nvSpPr>
          <p:spPr>
            <a:xfrm>
              <a:off x="5460274" y="2854298"/>
              <a:ext cx="5893526" cy="147732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Classification can either be performed on objects (object based) or pixels (pixel based). For now, we focus on pixel based classifications. Common classification procedures can be broken down into two broad subdivisions based on the method used: supervised and unsupervised classifications.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9"/>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What is a classification?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59" name="Google Shape;259;p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60" name="Google Shape;26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61" name="Google Shape;261;p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62" name="Google Shape;262;p9"/>
          <p:cNvSpPr txBox="1"/>
          <p:nvPr/>
        </p:nvSpPr>
        <p:spPr>
          <a:xfrm>
            <a:off x="1034693" y="4995528"/>
            <a:ext cx="9868438" cy="1092607"/>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Either the algorithm splits pixel values into n clusters purely based on spectral similarity (unsupervised classification)</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6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Or the algorithm uses training samples with pre-defined classes (supervised classification)</a:t>
            </a:r>
            <a:endParaRPr b="0" i="0" sz="1400" u="none" cap="none" strike="noStrike">
              <a:solidFill>
                <a:srgbClr val="000000"/>
              </a:solidFill>
              <a:latin typeface="Arial"/>
              <a:ea typeface="Arial"/>
              <a:cs typeface="Arial"/>
              <a:sym typeface="Arial"/>
            </a:endParaRPr>
          </a:p>
        </p:txBody>
      </p:sp>
      <p:sp>
        <p:nvSpPr>
          <p:cNvPr id="263" name="Google Shape;263;p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05b RS Data: Image Classification and Change Detection</a:t>
            </a:r>
            <a:endParaRPr/>
          </a:p>
        </p:txBody>
      </p:sp>
      <p:pic>
        <p:nvPicPr>
          <p:cNvPr id="264" name="Google Shape;264;p9"/>
          <p:cNvPicPr preferRelativeResize="0"/>
          <p:nvPr/>
        </p:nvPicPr>
        <p:blipFill rotWithShape="1">
          <a:blip r:embed="rId5">
            <a:alphaModFix/>
          </a:blip>
          <a:srcRect b="0" l="0" r="0" t="0"/>
          <a:stretch/>
        </p:blipFill>
        <p:spPr>
          <a:xfrm>
            <a:off x="1034693" y="1550195"/>
            <a:ext cx="10755226" cy="2991267"/>
          </a:xfrm>
          <a:prstGeom prst="rect">
            <a:avLst/>
          </a:prstGeom>
          <a:noFill/>
          <a:ln>
            <a:noFill/>
          </a:ln>
        </p:spPr>
      </p:pic>
      <p:pic>
        <p:nvPicPr>
          <p:cNvPr descr="Ein Bild, das Text, Screenshot, Baum enthält.&#10;&#10;KI-generierte Inhalte können fehlerhaft sein." id="265" name="Google Shape;265;p9"/>
          <p:cNvPicPr preferRelativeResize="0"/>
          <p:nvPr/>
        </p:nvPicPr>
        <p:blipFill rotWithShape="1">
          <a:blip r:embed="rId6">
            <a:alphaModFix/>
          </a:blip>
          <a:srcRect b="0" l="0" r="0" t="0"/>
          <a:stretch/>
        </p:blipFill>
        <p:spPr>
          <a:xfrm>
            <a:off x="11050354" y="3729677"/>
            <a:ext cx="739565" cy="1080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2019-06-02T12:25:39Z</dcterms:created>
  <dc:creator>Michael Thiel</dc:creator>
</cp:coreProperties>
</file>