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Lst>
  <p:notesMasterIdLst>
    <p:notesMasterId r:id="rId52"/>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 id="295" r:id="rId41"/>
    <p:sldId id="296" r:id="rId42"/>
    <p:sldId id="297" r:id="rId43"/>
    <p:sldId id="298" r:id="rId44"/>
    <p:sldId id="299" r:id="rId45"/>
    <p:sldId id="300" r:id="rId46"/>
    <p:sldId id="301" r:id="rId47"/>
    <p:sldId id="302" r:id="rId48"/>
    <p:sldId id="303" r:id="rId49"/>
    <p:sldId id="304" r:id="rId50"/>
    <p:sldId id="305" r:id="rId51"/>
  </p:sldIdLst>
  <p:sldSz cx="12192000" cy="6858000"/>
  <p:notesSz cx="6858000" cy="9144000"/>
  <p:embeddedFontLst>
    <p:embeddedFont>
      <p:font typeface="Open Sans Light" panose="020B0306030504020204" pitchFamily="34" charset="0"/>
      <p:regular r:id="rId53"/>
      <p:bold r:id="rId54"/>
      <p:italic r:id="rId55"/>
      <p:boldItalic r:id="rId56"/>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GoogleSlidesCustomDataVersion2">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58" roundtripDataSignature="AMtx7mgHNzHBpdWHLMNMgVx8uvo1+36q8w=="/>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33023" autoAdjust="0"/>
    <p:restoredTop sz="82517" autoAdjust="0"/>
  </p:normalViewPr>
  <p:slideViewPr>
    <p:cSldViewPr snapToGrid="0">
      <p:cViewPr varScale="1">
        <p:scale>
          <a:sx n="77" d="100"/>
          <a:sy n="77" d="100"/>
        </p:scale>
        <p:origin x="82" y="9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font" Target="fonts/font3.fntdata"/><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font" Target="fonts/font1.fntdata"/><Relationship Id="rId58" Type="http://customschemas.google.com/relationships/presentationmetadata" Target="metadata"/><Relationship Id="rId5" Type="http://schemas.openxmlformats.org/officeDocument/2006/relationships/slide" Target="slides/slide4.xml"/><Relationship Id="rId61" Type="http://schemas.openxmlformats.org/officeDocument/2006/relationships/theme" Target="theme/theme1.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font" Target="fonts/font4.fntdata"/><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presProps" Target="pres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font" Target="fonts/font2.fntdata"/><Relationship Id="rId62"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notesMaster" Target="notesMasters/notesMaster1.xml"/><Relationship Id="rId6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L="914400" marR="0" lvl="1"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2pPr>
            <a:lvl3pPr marL="1371600" marR="0" lvl="2"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3pPr>
            <a:lvl4pPr marL="1828800" marR="0" lvl="3"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4pPr>
            <a:lvl5pPr marL="2286000" marR="0" lvl="4"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5pPr>
            <a:lvl6pPr marL="2743200" marR="0" lvl="5"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‹Nr.›</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8" Type="http://schemas.openxmlformats.org/officeDocument/2006/relationships/hyperlink" Target="https://www.researchgate.net/profile/Henry-Bulley?_sg%5B0%5D=pu9VZHTPE_YwSJmWGeOB2NXcyPHgfzzZrS_zdwCg5buQtayQtVuhvYZ9W_nXn0gM7Ntz4Ok.bdBTO3XWYCvGSidiGJud7KHjTQWNyswM8xQewMi4JNvPBnc8pLUlN-uGgU_tTuKBNkCh7qFDLzfNq2Ts85JOZQ&amp;_sg%5B1%5D=hQJwPELGXkfd2ujQen2NW0hpWP6KWXCeqwHquRpK8_bm6bCodVz_cY7E3ByDp3I8ojYPWCo.2BCTE7L_MRJ-3KJV3V5OlmafjNwCpuFzXBuOguJOn2KGhzJFurv9coAqrbEd3GLhSAwZ0CUn3B_2rFUCPz4Kjw&amp;_tp=eyJjb250ZXh0Ijp7ImZpcnN0UGFnZSI6Il9kaXJlY3QiLCJwYWdlIjoicHVibGljYXRpb24iLCJwb3NpdGlvbiI6InBhZ2VIZWFkZXIifX0" TargetMode="External"/><Relationship Id="rId3" Type="http://schemas.openxmlformats.org/officeDocument/2006/relationships/hyperlink" Target="https://www.researchgate.net/journal/Remote-Sensing-of-Environment-0034-4257" TargetMode="External"/><Relationship Id="rId7" Type="http://schemas.openxmlformats.org/officeDocument/2006/relationships/hyperlink" Target="https://www.researchgate.net/profile/Ron-Morfitt?_sg%5B0%5D=pu9VZHTPE_YwSJmWGeOB2NXcyPHgfzzZrS_zdwCg5buQtayQtVuhvYZ9W_nXn0gM7Ntz4Ok.bdBTO3XWYCvGSidiGJud7KHjTQWNyswM8xQewMi4JNvPBnc8pLUlN-uGgU_tTuKBNkCh7qFDLzfNq2Ts85JOZQ&amp;_sg%5B1%5D=hQJwPELGXkfd2ujQen2NW0hpWP6KWXCeqwHquRpK8_bm6bCodVz_cY7E3ByDp3I8ojYPWCo.2BCTE7L_MRJ-3KJV3V5OlmafjNwCpuFzXBuOguJOn2KGhzJFurv9coAqrbEd3GLhSAwZ0CUn3B_2rFUCPz4Kjw" TargetMode="External"/><Relationship Id="rId2" Type="http://schemas.openxmlformats.org/officeDocument/2006/relationships/slide" Target="../slides/slide12.xml"/><Relationship Id="rId1" Type="http://schemas.openxmlformats.org/officeDocument/2006/relationships/notesMaster" Target="../notesMasters/notesMaster1.xml"/><Relationship Id="rId6" Type="http://schemas.openxmlformats.org/officeDocument/2006/relationships/hyperlink" Target="https://www.researchgate.net/profile/Dennis-Helder?_sg%5B0%5D=pu9VZHTPE_YwSJmWGeOB2NXcyPHgfzzZrS_zdwCg5buQtayQtVuhvYZ9W_nXn0gM7Ntz4Ok.bdBTO3XWYCvGSidiGJud7KHjTQWNyswM8xQewMi4JNvPBnc8pLUlN-uGgU_tTuKBNkCh7qFDLzfNq2Ts85JOZQ&amp;_sg%5B1%5D=hQJwPELGXkfd2ujQen2NW0hpWP6KWXCeqwHquRpK8_bm6bCodVz_cY7E3ByDp3I8ojYPWCo.2BCTE7L_MRJ-3KJV3V5OlmafjNwCpuFzXBuOguJOn2KGhzJFurv9coAqrbEd3GLhSAwZ0CUn3B_2rFUCPz4Kjw" TargetMode="External"/><Relationship Id="rId5" Type="http://schemas.openxmlformats.org/officeDocument/2006/relationships/hyperlink" Target="https://www.researchgate.net/profile/Jim-Vogelmann?_sg%5B0%5D=pu9VZHTPE_YwSJmWGeOB2NXcyPHgfzzZrS_zdwCg5buQtayQtVuhvYZ9W_nXn0gM7Ntz4Ok.bdBTO3XWYCvGSidiGJud7KHjTQWNyswM8xQewMi4JNvPBnc8pLUlN-uGgU_tTuKBNkCh7qFDLzfNq2Ts85JOZQ&amp;_sg%5B1%5D=hQJwPELGXkfd2ujQen2NW0hpWP6KWXCeqwHquRpK8_bm6bCodVz_cY7E3ByDp3I8ojYPWCo.2BCTE7L_MRJ-3KJV3V5OlmafjNwCpuFzXBuOguJOn2KGhzJFurv9coAqrbEd3GLhSAwZ0CUn3B_2rFUCPz4Kjw&amp;_tp=eyJjb250ZXh0Ijp7ImZpcnN0UGFnZSI6Il9kaXJlY3QiLCJwYWdlIjoicHVibGljYXRpb24iLCJwb3NpdGlvbiI6InBhZ2VIZWFkZXIifX0" TargetMode="External"/><Relationship Id="rId4" Type="http://schemas.openxmlformats.org/officeDocument/2006/relationships/hyperlink" Target="https://doi.org/10.1016/S0034-4257(01)00249-8" TargetMode="Externa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s://www.researchgate.net/profile/Klaus-Tempfli?_sg%5B0%5D=_84edVss86BgS-i7_1xE_vOjI_y4o1DXptklcdCaAlYLtx5JDwJqABFL6RYJcBA-53ck4Co.qIYcA_thG16OzoU7YF4BERp7o9Uu4EuyaJxgSpk0fINGCY5xjlUKwWeNuYs2qycyCKutB5kUg8pHpjX47SKPAQ&amp;_sg%5B1%5D=LhrQW5B7FPungBet0vFIXDwGVpmNZiaGOsc2HDSn5GmEAKQ7UiEw9yrog35rQadj7vqhxqc.pXtTxy-sWzClF_KbRnvCbaRnqpsjnqZjv2U0cuYq-V3u3Y0qC66NOTsUgi5QHtktN_JV9SxseF01npKw_408HA&amp;_tp=eyJjb250ZXh0Ijp7ImZpcnN0UGFnZSI6Il9kaXJlY3QiLCJwYWdlIjoicHVibGljYXRpb24iLCJwb3NpdGlvbiI6InBhZ2VIZWFkZXIifX0" TargetMode="External"/><Relationship Id="rId2" Type="http://schemas.openxmlformats.org/officeDocument/2006/relationships/slide" Target="../slides/slide3.xml"/><Relationship Id="rId1" Type="http://schemas.openxmlformats.org/officeDocument/2006/relationships/notesMaster" Target="../notesMasters/notesMaster1.xml"/><Relationship Id="rId6" Type="http://schemas.openxmlformats.org/officeDocument/2006/relationships/hyperlink" Target="https://www.researchgate.net/profile/Tsehaie-Woldai-2?_sg%5B0%5D=_84edVss86BgS-i7_1xE_vOjI_y4o1DXptklcdCaAlYLtx5JDwJqABFL6RYJcBA-53ck4Co.qIYcA_thG16OzoU7YF4BERp7o9Uu4EuyaJxgSpk0fINGCY5xjlUKwWeNuYs2qycyCKutB5kUg8pHpjX47SKPAQ&amp;_sg%5B1%5D=LhrQW5B7FPungBet0vFIXDwGVpmNZiaGOsc2HDSn5GmEAKQ7UiEw9yrog35rQadj7vqhxqc.pXtTxy-sWzClF_KbRnvCbaRnqpsjnqZjv2U0cuYq-V3u3Y0qC66NOTsUgi5QHtktN_JV9SxseF01npKw_408HA&amp;_tp=eyJjb250ZXh0Ijp7ImZpcnN0UGFnZSI6Il9kaXJlY3QiLCJwYWdlIjoicHVibGljYXRpb24iLCJwb3NpdGlvbiI6InBhZ2VIZWFkZXIifX0" TargetMode="External"/><Relationship Id="rId5" Type="http://schemas.openxmlformats.org/officeDocument/2006/relationships/hyperlink" Target="https://www.researchgate.net/profile/Wim-Bakker?_sg%5B0%5D=_84edVss86BgS-i7_1xE_vOjI_y4o1DXptklcdCaAlYLtx5JDwJqABFL6RYJcBA-53ck4Co.qIYcA_thG16OzoU7YF4BERp7o9Uu4EuyaJxgSpk0fINGCY5xjlUKwWeNuYs2qycyCKutB5kUg8pHpjX47SKPAQ&amp;_sg%5B1%5D=LhrQW5B7FPungBet0vFIXDwGVpmNZiaGOsc2HDSn5GmEAKQ7UiEw9yrog35rQadj7vqhxqc.pXtTxy-sWzClF_KbRnvCbaRnqpsjnqZjv2U0cuYq-V3u3Y0qC66NOTsUgi5QHtktN_JV9SxseF01npKw_408HA" TargetMode="External"/><Relationship Id="rId4" Type="http://schemas.openxmlformats.org/officeDocument/2006/relationships/hyperlink" Target="https://www.researchgate.net/scientific-contributions/GC-Huurneman-2003722136?_sg%5B0%5D=_84edVss86BgS-i7_1xE_vOjI_y4o1DXptklcdCaAlYLtx5JDwJqABFL6RYJcBA-53ck4Co.qIYcA_thG16OzoU7YF4BERp7o9Uu4EuyaJxgSpk0fINGCY5xjlUKwWeNuYs2qycyCKutB5kUg8pHpjX47SKPAQ&amp;_sg%5B1%5D=LhrQW5B7FPungBet0vFIXDwGVpmNZiaGOsc2HDSn5GmEAKQ7UiEw9yrog35rQadj7vqhxqc.pXtTxy-sWzClF_KbRnvCbaRnqpsjnqZjv2U0cuYq-V3u3Y0qC66NOTsUgi5QHtktN_JV9SxseF01npKw_408HA" TargetMode="Externa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7"/>
        <p:cNvGrpSpPr/>
        <p:nvPr/>
      </p:nvGrpSpPr>
      <p:grpSpPr>
        <a:xfrm>
          <a:off x="0" y="0"/>
          <a:ext cx="0" cy="0"/>
          <a:chOff x="0" y="0"/>
          <a:chExt cx="0" cy="0"/>
        </a:xfrm>
      </p:grpSpPr>
      <p:sp>
        <p:nvSpPr>
          <p:cNvPr id="148" name="Google Shape;148;p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49" name="Google Shape;149;p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50" name="Google Shape;150;p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a:t>
            </a:fld>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3"/>
        <p:cNvGrpSpPr/>
        <p:nvPr/>
      </p:nvGrpSpPr>
      <p:grpSpPr>
        <a:xfrm>
          <a:off x="0" y="0"/>
          <a:ext cx="0" cy="0"/>
          <a:chOff x="0" y="0"/>
          <a:chExt cx="0" cy="0"/>
        </a:xfrm>
      </p:grpSpPr>
      <p:sp>
        <p:nvSpPr>
          <p:cNvPr id="264" name="Google Shape;264;p1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65" name="Google Shape;265;p1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66" name="Google Shape;266;p10: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10</a:t>
            </a:fld>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5"/>
        <p:cNvGrpSpPr/>
        <p:nvPr/>
      </p:nvGrpSpPr>
      <p:grpSpPr>
        <a:xfrm>
          <a:off x="0" y="0"/>
          <a:ext cx="0" cy="0"/>
          <a:chOff x="0" y="0"/>
          <a:chExt cx="0" cy="0"/>
        </a:xfrm>
      </p:grpSpPr>
      <p:sp>
        <p:nvSpPr>
          <p:cNvPr id="276" name="Google Shape;276;p1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77" name="Google Shape;277;p1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78" name="Google Shape;278;p1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11</a:t>
            </a:fld>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7"/>
        <p:cNvGrpSpPr/>
        <p:nvPr/>
      </p:nvGrpSpPr>
      <p:grpSpPr>
        <a:xfrm>
          <a:off x="0" y="0"/>
          <a:ext cx="0" cy="0"/>
          <a:chOff x="0" y="0"/>
          <a:chExt cx="0" cy="0"/>
        </a:xfrm>
      </p:grpSpPr>
      <p:sp>
        <p:nvSpPr>
          <p:cNvPr id="288" name="Google Shape;288;p1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89" name="Google Shape;289;p1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r>
              <a:rPr lang="de-DE" dirty="0" err="1"/>
              <a:t>Effects</a:t>
            </a:r>
            <a:r>
              <a:rPr lang="de-DE" dirty="0"/>
              <a:t> </a:t>
            </a:r>
            <a:r>
              <a:rPr lang="de-DE" dirty="0" err="1"/>
              <a:t>of</a:t>
            </a:r>
            <a:r>
              <a:rPr lang="de-DE" dirty="0"/>
              <a:t> </a:t>
            </a:r>
            <a:r>
              <a:rPr lang="de-DE" dirty="0" err="1"/>
              <a:t>Landsat</a:t>
            </a:r>
            <a:r>
              <a:rPr lang="de-DE" dirty="0"/>
              <a:t> 5 </a:t>
            </a:r>
            <a:r>
              <a:rPr lang="de-DE" dirty="0" err="1"/>
              <a:t>Thematic</a:t>
            </a:r>
            <a:r>
              <a:rPr lang="de-DE" dirty="0"/>
              <a:t> Mapper and </a:t>
            </a:r>
            <a:r>
              <a:rPr lang="de-DE" dirty="0" err="1"/>
              <a:t>Landsat</a:t>
            </a:r>
            <a:r>
              <a:rPr lang="de-DE" dirty="0"/>
              <a:t> 7 Enhanced </a:t>
            </a:r>
            <a:r>
              <a:rPr lang="de-DE" dirty="0" err="1"/>
              <a:t>Thematic</a:t>
            </a:r>
            <a:r>
              <a:rPr lang="de-DE" dirty="0"/>
              <a:t> Mapper Plus </a:t>
            </a:r>
            <a:r>
              <a:rPr lang="de-DE" dirty="0" err="1"/>
              <a:t>radiometric</a:t>
            </a:r>
            <a:r>
              <a:rPr lang="de-DE" dirty="0"/>
              <a:t> and </a:t>
            </a:r>
            <a:r>
              <a:rPr lang="de-DE" dirty="0" err="1"/>
              <a:t>geometric</a:t>
            </a:r>
            <a:r>
              <a:rPr lang="de-DE" dirty="0"/>
              <a:t> </a:t>
            </a:r>
            <a:r>
              <a:rPr lang="de-DE" dirty="0" err="1"/>
              <a:t>calibrations</a:t>
            </a:r>
            <a:r>
              <a:rPr lang="de-DE" dirty="0"/>
              <a:t> and </a:t>
            </a:r>
            <a:r>
              <a:rPr lang="de-DE" dirty="0" err="1"/>
              <a:t>corrections</a:t>
            </a:r>
            <a:r>
              <a:rPr lang="de-DE" dirty="0"/>
              <a:t> on </a:t>
            </a:r>
            <a:r>
              <a:rPr lang="de-DE" dirty="0" err="1"/>
              <a:t>landscape</a:t>
            </a:r>
            <a:r>
              <a:rPr lang="de-DE" dirty="0"/>
              <a:t> </a:t>
            </a:r>
            <a:r>
              <a:rPr lang="de-DE" dirty="0" err="1"/>
              <a:t>characterization</a:t>
            </a:r>
            <a:endParaRPr lang="de-DE" dirty="0"/>
          </a:p>
          <a:p>
            <a:r>
              <a:rPr lang="de-DE" dirty="0" err="1"/>
              <a:t>October</a:t>
            </a:r>
            <a:r>
              <a:rPr lang="de-DE" dirty="0"/>
              <a:t> 2001</a:t>
            </a:r>
          </a:p>
          <a:p>
            <a:r>
              <a:rPr lang="de-DE" dirty="0">
                <a:hlinkClick r:id="rId3"/>
              </a:rPr>
              <a:t>Remote Sensing </a:t>
            </a:r>
            <a:r>
              <a:rPr lang="de-DE" dirty="0" err="1">
                <a:hlinkClick r:id="rId3"/>
              </a:rPr>
              <a:t>of</a:t>
            </a:r>
            <a:r>
              <a:rPr lang="de-DE" dirty="0">
                <a:hlinkClick r:id="rId3"/>
              </a:rPr>
              <a:t> Environment</a:t>
            </a:r>
            <a:r>
              <a:rPr lang="de-DE" dirty="0"/>
              <a:t> 78(1):55-70</a:t>
            </a:r>
          </a:p>
          <a:p>
            <a:r>
              <a:rPr lang="de-DE" dirty="0"/>
              <a:t>DOI: </a:t>
            </a:r>
            <a:r>
              <a:rPr lang="de-DE" dirty="0">
                <a:hlinkClick r:id="rId4"/>
              </a:rPr>
              <a:t>10.1016/S0034-4257(01)00249-8</a:t>
            </a:r>
            <a:endParaRPr lang="de-DE" dirty="0"/>
          </a:p>
          <a:p>
            <a:r>
              <a:rPr lang="de-DE" dirty="0">
                <a:hlinkClick r:id="rId5"/>
              </a:rPr>
              <a:t>Jim Vogelmann</a:t>
            </a:r>
            <a:endParaRPr lang="de-DE" dirty="0"/>
          </a:p>
          <a:p>
            <a:r>
              <a:rPr lang="de-DE" dirty="0">
                <a:hlinkClick r:id="rId6"/>
              </a:rPr>
              <a:t>Dennis Helder</a:t>
            </a:r>
            <a:endParaRPr lang="de-DE" dirty="0"/>
          </a:p>
          <a:p>
            <a:r>
              <a:rPr lang="de-DE" dirty="0">
                <a:hlinkClick r:id="rId7"/>
              </a:rPr>
              <a:t>Ron </a:t>
            </a:r>
            <a:r>
              <a:rPr lang="de-DE" dirty="0" err="1">
                <a:hlinkClick r:id="rId7"/>
              </a:rPr>
              <a:t>Morfitt</a:t>
            </a:r>
            <a:endParaRPr lang="de-DE" dirty="0"/>
          </a:p>
          <a:p>
            <a:r>
              <a:rPr lang="de-DE" dirty="0">
                <a:hlinkClick r:id="rId8"/>
              </a:rPr>
              <a:t>Henry </a:t>
            </a:r>
            <a:r>
              <a:rPr lang="de-DE" dirty="0" err="1">
                <a:hlinkClick r:id="rId8"/>
              </a:rPr>
              <a:t>Bulley</a:t>
            </a:r>
            <a:endParaRPr dirty="0"/>
          </a:p>
        </p:txBody>
      </p:sp>
      <p:sp>
        <p:nvSpPr>
          <p:cNvPr id="290" name="Google Shape;290;p1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12</a:t>
            </a:fld>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0"/>
        <p:cNvGrpSpPr/>
        <p:nvPr/>
      </p:nvGrpSpPr>
      <p:grpSpPr>
        <a:xfrm>
          <a:off x="0" y="0"/>
          <a:ext cx="0" cy="0"/>
          <a:chOff x="0" y="0"/>
          <a:chExt cx="0" cy="0"/>
        </a:xfrm>
      </p:grpSpPr>
      <p:sp>
        <p:nvSpPr>
          <p:cNvPr id="301" name="Google Shape;301;p1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02" name="Google Shape;302;p1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dirty="0"/>
              <a:t>https://www.usgs.gov/landsat-missions/landsat-7</a:t>
            </a:r>
          </a:p>
          <a:p>
            <a:pPr marL="0" lvl="0" indent="0" algn="l" rtl="0">
              <a:spcBef>
                <a:spcPts val="0"/>
              </a:spcBef>
              <a:spcAft>
                <a:spcPts val="0"/>
              </a:spcAft>
              <a:buNone/>
            </a:pPr>
            <a:endParaRPr lang="en-US" dirty="0"/>
          </a:p>
          <a:p>
            <a:pPr marL="0" lvl="0" indent="0" algn="l" rtl="0">
              <a:spcBef>
                <a:spcPts val="0"/>
              </a:spcBef>
              <a:spcAft>
                <a:spcPts val="0"/>
              </a:spcAft>
              <a:buNone/>
            </a:pPr>
            <a:r>
              <a:rPr lang="en-US" dirty="0" err="1"/>
              <a:t>Eher</a:t>
            </a:r>
            <a:r>
              <a:rPr lang="en-US" dirty="0"/>
              <a:t>: v</a:t>
            </a:r>
            <a:endParaRPr dirty="0"/>
          </a:p>
        </p:txBody>
      </p:sp>
      <p:sp>
        <p:nvSpPr>
          <p:cNvPr id="303" name="Google Shape;303;p1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13</a:t>
            </a:fld>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3"/>
        <p:cNvGrpSpPr/>
        <p:nvPr/>
      </p:nvGrpSpPr>
      <p:grpSpPr>
        <a:xfrm>
          <a:off x="0" y="0"/>
          <a:ext cx="0" cy="0"/>
          <a:chOff x="0" y="0"/>
          <a:chExt cx="0" cy="0"/>
        </a:xfrm>
      </p:grpSpPr>
      <p:sp>
        <p:nvSpPr>
          <p:cNvPr id="314" name="Google Shape;314;p1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15" name="Google Shape;315;p1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r>
              <a:rPr lang="de-DE" b="1" dirty="0"/>
              <a:t>Remote Sensing and Image Interpretation</a:t>
            </a:r>
          </a:p>
          <a:p>
            <a:r>
              <a:rPr lang="de-DE" dirty="0" err="1"/>
              <a:t>Lillesand</a:t>
            </a:r>
            <a:r>
              <a:rPr lang="de-DE" dirty="0"/>
              <a:t>, Thomas / Kiefer, Ralph W. / </a:t>
            </a:r>
            <a:r>
              <a:rPr lang="de-DE" dirty="0" err="1"/>
              <a:t>Chipman</a:t>
            </a:r>
            <a:r>
              <a:rPr lang="de-DE" dirty="0"/>
              <a:t>, Jonathan</a:t>
            </a:r>
          </a:p>
          <a:p>
            <a:r>
              <a:rPr lang="de-DE" dirty="0"/>
              <a:t>7. Auflage März 2015</a:t>
            </a:r>
            <a:br>
              <a:rPr lang="de-DE" dirty="0"/>
            </a:br>
            <a:r>
              <a:rPr lang="de-DE" dirty="0"/>
              <a:t>768 Seiten, Softcover</a:t>
            </a:r>
            <a:br>
              <a:rPr lang="de-DE" dirty="0"/>
            </a:br>
            <a:r>
              <a:rPr lang="de-DE" i="1" dirty="0"/>
              <a:t>Lehrbuch</a:t>
            </a:r>
            <a:r>
              <a:rPr lang="de-DE" dirty="0"/>
              <a:t> </a:t>
            </a:r>
          </a:p>
          <a:p>
            <a:r>
              <a:rPr lang="de-DE" dirty="0"/>
              <a:t>ISBN: </a:t>
            </a:r>
            <a:r>
              <a:rPr lang="de-DE" b="1" dirty="0"/>
              <a:t>978-1-118-34328-9</a:t>
            </a:r>
            <a:r>
              <a:rPr lang="de-DE" dirty="0"/>
              <a:t> </a:t>
            </a:r>
          </a:p>
          <a:p>
            <a:r>
              <a:rPr lang="de-DE" dirty="0"/>
              <a:t>John Wiley &amp; </a:t>
            </a:r>
            <a:r>
              <a:rPr lang="de-DE" dirty="0" err="1"/>
              <a:t>Sons</a:t>
            </a:r>
            <a:endParaRPr lang="de-DE" dirty="0"/>
          </a:p>
          <a:p>
            <a:pPr marL="0" lvl="0" indent="0" algn="l" rtl="0">
              <a:spcBef>
                <a:spcPts val="0"/>
              </a:spcBef>
              <a:spcAft>
                <a:spcPts val="0"/>
              </a:spcAft>
              <a:buNone/>
            </a:pPr>
            <a:endParaRPr dirty="0"/>
          </a:p>
        </p:txBody>
      </p:sp>
      <p:sp>
        <p:nvSpPr>
          <p:cNvPr id="316" name="Google Shape;316;p1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14</a:t>
            </a:fld>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7"/>
        <p:cNvGrpSpPr/>
        <p:nvPr/>
      </p:nvGrpSpPr>
      <p:grpSpPr>
        <a:xfrm>
          <a:off x="0" y="0"/>
          <a:ext cx="0" cy="0"/>
          <a:chOff x="0" y="0"/>
          <a:chExt cx="0" cy="0"/>
        </a:xfrm>
      </p:grpSpPr>
      <p:sp>
        <p:nvSpPr>
          <p:cNvPr id="328" name="Google Shape;328;p1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29" name="Google Shape;329;p1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30" name="Google Shape;330;p1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15</a:t>
            </a:fld>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0"/>
        <p:cNvGrpSpPr/>
        <p:nvPr/>
      </p:nvGrpSpPr>
      <p:grpSpPr>
        <a:xfrm>
          <a:off x="0" y="0"/>
          <a:ext cx="0" cy="0"/>
          <a:chOff x="0" y="0"/>
          <a:chExt cx="0" cy="0"/>
        </a:xfrm>
      </p:grpSpPr>
      <p:sp>
        <p:nvSpPr>
          <p:cNvPr id="341" name="Google Shape;341;p1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42" name="Google Shape;342;p1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r>
              <a:rPr lang="de-DE" b="1" dirty="0"/>
              <a:t>Remote Sensing and Image Interpretation</a:t>
            </a:r>
          </a:p>
          <a:p>
            <a:r>
              <a:rPr lang="de-DE" dirty="0" err="1"/>
              <a:t>Lillesand</a:t>
            </a:r>
            <a:r>
              <a:rPr lang="de-DE" dirty="0"/>
              <a:t>, Thomas / Kiefer, Ralph W. / </a:t>
            </a:r>
            <a:r>
              <a:rPr lang="de-DE" dirty="0" err="1"/>
              <a:t>Chipman</a:t>
            </a:r>
            <a:r>
              <a:rPr lang="de-DE" dirty="0"/>
              <a:t>, Jonathan</a:t>
            </a:r>
          </a:p>
          <a:p>
            <a:r>
              <a:rPr lang="de-DE" dirty="0"/>
              <a:t>7. Auflage März 2015</a:t>
            </a:r>
            <a:br>
              <a:rPr lang="de-DE" dirty="0"/>
            </a:br>
            <a:r>
              <a:rPr lang="de-DE" dirty="0"/>
              <a:t>768 Seiten, Softcover</a:t>
            </a:r>
            <a:br>
              <a:rPr lang="de-DE" dirty="0"/>
            </a:br>
            <a:r>
              <a:rPr lang="de-DE" i="1" dirty="0"/>
              <a:t>Lehrbuch</a:t>
            </a:r>
            <a:r>
              <a:rPr lang="de-DE" dirty="0"/>
              <a:t> </a:t>
            </a:r>
          </a:p>
          <a:p>
            <a:r>
              <a:rPr lang="de-DE" dirty="0"/>
              <a:t>ISBN: </a:t>
            </a:r>
            <a:r>
              <a:rPr lang="de-DE" b="1" dirty="0"/>
              <a:t>978-1-118-34328-9</a:t>
            </a:r>
            <a:r>
              <a:rPr lang="de-DE" dirty="0"/>
              <a:t> </a:t>
            </a:r>
          </a:p>
          <a:p>
            <a:r>
              <a:rPr lang="de-DE" dirty="0"/>
              <a:t>John Wiley &amp; </a:t>
            </a:r>
            <a:r>
              <a:rPr lang="de-DE" dirty="0" err="1"/>
              <a:t>Sons</a:t>
            </a:r>
            <a:endParaRPr lang="de-DE" dirty="0"/>
          </a:p>
          <a:p>
            <a:pPr marL="0" lvl="0" indent="0" algn="l" rtl="0">
              <a:spcBef>
                <a:spcPts val="0"/>
              </a:spcBef>
              <a:spcAft>
                <a:spcPts val="0"/>
              </a:spcAft>
              <a:buNone/>
            </a:pPr>
            <a:endParaRPr dirty="0"/>
          </a:p>
        </p:txBody>
      </p:sp>
      <p:sp>
        <p:nvSpPr>
          <p:cNvPr id="343" name="Google Shape;343;p1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16</a:t>
            </a:fld>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5"/>
        <p:cNvGrpSpPr/>
        <p:nvPr/>
      </p:nvGrpSpPr>
      <p:grpSpPr>
        <a:xfrm>
          <a:off x="0" y="0"/>
          <a:ext cx="0" cy="0"/>
          <a:chOff x="0" y="0"/>
          <a:chExt cx="0" cy="0"/>
        </a:xfrm>
      </p:grpSpPr>
      <p:sp>
        <p:nvSpPr>
          <p:cNvPr id="356" name="Google Shape;356;p1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57" name="Google Shape;357;p1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de-DE" dirty="0"/>
              <a:t>https://earth.esa.int/eogateway/instruments/meris/description</a:t>
            </a:r>
            <a:endParaRPr dirty="0"/>
          </a:p>
        </p:txBody>
      </p:sp>
      <p:sp>
        <p:nvSpPr>
          <p:cNvPr id="358" name="Google Shape;358;p17: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17</a:t>
            </a:fld>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3"/>
        <p:cNvGrpSpPr/>
        <p:nvPr/>
      </p:nvGrpSpPr>
      <p:grpSpPr>
        <a:xfrm>
          <a:off x="0" y="0"/>
          <a:ext cx="0" cy="0"/>
          <a:chOff x="0" y="0"/>
          <a:chExt cx="0" cy="0"/>
        </a:xfrm>
      </p:grpSpPr>
      <p:sp>
        <p:nvSpPr>
          <p:cNvPr id="374" name="Google Shape;374;p1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75" name="Google Shape;375;p1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76" name="Google Shape;376;p18: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18</a:t>
            </a:fld>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5"/>
        <p:cNvGrpSpPr/>
        <p:nvPr/>
      </p:nvGrpSpPr>
      <p:grpSpPr>
        <a:xfrm>
          <a:off x="0" y="0"/>
          <a:ext cx="0" cy="0"/>
          <a:chOff x="0" y="0"/>
          <a:chExt cx="0" cy="0"/>
        </a:xfrm>
      </p:grpSpPr>
      <p:sp>
        <p:nvSpPr>
          <p:cNvPr id="386" name="Google Shape;386;p1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87" name="Google Shape;387;p1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88" name="Google Shape;388;p1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19</a:t>
            </a:fl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8"/>
        <p:cNvGrpSpPr/>
        <p:nvPr/>
      </p:nvGrpSpPr>
      <p:grpSpPr>
        <a:xfrm>
          <a:off x="0" y="0"/>
          <a:ext cx="0" cy="0"/>
          <a:chOff x="0" y="0"/>
          <a:chExt cx="0" cy="0"/>
        </a:xfrm>
      </p:grpSpPr>
      <p:sp>
        <p:nvSpPr>
          <p:cNvPr id="169" name="Google Shape;169;p2: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70" name="Google Shape;170;p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7"/>
        <p:cNvGrpSpPr/>
        <p:nvPr/>
      </p:nvGrpSpPr>
      <p:grpSpPr>
        <a:xfrm>
          <a:off x="0" y="0"/>
          <a:ext cx="0" cy="0"/>
          <a:chOff x="0" y="0"/>
          <a:chExt cx="0" cy="0"/>
        </a:xfrm>
      </p:grpSpPr>
      <p:sp>
        <p:nvSpPr>
          <p:cNvPr id="398" name="Google Shape;398;p2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99" name="Google Shape;399;p2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de-DE" dirty="0"/>
              <a:t>https://www.usgs.gov/landsat-missions/landsat-8-oli-and-tirs-calibration-notices</a:t>
            </a:r>
            <a:endParaRPr dirty="0"/>
          </a:p>
        </p:txBody>
      </p:sp>
      <p:sp>
        <p:nvSpPr>
          <p:cNvPr id="400" name="Google Shape;400;p20: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20</a:t>
            </a:fld>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0"/>
        <p:cNvGrpSpPr/>
        <p:nvPr/>
      </p:nvGrpSpPr>
      <p:grpSpPr>
        <a:xfrm>
          <a:off x="0" y="0"/>
          <a:ext cx="0" cy="0"/>
          <a:chOff x="0" y="0"/>
          <a:chExt cx="0" cy="0"/>
        </a:xfrm>
      </p:grpSpPr>
      <p:sp>
        <p:nvSpPr>
          <p:cNvPr id="411" name="Google Shape;411;p2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12" name="Google Shape;412;p2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13" name="Google Shape;413;p2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21</a:t>
            </a:fld>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2"/>
        <p:cNvGrpSpPr/>
        <p:nvPr/>
      </p:nvGrpSpPr>
      <p:grpSpPr>
        <a:xfrm>
          <a:off x="0" y="0"/>
          <a:ext cx="0" cy="0"/>
          <a:chOff x="0" y="0"/>
          <a:chExt cx="0" cy="0"/>
        </a:xfrm>
      </p:grpSpPr>
      <p:sp>
        <p:nvSpPr>
          <p:cNvPr id="423" name="Google Shape;423;p2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24" name="Google Shape;424;p2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25" name="Google Shape;425;p2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22</a:t>
            </a:fld>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4"/>
        <p:cNvGrpSpPr/>
        <p:nvPr/>
      </p:nvGrpSpPr>
      <p:grpSpPr>
        <a:xfrm>
          <a:off x="0" y="0"/>
          <a:ext cx="0" cy="0"/>
          <a:chOff x="0" y="0"/>
          <a:chExt cx="0" cy="0"/>
        </a:xfrm>
      </p:grpSpPr>
      <p:sp>
        <p:nvSpPr>
          <p:cNvPr id="435" name="Google Shape;435;p2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36" name="Google Shape;436;p2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37" name="Google Shape;437;p2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23</a:t>
            </a:fld>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6"/>
        <p:cNvGrpSpPr/>
        <p:nvPr/>
      </p:nvGrpSpPr>
      <p:grpSpPr>
        <a:xfrm>
          <a:off x="0" y="0"/>
          <a:ext cx="0" cy="0"/>
          <a:chOff x="0" y="0"/>
          <a:chExt cx="0" cy="0"/>
        </a:xfrm>
      </p:grpSpPr>
      <p:sp>
        <p:nvSpPr>
          <p:cNvPr id="447" name="Google Shape;447;p2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48" name="Google Shape;448;p2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49" name="Google Shape;449;p2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24</a:t>
            </a:fld>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8"/>
        <p:cNvGrpSpPr/>
        <p:nvPr/>
      </p:nvGrpSpPr>
      <p:grpSpPr>
        <a:xfrm>
          <a:off x="0" y="0"/>
          <a:ext cx="0" cy="0"/>
          <a:chOff x="0" y="0"/>
          <a:chExt cx="0" cy="0"/>
        </a:xfrm>
      </p:grpSpPr>
      <p:sp>
        <p:nvSpPr>
          <p:cNvPr id="459" name="Google Shape;459;p2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60" name="Google Shape;460;p2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61" name="Google Shape;461;p2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25</a:t>
            </a:fld>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0"/>
        <p:cNvGrpSpPr/>
        <p:nvPr/>
      </p:nvGrpSpPr>
      <p:grpSpPr>
        <a:xfrm>
          <a:off x="0" y="0"/>
          <a:ext cx="0" cy="0"/>
          <a:chOff x="0" y="0"/>
          <a:chExt cx="0" cy="0"/>
        </a:xfrm>
      </p:grpSpPr>
      <p:sp>
        <p:nvSpPr>
          <p:cNvPr id="471" name="Google Shape;471;p2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72" name="Google Shape;472;p2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73" name="Google Shape;473;p2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26</a:t>
            </a:fld>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81"/>
        <p:cNvGrpSpPr/>
        <p:nvPr/>
      </p:nvGrpSpPr>
      <p:grpSpPr>
        <a:xfrm>
          <a:off x="0" y="0"/>
          <a:ext cx="0" cy="0"/>
          <a:chOff x="0" y="0"/>
          <a:chExt cx="0" cy="0"/>
        </a:xfrm>
      </p:grpSpPr>
      <p:sp>
        <p:nvSpPr>
          <p:cNvPr id="482" name="Google Shape;482;p2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83" name="Google Shape;483;p2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84" name="Google Shape;484;p27: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27</a:t>
            </a:fld>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93"/>
        <p:cNvGrpSpPr/>
        <p:nvPr/>
      </p:nvGrpSpPr>
      <p:grpSpPr>
        <a:xfrm>
          <a:off x="0" y="0"/>
          <a:ext cx="0" cy="0"/>
          <a:chOff x="0" y="0"/>
          <a:chExt cx="0" cy="0"/>
        </a:xfrm>
      </p:grpSpPr>
      <p:sp>
        <p:nvSpPr>
          <p:cNvPr id="494" name="Google Shape;494;p2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95" name="Google Shape;495;p2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96" name="Google Shape;496;p28: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28</a:t>
            </a:fld>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5"/>
        <p:cNvGrpSpPr/>
        <p:nvPr/>
      </p:nvGrpSpPr>
      <p:grpSpPr>
        <a:xfrm>
          <a:off x="0" y="0"/>
          <a:ext cx="0" cy="0"/>
          <a:chOff x="0" y="0"/>
          <a:chExt cx="0" cy="0"/>
        </a:xfrm>
      </p:grpSpPr>
      <p:sp>
        <p:nvSpPr>
          <p:cNvPr id="506" name="Google Shape;506;p2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07" name="Google Shape;507;p2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508" name="Google Shape;508;p2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29</a:t>
            </a:fld>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8"/>
        <p:cNvGrpSpPr/>
        <p:nvPr/>
      </p:nvGrpSpPr>
      <p:grpSpPr>
        <a:xfrm>
          <a:off x="0" y="0"/>
          <a:ext cx="0" cy="0"/>
          <a:chOff x="0" y="0"/>
          <a:chExt cx="0" cy="0"/>
        </a:xfrm>
      </p:grpSpPr>
      <p:sp>
        <p:nvSpPr>
          <p:cNvPr id="179" name="Google Shape;179;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80" name="Google Shape;180;p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r>
              <a:rPr lang="de-DE" dirty="0" err="1"/>
              <a:t>Principles</a:t>
            </a:r>
            <a:r>
              <a:rPr lang="de-DE" dirty="0"/>
              <a:t> </a:t>
            </a:r>
            <a:r>
              <a:rPr lang="de-DE" dirty="0" err="1"/>
              <a:t>of</a:t>
            </a:r>
            <a:r>
              <a:rPr lang="de-DE" dirty="0"/>
              <a:t> remote </a:t>
            </a:r>
            <a:r>
              <a:rPr lang="de-DE" dirty="0" err="1"/>
              <a:t>sensing</a:t>
            </a:r>
            <a:r>
              <a:rPr lang="de-DE" dirty="0"/>
              <a:t> : an </a:t>
            </a:r>
            <a:r>
              <a:rPr lang="de-DE" dirty="0" err="1"/>
              <a:t>introductory</a:t>
            </a:r>
            <a:r>
              <a:rPr lang="de-DE" dirty="0"/>
              <a:t> </a:t>
            </a:r>
            <a:r>
              <a:rPr lang="de-DE" dirty="0" err="1"/>
              <a:t>textbook</a:t>
            </a:r>
            <a:r>
              <a:rPr lang="de-DE" dirty="0"/>
              <a:t>.</a:t>
            </a:r>
          </a:p>
          <a:p>
            <a:r>
              <a:rPr lang="de-DE" dirty="0" err="1"/>
              <a:t>January</a:t>
            </a:r>
            <a:r>
              <a:rPr lang="de-DE" dirty="0"/>
              <a:t> 2009</a:t>
            </a:r>
          </a:p>
          <a:p>
            <a:r>
              <a:rPr lang="de-DE" dirty="0"/>
              <a:t>In </a:t>
            </a:r>
            <a:r>
              <a:rPr lang="de-DE" dirty="0" err="1"/>
              <a:t>book</a:t>
            </a:r>
            <a:r>
              <a:rPr lang="de-DE" dirty="0"/>
              <a:t>: </a:t>
            </a:r>
            <a:r>
              <a:rPr lang="de-DE" dirty="0" err="1"/>
              <a:t>Principles</a:t>
            </a:r>
            <a:r>
              <a:rPr lang="de-DE" dirty="0"/>
              <a:t> </a:t>
            </a:r>
            <a:r>
              <a:rPr lang="de-DE" dirty="0" err="1"/>
              <a:t>of</a:t>
            </a:r>
            <a:r>
              <a:rPr lang="de-DE" dirty="0"/>
              <a:t> Remote Sensing</a:t>
            </a:r>
          </a:p>
          <a:p>
            <a:r>
              <a:rPr lang="de-DE" dirty="0"/>
              <a:t>Edition: ITC Educational </a:t>
            </a:r>
            <a:r>
              <a:rPr lang="de-DE" dirty="0" err="1"/>
              <a:t>Textbook</a:t>
            </a:r>
            <a:r>
              <a:rPr lang="de-DE" dirty="0"/>
              <a:t> Series 2,</a:t>
            </a:r>
          </a:p>
          <a:p>
            <a:r>
              <a:rPr lang="de-DE" dirty="0"/>
              <a:t>Chapter: 2.2-2.4</a:t>
            </a:r>
          </a:p>
          <a:p>
            <a:r>
              <a:rPr lang="de-DE" dirty="0"/>
              <a:t>Publisher: University </a:t>
            </a:r>
            <a:r>
              <a:rPr lang="de-DE" dirty="0" err="1"/>
              <a:t>of</a:t>
            </a:r>
            <a:r>
              <a:rPr lang="de-DE" dirty="0"/>
              <a:t> Twente Faculty </a:t>
            </a:r>
            <a:r>
              <a:rPr lang="de-DE" dirty="0" err="1"/>
              <a:t>of</a:t>
            </a:r>
            <a:r>
              <a:rPr lang="de-DE" dirty="0"/>
              <a:t> Geo-Information and Earth Observation (ITC),</a:t>
            </a:r>
          </a:p>
          <a:p>
            <a:r>
              <a:rPr lang="de-DE" dirty="0"/>
              <a:t>Editors: </a:t>
            </a:r>
            <a:r>
              <a:rPr lang="de-DE" dirty="0" err="1"/>
              <a:t>Tempfli</a:t>
            </a:r>
            <a:r>
              <a:rPr lang="de-DE" dirty="0"/>
              <a:t> K, G.C. </a:t>
            </a:r>
            <a:r>
              <a:rPr lang="de-DE" dirty="0" err="1"/>
              <a:t>Huurneman</a:t>
            </a:r>
            <a:r>
              <a:rPr lang="de-DE" dirty="0"/>
              <a:t>, W.H. Bakker, and L.L.F. Janssen</a:t>
            </a:r>
          </a:p>
          <a:p>
            <a:r>
              <a:rPr lang="de-DE" dirty="0">
                <a:hlinkClick r:id="rId3"/>
              </a:rPr>
              <a:t>Klaus </a:t>
            </a:r>
            <a:r>
              <a:rPr lang="de-DE" dirty="0" err="1">
                <a:hlinkClick r:id="rId3"/>
              </a:rPr>
              <a:t>Tempfli</a:t>
            </a:r>
            <a:endParaRPr lang="de-DE" dirty="0"/>
          </a:p>
          <a:p>
            <a:r>
              <a:rPr lang="de-DE" dirty="0">
                <a:hlinkClick r:id="rId4"/>
              </a:rPr>
              <a:t>G.C. </a:t>
            </a:r>
            <a:r>
              <a:rPr lang="de-DE" dirty="0" err="1">
                <a:hlinkClick r:id="rId4"/>
              </a:rPr>
              <a:t>Huurneman</a:t>
            </a:r>
            <a:endParaRPr lang="de-DE" dirty="0"/>
          </a:p>
          <a:p>
            <a:r>
              <a:rPr lang="de-DE" dirty="0">
                <a:hlinkClick r:id="rId5"/>
              </a:rPr>
              <a:t>Wim Bakker</a:t>
            </a:r>
            <a:endParaRPr lang="de-DE" dirty="0"/>
          </a:p>
          <a:p>
            <a:r>
              <a:rPr lang="de-DE" dirty="0" err="1">
                <a:hlinkClick r:id="rId6"/>
              </a:rPr>
              <a:t>Tsehaie</a:t>
            </a:r>
            <a:r>
              <a:rPr lang="de-DE" dirty="0">
                <a:hlinkClick r:id="rId6"/>
              </a:rPr>
              <a:t> </a:t>
            </a:r>
            <a:r>
              <a:rPr lang="de-DE" dirty="0" err="1">
                <a:hlinkClick r:id="rId6"/>
              </a:rPr>
              <a:t>Woldai</a:t>
            </a:r>
            <a:endParaRPr lang="de-DE" dirty="0"/>
          </a:p>
          <a:p>
            <a:pPr marL="0" lvl="0" indent="0" algn="l" rtl="0">
              <a:spcBef>
                <a:spcPts val="0"/>
              </a:spcBef>
              <a:spcAft>
                <a:spcPts val="0"/>
              </a:spcAft>
              <a:buNone/>
            </a:pPr>
            <a:endParaRPr dirty="0"/>
          </a:p>
        </p:txBody>
      </p:sp>
      <p:sp>
        <p:nvSpPr>
          <p:cNvPr id="181" name="Google Shape;181;p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3</a:t>
            </a:fld>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16"/>
        <p:cNvGrpSpPr/>
        <p:nvPr/>
      </p:nvGrpSpPr>
      <p:grpSpPr>
        <a:xfrm>
          <a:off x="0" y="0"/>
          <a:ext cx="0" cy="0"/>
          <a:chOff x="0" y="0"/>
          <a:chExt cx="0" cy="0"/>
        </a:xfrm>
      </p:grpSpPr>
      <p:sp>
        <p:nvSpPr>
          <p:cNvPr id="517" name="Google Shape;517;p3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18" name="Google Shape;518;p3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de-DE" dirty="0"/>
              <a:t>Rüdiger Gens (2024) </a:t>
            </a:r>
            <a:r>
              <a:rPr lang="de-DE" dirty="0" err="1"/>
              <a:t>Atmospheric</a:t>
            </a:r>
            <a:r>
              <a:rPr lang="de-DE" dirty="0"/>
              <a:t> and </a:t>
            </a:r>
            <a:r>
              <a:rPr lang="de-DE" dirty="0" err="1"/>
              <a:t>Radiometric</a:t>
            </a:r>
            <a:r>
              <a:rPr lang="de-DE" dirty="0"/>
              <a:t> </a:t>
            </a:r>
            <a:r>
              <a:rPr lang="de-DE" dirty="0" err="1"/>
              <a:t>Corrections</a:t>
            </a:r>
            <a:r>
              <a:rPr lang="de-DE" dirty="0"/>
              <a:t> </a:t>
            </a:r>
            <a:r>
              <a:rPr lang="de-DE" dirty="0" err="1"/>
              <a:t>for</a:t>
            </a:r>
            <a:r>
              <a:rPr lang="de-DE" dirty="0"/>
              <a:t> Remote Sensing Data. </a:t>
            </a:r>
            <a:r>
              <a:rPr lang="de-DE" dirty="0" err="1"/>
              <a:t>Geophysical</a:t>
            </a:r>
            <a:r>
              <a:rPr lang="de-DE" dirty="0"/>
              <a:t> Institute. University </a:t>
            </a:r>
            <a:r>
              <a:rPr lang="de-DE" dirty="0" err="1"/>
              <a:t>of</a:t>
            </a:r>
            <a:r>
              <a:rPr lang="de-DE" dirty="0"/>
              <a:t> Alaska Fairbanks</a:t>
            </a:r>
            <a:endParaRPr dirty="0"/>
          </a:p>
        </p:txBody>
      </p:sp>
      <p:sp>
        <p:nvSpPr>
          <p:cNvPr id="519" name="Google Shape;519;p30: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30</a:t>
            </a:fld>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8"/>
        <p:cNvGrpSpPr/>
        <p:nvPr/>
      </p:nvGrpSpPr>
      <p:grpSpPr>
        <a:xfrm>
          <a:off x="0" y="0"/>
          <a:ext cx="0" cy="0"/>
          <a:chOff x="0" y="0"/>
          <a:chExt cx="0" cy="0"/>
        </a:xfrm>
      </p:grpSpPr>
      <p:sp>
        <p:nvSpPr>
          <p:cNvPr id="529" name="Google Shape;529;p3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30" name="Google Shape;530;p3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531" name="Google Shape;531;p3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31</a:t>
            </a:fld>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39"/>
        <p:cNvGrpSpPr/>
        <p:nvPr/>
      </p:nvGrpSpPr>
      <p:grpSpPr>
        <a:xfrm>
          <a:off x="0" y="0"/>
          <a:ext cx="0" cy="0"/>
          <a:chOff x="0" y="0"/>
          <a:chExt cx="0" cy="0"/>
        </a:xfrm>
      </p:grpSpPr>
      <p:sp>
        <p:nvSpPr>
          <p:cNvPr id="540" name="Google Shape;540;p3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41" name="Google Shape;541;p3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542" name="Google Shape;542;p3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32</a:t>
            </a:fld>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51"/>
        <p:cNvGrpSpPr/>
        <p:nvPr/>
      </p:nvGrpSpPr>
      <p:grpSpPr>
        <a:xfrm>
          <a:off x="0" y="0"/>
          <a:ext cx="0" cy="0"/>
          <a:chOff x="0" y="0"/>
          <a:chExt cx="0" cy="0"/>
        </a:xfrm>
      </p:grpSpPr>
      <p:sp>
        <p:nvSpPr>
          <p:cNvPr id="552" name="Google Shape;552;p3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53" name="Google Shape;553;p3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554" name="Google Shape;554;p3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33</a:t>
            </a:fld>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65"/>
        <p:cNvGrpSpPr/>
        <p:nvPr/>
      </p:nvGrpSpPr>
      <p:grpSpPr>
        <a:xfrm>
          <a:off x="0" y="0"/>
          <a:ext cx="0" cy="0"/>
          <a:chOff x="0" y="0"/>
          <a:chExt cx="0" cy="0"/>
        </a:xfrm>
      </p:grpSpPr>
      <p:sp>
        <p:nvSpPr>
          <p:cNvPr id="566" name="Google Shape;566;p3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67" name="Google Shape;567;p3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568" name="Google Shape;568;p3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34</a:t>
            </a:fld>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80"/>
        <p:cNvGrpSpPr/>
        <p:nvPr/>
      </p:nvGrpSpPr>
      <p:grpSpPr>
        <a:xfrm>
          <a:off x="0" y="0"/>
          <a:ext cx="0" cy="0"/>
          <a:chOff x="0" y="0"/>
          <a:chExt cx="0" cy="0"/>
        </a:xfrm>
      </p:grpSpPr>
      <p:sp>
        <p:nvSpPr>
          <p:cNvPr id="581" name="Google Shape;581;p3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82" name="Google Shape;582;p3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US" dirty="0"/>
              <a:t>https://eo-college.org/courses/landinfocus/lessons/processing-fundamentals-of-remote-sensing-imagery/topics/preprocessing-sar-and-optical/</a:t>
            </a:r>
            <a:endParaRPr dirty="0"/>
          </a:p>
          <a:p>
            <a:pPr marL="0" lvl="0" indent="0" algn="l" rtl="0">
              <a:spcBef>
                <a:spcPts val="0"/>
              </a:spcBef>
              <a:spcAft>
                <a:spcPts val="0"/>
              </a:spcAft>
              <a:buNone/>
            </a:pPr>
            <a:endParaRPr dirty="0"/>
          </a:p>
        </p:txBody>
      </p:sp>
      <p:sp>
        <p:nvSpPr>
          <p:cNvPr id="583" name="Google Shape;583;p3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35</a:t>
            </a:fld>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3"/>
        <p:cNvGrpSpPr/>
        <p:nvPr/>
      </p:nvGrpSpPr>
      <p:grpSpPr>
        <a:xfrm>
          <a:off x="0" y="0"/>
          <a:ext cx="0" cy="0"/>
          <a:chOff x="0" y="0"/>
          <a:chExt cx="0" cy="0"/>
        </a:xfrm>
      </p:grpSpPr>
      <p:sp>
        <p:nvSpPr>
          <p:cNvPr id="594" name="Google Shape;594;p3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95" name="Google Shape;595;p3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US"/>
              <a:t>https://eo-college.org/courses/landinfocus/lessons/processing-fundamentals-of-remote-sensing-imagery/topics/preprocessing-sar-and-optical/</a:t>
            </a:r>
            <a:endParaRPr/>
          </a:p>
          <a:p>
            <a:pPr marL="0" lvl="0" indent="0" algn="l" rtl="0">
              <a:spcBef>
                <a:spcPts val="0"/>
              </a:spcBef>
              <a:spcAft>
                <a:spcPts val="0"/>
              </a:spcAft>
              <a:buNone/>
            </a:pPr>
            <a:endParaRPr/>
          </a:p>
        </p:txBody>
      </p:sp>
      <p:sp>
        <p:nvSpPr>
          <p:cNvPr id="596" name="Google Shape;596;p3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36</a:t>
            </a:fld>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06"/>
        <p:cNvGrpSpPr/>
        <p:nvPr/>
      </p:nvGrpSpPr>
      <p:grpSpPr>
        <a:xfrm>
          <a:off x="0" y="0"/>
          <a:ext cx="0" cy="0"/>
          <a:chOff x="0" y="0"/>
          <a:chExt cx="0" cy="0"/>
        </a:xfrm>
      </p:grpSpPr>
      <p:sp>
        <p:nvSpPr>
          <p:cNvPr id="607" name="Google Shape;607;p3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08" name="Google Shape;608;p3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a:t>https://eo-college.org/courses/landinfocus/lessons/processing-fundamentals-of-remote-sensing-imagery/topics/preprocessing-sar-and-optical/</a:t>
            </a:r>
            <a:endParaRPr/>
          </a:p>
        </p:txBody>
      </p:sp>
      <p:sp>
        <p:nvSpPr>
          <p:cNvPr id="609" name="Google Shape;609;p37: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37</a:t>
            </a:fld>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19"/>
        <p:cNvGrpSpPr/>
        <p:nvPr/>
      </p:nvGrpSpPr>
      <p:grpSpPr>
        <a:xfrm>
          <a:off x="0" y="0"/>
          <a:ext cx="0" cy="0"/>
          <a:chOff x="0" y="0"/>
          <a:chExt cx="0" cy="0"/>
        </a:xfrm>
      </p:grpSpPr>
      <p:sp>
        <p:nvSpPr>
          <p:cNvPr id="620" name="Google Shape;620;p3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21" name="Google Shape;621;p3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US"/>
              <a:t>https://eo-college.org/courses/landinfocus/lessons/processing-fundamentals-of-remote-sensing-imagery/topics/preprocessing-sar-and-optical/</a:t>
            </a:r>
            <a:endParaRPr/>
          </a:p>
          <a:p>
            <a:pPr marL="0" lvl="0" indent="0" algn="l" rtl="0">
              <a:spcBef>
                <a:spcPts val="0"/>
              </a:spcBef>
              <a:spcAft>
                <a:spcPts val="0"/>
              </a:spcAft>
              <a:buNone/>
            </a:pPr>
            <a:endParaRPr/>
          </a:p>
        </p:txBody>
      </p:sp>
      <p:sp>
        <p:nvSpPr>
          <p:cNvPr id="622" name="Google Shape;622;p38: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38</a:t>
            </a:fld>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2"/>
        <p:cNvGrpSpPr/>
        <p:nvPr/>
      </p:nvGrpSpPr>
      <p:grpSpPr>
        <a:xfrm>
          <a:off x="0" y="0"/>
          <a:ext cx="0" cy="0"/>
          <a:chOff x="0" y="0"/>
          <a:chExt cx="0" cy="0"/>
        </a:xfrm>
      </p:grpSpPr>
      <p:sp>
        <p:nvSpPr>
          <p:cNvPr id="633" name="Google Shape;633;p40: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34" name="Google Shape;634;p4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2"/>
        <p:cNvGrpSpPr/>
        <p:nvPr/>
      </p:nvGrpSpPr>
      <p:grpSpPr>
        <a:xfrm>
          <a:off x="0" y="0"/>
          <a:ext cx="0" cy="0"/>
          <a:chOff x="0" y="0"/>
          <a:chExt cx="0" cy="0"/>
        </a:xfrm>
      </p:grpSpPr>
      <p:sp>
        <p:nvSpPr>
          <p:cNvPr id="193" name="Google Shape;193;p4: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94" name="Google Shape;194;p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42"/>
        <p:cNvGrpSpPr/>
        <p:nvPr/>
      </p:nvGrpSpPr>
      <p:grpSpPr>
        <a:xfrm>
          <a:off x="0" y="0"/>
          <a:ext cx="0" cy="0"/>
          <a:chOff x="0" y="0"/>
          <a:chExt cx="0" cy="0"/>
        </a:xfrm>
      </p:grpSpPr>
      <p:sp>
        <p:nvSpPr>
          <p:cNvPr id="643" name="Google Shape;643;p4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44" name="Google Shape;644;p4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45" name="Google Shape;645;p4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40</a:t>
            </a:fld>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53"/>
        <p:cNvGrpSpPr/>
        <p:nvPr/>
      </p:nvGrpSpPr>
      <p:grpSpPr>
        <a:xfrm>
          <a:off x="0" y="0"/>
          <a:ext cx="0" cy="0"/>
          <a:chOff x="0" y="0"/>
          <a:chExt cx="0" cy="0"/>
        </a:xfrm>
      </p:grpSpPr>
      <p:sp>
        <p:nvSpPr>
          <p:cNvPr id="654" name="Google Shape;654;p4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55" name="Google Shape;655;p4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56" name="Google Shape;656;p4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41</a:t>
            </a:fld>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64"/>
        <p:cNvGrpSpPr/>
        <p:nvPr/>
      </p:nvGrpSpPr>
      <p:grpSpPr>
        <a:xfrm>
          <a:off x="0" y="0"/>
          <a:ext cx="0" cy="0"/>
          <a:chOff x="0" y="0"/>
          <a:chExt cx="0" cy="0"/>
        </a:xfrm>
      </p:grpSpPr>
      <p:sp>
        <p:nvSpPr>
          <p:cNvPr id="665" name="Google Shape;665;p4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66" name="Google Shape;666;p4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67" name="Google Shape;667;p4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42</a:t>
            </a:fld>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75"/>
        <p:cNvGrpSpPr/>
        <p:nvPr/>
      </p:nvGrpSpPr>
      <p:grpSpPr>
        <a:xfrm>
          <a:off x="0" y="0"/>
          <a:ext cx="0" cy="0"/>
          <a:chOff x="0" y="0"/>
          <a:chExt cx="0" cy="0"/>
        </a:xfrm>
      </p:grpSpPr>
      <p:sp>
        <p:nvSpPr>
          <p:cNvPr id="676" name="Google Shape;676;p4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77" name="Google Shape;677;p4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78" name="Google Shape;678;p4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43</a:t>
            </a:fld>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86"/>
        <p:cNvGrpSpPr/>
        <p:nvPr/>
      </p:nvGrpSpPr>
      <p:grpSpPr>
        <a:xfrm>
          <a:off x="0" y="0"/>
          <a:ext cx="0" cy="0"/>
          <a:chOff x="0" y="0"/>
          <a:chExt cx="0" cy="0"/>
        </a:xfrm>
      </p:grpSpPr>
      <p:sp>
        <p:nvSpPr>
          <p:cNvPr id="687" name="Google Shape;687;p4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88" name="Google Shape;688;p4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89" name="Google Shape;689;p4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44</a:t>
            </a:fld>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97"/>
        <p:cNvGrpSpPr/>
        <p:nvPr/>
      </p:nvGrpSpPr>
      <p:grpSpPr>
        <a:xfrm>
          <a:off x="0" y="0"/>
          <a:ext cx="0" cy="0"/>
          <a:chOff x="0" y="0"/>
          <a:chExt cx="0" cy="0"/>
        </a:xfrm>
      </p:grpSpPr>
      <p:sp>
        <p:nvSpPr>
          <p:cNvPr id="698" name="Google Shape;698;p4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99" name="Google Shape;699;p4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700" name="Google Shape;700;p4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45</a:t>
            </a:fld>
            <a:endParaRPr/>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08"/>
        <p:cNvGrpSpPr/>
        <p:nvPr/>
      </p:nvGrpSpPr>
      <p:grpSpPr>
        <a:xfrm>
          <a:off x="0" y="0"/>
          <a:ext cx="0" cy="0"/>
          <a:chOff x="0" y="0"/>
          <a:chExt cx="0" cy="0"/>
        </a:xfrm>
      </p:grpSpPr>
      <p:sp>
        <p:nvSpPr>
          <p:cNvPr id="709" name="Google Shape;709;p4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10" name="Google Shape;710;p4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711" name="Google Shape;711;p47: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46</a:t>
            </a:fld>
            <a:endParaRPr/>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20"/>
        <p:cNvGrpSpPr/>
        <p:nvPr/>
      </p:nvGrpSpPr>
      <p:grpSpPr>
        <a:xfrm>
          <a:off x="0" y="0"/>
          <a:ext cx="0" cy="0"/>
          <a:chOff x="0" y="0"/>
          <a:chExt cx="0" cy="0"/>
        </a:xfrm>
      </p:grpSpPr>
      <p:sp>
        <p:nvSpPr>
          <p:cNvPr id="721" name="Google Shape;721;p4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22" name="Google Shape;722;p4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723" name="Google Shape;723;p48: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47</a:t>
            </a:fld>
            <a:endParaRPr/>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32"/>
        <p:cNvGrpSpPr/>
        <p:nvPr/>
      </p:nvGrpSpPr>
      <p:grpSpPr>
        <a:xfrm>
          <a:off x="0" y="0"/>
          <a:ext cx="0" cy="0"/>
          <a:chOff x="0" y="0"/>
          <a:chExt cx="0" cy="0"/>
        </a:xfrm>
      </p:grpSpPr>
      <p:sp>
        <p:nvSpPr>
          <p:cNvPr id="733" name="Google Shape;733;p4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34" name="Google Shape;734;p4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735" name="Google Shape;735;p4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48</a:t>
            </a:fld>
            <a:endParaRPr/>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43"/>
        <p:cNvGrpSpPr/>
        <p:nvPr/>
      </p:nvGrpSpPr>
      <p:grpSpPr>
        <a:xfrm>
          <a:off x="0" y="0"/>
          <a:ext cx="0" cy="0"/>
          <a:chOff x="0" y="0"/>
          <a:chExt cx="0" cy="0"/>
        </a:xfrm>
      </p:grpSpPr>
      <p:sp>
        <p:nvSpPr>
          <p:cNvPr id="744" name="Google Shape;744;p50: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745" name="Google Shape;745;p5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2"/>
        <p:cNvGrpSpPr/>
        <p:nvPr/>
      </p:nvGrpSpPr>
      <p:grpSpPr>
        <a:xfrm>
          <a:off x="0" y="0"/>
          <a:ext cx="0" cy="0"/>
          <a:chOff x="0" y="0"/>
          <a:chExt cx="0" cy="0"/>
        </a:xfrm>
      </p:grpSpPr>
      <p:sp>
        <p:nvSpPr>
          <p:cNvPr id="203" name="Google Shape;203;p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04" name="Google Shape;204;p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a:t>https://byjus.com/physics/electromagnetic-waves/</a:t>
            </a:r>
            <a:endParaRPr/>
          </a:p>
        </p:txBody>
      </p:sp>
      <p:sp>
        <p:nvSpPr>
          <p:cNvPr id="205" name="Google Shape;205;p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5</a:t>
            </a:fld>
            <a:endParaRPr/>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32">
          <a:extLst>
            <a:ext uri="{FF2B5EF4-FFF2-40B4-BE49-F238E27FC236}">
              <a16:creationId xmlns:a16="http://schemas.microsoft.com/office/drawing/2014/main" id="{E946DFD5-D302-EFD6-B74D-4B7729DCB475}"/>
            </a:ext>
          </a:extLst>
        </p:cNvPr>
        <p:cNvGrpSpPr/>
        <p:nvPr/>
      </p:nvGrpSpPr>
      <p:grpSpPr>
        <a:xfrm>
          <a:off x="0" y="0"/>
          <a:ext cx="0" cy="0"/>
          <a:chOff x="0" y="0"/>
          <a:chExt cx="0" cy="0"/>
        </a:xfrm>
      </p:grpSpPr>
      <p:sp>
        <p:nvSpPr>
          <p:cNvPr id="733" name="Google Shape;733;p49:notes">
            <a:extLst>
              <a:ext uri="{FF2B5EF4-FFF2-40B4-BE49-F238E27FC236}">
                <a16:creationId xmlns:a16="http://schemas.microsoft.com/office/drawing/2014/main" id="{0EB41C5E-5F2E-54A1-0F9D-0B70BF343921}"/>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34" name="Google Shape;734;p49:notes">
            <a:extLst>
              <a:ext uri="{FF2B5EF4-FFF2-40B4-BE49-F238E27FC236}">
                <a16:creationId xmlns:a16="http://schemas.microsoft.com/office/drawing/2014/main" id="{90C5E50E-A9ED-22FB-DA7C-2B3A19BD4D91}"/>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735" name="Google Shape;735;p49:notes">
            <a:extLst>
              <a:ext uri="{FF2B5EF4-FFF2-40B4-BE49-F238E27FC236}">
                <a16:creationId xmlns:a16="http://schemas.microsoft.com/office/drawing/2014/main" id="{2381E88C-CC59-8C85-58B1-06B8A0EF79C6}"/>
              </a:ext>
            </a:extLst>
          </p:cNvPr>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50</a:t>
            </a:fld>
            <a:endParaRPr/>
          </a:p>
        </p:txBody>
      </p:sp>
    </p:spTree>
    <p:extLst>
      <p:ext uri="{BB962C8B-B14F-4D97-AF65-F5344CB8AC3E}">
        <p14:creationId xmlns:p14="http://schemas.microsoft.com/office/powerpoint/2010/main" val="420964990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3"/>
        <p:cNvGrpSpPr/>
        <p:nvPr/>
      </p:nvGrpSpPr>
      <p:grpSpPr>
        <a:xfrm>
          <a:off x="0" y="0"/>
          <a:ext cx="0" cy="0"/>
          <a:chOff x="0" y="0"/>
          <a:chExt cx="0" cy="0"/>
        </a:xfrm>
      </p:grpSpPr>
      <p:sp>
        <p:nvSpPr>
          <p:cNvPr id="214" name="Google Shape;214;p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15" name="Google Shape;215;p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a:t>https://byjus.com/physics/electromagnetic-waves/</a:t>
            </a:r>
            <a:endParaRPr/>
          </a:p>
        </p:txBody>
      </p:sp>
      <p:sp>
        <p:nvSpPr>
          <p:cNvPr id="216" name="Google Shape;216;p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6</a:t>
            </a:fld>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5"/>
        <p:cNvGrpSpPr/>
        <p:nvPr/>
      </p:nvGrpSpPr>
      <p:grpSpPr>
        <a:xfrm>
          <a:off x="0" y="0"/>
          <a:ext cx="0" cy="0"/>
          <a:chOff x="0" y="0"/>
          <a:chExt cx="0" cy="0"/>
        </a:xfrm>
      </p:grpSpPr>
      <p:sp>
        <p:nvSpPr>
          <p:cNvPr id="226" name="Google Shape;226;p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27" name="Google Shape;227;p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28" name="Google Shape;228;p7: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7</a:t>
            </a:fld>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7"/>
        <p:cNvGrpSpPr/>
        <p:nvPr/>
      </p:nvGrpSpPr>
      <p:grpSpPr>
        <a:xfrm>
          <a:off x="0" y="0"/>
          <a:ext cx="0" cy="0"/>
          <a:chOff x="0" y="0"/>
          <a:chExt cx="0" cy="0"/>
        </a:xfrm>
      </p:grpSpPr>
      <p:sp>
        <p:nvSpPr>
          <p:cNvPr id="238" name="Google Shape;238;p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39" name="Google Shape;239;p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de-DE" dirty="0"/>
              <a:t>https://sentiwiki.copernicus.eu/web/s2-processing</a:t>
            </a:r>
            <a:endParaRPr dirty="0"/>
          </a:p>
        </p:txBody>
      </p:sp>
      <p:sp>
        <p:nvSpPr>
          <p:cNvPr id="240" name="Google Shape;240;p8: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8</a:t>
            </a:f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1"/>
        <p:cNvGrpSpPr/>
        <p:nvPr/>
      </p:nvGrpSpPr>
      <p:grpSpPr>
        <a:xfrm>
          <a:off x="0" y="0"/>
          <a:ext cx="0" cy="0"/>
          <a:chOff x="0" y="0"/>
          <a:chExt cx="0" cy="0"/>
        </a:xfrm>
      </p:grpSpPr>
      <p:sp>
        <p:nvSpPr>
          <p:cNvPr id="252" name="Google Shape;252;p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53" name="Google Shape;253;p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54" name="Google Shape;254;p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9</a:t>
            </a:fld>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Zwei Inhalte" type="twoObj">
  <p:cSld name="TWO_OBJECTS">
    <p:spTree>
      <p:nvGrpSpPr>
        <p:cNvPr id="1" name="Shape 15"/>
        <p:cNvGrpSpPr/>
        <p:nvPr/>
      </p:nvGrpSpPr>
      <p:grpSpPr>
        <a:xfrm>
          <a:off x="0" y="0"/>
          <a:ext cx="0" cy="0"/>
          <a:chOff x="0" y="0"/>
          <a:chExt cx="0" cy="0"/>
        </a:xfrm>
      </p:grpSpPr>
      <p:sp>
        <p:nvSpPr>
          <p:cNvPr id="16" name="Google Shape;16;p52"/>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7" name="Google Shape;17;p52"/>
          <p:cNvSpPr txBox="1">
            <a:spLocks noGrp="1"/>
          </p:cNvSpPr>
          <p:nvPr>
            <p:ph type="body" idx="1"/>
          </p:nvPr>
        </p:nvSpPr>
        <p:spPr>
          <a:xfrm>
            <a:off x="838200" y="1825625"/>
            <a:ext cx="5181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8" name="Google Shape;18;p52"/>
          <p:cNvSpPr txBox="1">
            <a:spLocks noGrp="1"/>
          </p:cNvSpPr>
          <p:nvPr>
            <p:ph type="body" idx="2"/>
          </p:nvPr>
        </p:nvSpPr>
        <p:spPr>
          <a:xfrm>
            <a:off x="6172200" y="1825625"/>
            <a:ext cx="5181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9" name="Google Shape;19;p52"/>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0" name="Google Shape;20;p52"/>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1" name="Google Shape;21;p52"/>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‹Nr.›</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el und vertikaler Text" type="vertTx">
  <p:cSld name="VERTICAL_TEXT">
    <p:spTree>
      <p:nvGrpSpPr>
        <p:cNvPr id="1" name="Shape 121"/>
        <p:cNvGrpSpPr/>
        <p:nvPr/>
      </p:nvGrpSpPr>
      <p:grpSpPr>
        <a:xfrm>
          <a:off x="0" y="0"/>
          <a:ext cx="0" cy="0"/>
          <a:chOff x="0" y="0"/>
          <a:chExt cx="0" cy="0"/>
        </a:xfrm>
      </p:grpSpPr>
      <p:sp>
        <p:nvSpPr>
          <p:cNvPr id="122" name="Google Shape;122;p61"/>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23" name="Google Shape;123;p61"/>
          <p:cNvSpPr txBox="1">
            <a:spLocks noGrp="1"/>
          </p:cNvSpPr>
          <p:nvPr>
            <p:ph type="body" idx="1"/>
          </p:nvPr>
        </p:nvSpPr>
        <p:spPr>
          <a:xfrm rot="5400000">
            <a:off x="3920331" y="-1256506"/>
            <a:ext cx="4351338" cy="105156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24" name="Google Shape;124;p6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25" name="Google Shape;125;p61"/>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26" name="Google Shape;126;p6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‹Nr.›</a:t>
            </a:fld>
            <a:endParaRPr/>
          </a:p>
        </p:txBody>
      </p:sp>
      <p:sp>
        <p:nvSpPr>
          <p:cNvPr id="127" name="Google Shape;127;p61"/>
          <p:cNvSpPr/>
          <p:nvPr/>
        </p:nvSpPr>
        <p:spPr>
          <a:xfrm>
            <a:off x="0" y="188913"/>
            <a:ext cx="12192000" cy="755650"/>
          </a:xfrm>
          <a:prstGeom prst="rect">
            <a:avLst/>
          </a:prstGeom>
          <a:solidFill>
            <a:srgbClr val="CDCDCD"/>
          </a:solidFill>
          <a:ln>
            <a:noFill/>
          </a:ln>
        </p:spPr>
        <p:txBody>
          <a:bodyPr spcFirstLastPara="1" wrap="square" lIns="91425" tIns="45700" rIns="91425" bIns="45700" anchor="ctr" anchorCtr="0">
            <a:noAutofit/>
          </a:bodyPr>
          <a:lstStyle/>
          <a:p>
            <a:pPr marL="0" marR="0" lvl="0" indent="0" algn="ctr" rtl="0">
              <a:spcBef>
                <a:spcPts val="0"/>
              </a:spcBef>
              <a:spcAft>
                <a:spcPts val="0"/>
              </a:spcAft>
              <a:buClr>
                <a:schemeClr val="dk1"/>
              </a:buClr>
              <a:buSzPts val="2600"/>
              <a:buFont typeface="Noto Sans Symbols"/>
              <a:buNone/>
            </a:pPr>
            <a:endParaRPr sz="2600" b="1">
              <a:solidFill>
                <a:schemeClr val="dk2"/>
              </a:solidFill>
              <a:latin typeface="Open Sans Light"/>
              <a:ea typeface="Open Sans Light"/>
              <a:cs typeface="Open Sans Light"/>
              <a:sym typeface="Open Sans Light"/>
            </a:endParaRPr>
          </a:p>
        </p:txBody>
      </p:sp>
      <p:pic>
        <p:nvPicPr>
          <p:cNvPr id="128" name="Google Shape;128;p61" descr="unilogo4c"/>
          <p:cNvPicPr preferRelativeResize="0"/>
          <p:nvPr/>
        </p:nvPicPr>
        <p:blipFill rotWithShape="1">
          <a:blip r:embed="rId2">
            <a:alphaModFix/>
          </a:blip>
          <a:srcRect r="80917"/>
          <a:stretch/>
        </p:blipFill>
        <p:spPr>
          <a:xfrm>
            <a:off x="-1588" y="188913"/>
            <a:ext cx="1836738" cy="750887"/>
          </a:xfrm>
          <a:prstGeom prst="rect">
            <a:avLst/>
          </a:prstGeom>
          <a:noFill/>
          <a:ln>
            <a:noFill/>
          </a:ln>
        </p:spPr>
      </p:pic>
      <p:grpSp>
        <p:nvGrpSpPr>
          <p:cNvPr id="129" name="Google Shape;129;p61"/>
          <p:cNvGrpSpPr/>
          <p:nvPr/>
        </p:nvGrpSpPr>
        <p:grpSpPr>
          <a:xfrm>
            <a:off x="11222092" y="267493"/>
            <a:ext cx="719138" cy="593725"/>
            <a:chOff x="4876" y="255"/>
            <a:chExt cx="726" cy="599"/>
          </a:xfrm>
        </p:grpSpPr>
        <p:sp>
          <p:nvSpPr>
            <p:cNvPr id="130" name="Google Shape;130;p61"/>
            <p:cNvSpPr/>
            <p:nvPr/>
          </p:nvSpPr>
          <p:spPr>
            <a:xfrm>
              <a:off x="5278" y="734"/>
              <a:ext cx="102" cy="120"/>
            </a:xfrm>
            <a:custGeom>
              <a:avLst/>
              <a:gdLst/>
              <a:ahLst/>
              <a:cxnLst/>
              <a:rect l="l" t="t" r="r" b="b"/>
              <a:pathLst>
                <a:path w="334" h="393" extrusionOk="0">
                  <a:moveTo>
                    <a:pt x="0" y="393"/>
                  </a:moveTo>
                  <a:lnTo>
                    <a:pt x="0" y="107"/>
                  </a:lnTo>
                  <a:lnTo>
                    <a:pt x="0" y="0"/>
                  </a:lnTo>
                  <a:lnTo>
                    <a:pt x="108" y="0"/>
                  </a:lnTo>
                  <a:lnTo>
                    <a:pt x="108" y="0"/>
                  </a:lnTo>
                  <a:lnTo>
                    <a:pt x="119" y="1"/>
                  </a:lnTo>
                  <a:lnTo>
                    <a:pt x="130" y="1"/>
                  </a:lnTo>
                  <a:lnTo>
                    <a:pt x="141" y="3"/>
                  </a:lnTo>
                  <a:lnTo>
                    <a:pt x="152" y="3"/>
                  </a:lnTo>
                  <a:lnTo>
                    <a:pt x="162" y="4"/>
                  </a:lnTo>
                  <a:lnTo>
                    <a:pt x="173" y="6"/>
                  </a:lnTo>
                  <a:lnTo>
                    <a:pt x="183" y="8"/>
                  </a:lnTo>
                  <a:lnTo>
                    <a:pt x="194" y="10"/>
                  </a:lnTo>
                  <a:lnTo>
                    <a:pt x="203" y="12"/>
                  </a:lnTo>
                  <a:lnTo>
                    <a:pt x="213" y="15"/>
                  </a:lnTo>
                  <a:lnTo>
                    <a:pt x="222" y="18"/>
                  </a:lnTo>
                  <a:lnTo>
                    <a:pt x="232" y="22"/>
                  </a:lnTo>
                  <a:lnTo>
                    <a:pt x="241" y="26"/>
                  </a:lnTo>
                  <a:lnTo>
                    <a:pt x="249" y="31"/>
                  </a:lnTo>
                  <a:lnTo>
                    <a:pt x="257" y="35"/>
                  </a:lnTo>
                  <a:lnTo>
                    <a:pt x="265" y="41"/>
                  </a:lnTo>
                  <a:lnTo>
                    <a:pt x="272" y="46"/>
                  </a:lnTo>
                  <a:lnTo>
                    <a:pt x="280" y="53"/>
                  </a:lnTo>
                  <a:lnTo>
                    <a:pt x="287" y="59"/>
                  </a:lnTo>
                  <a:lnTo>
                    <a:pt x="293" y="67"/>
                  </a:lnTo>
                  <a:lnTo>
                    <a:pt x="300" y="75"/>
                  </a:lnTo>
                  <a:lnTo>
                    <a:pt x="305" y="82"/>
                  </a:lnTo>
                  <a:lnTo>
                    <a:pt x="310" y="91"/>
                  </a:lnTo>
                  <a:lnTo>
                    <a:pt x="315" y="101"/>
                  </a:lnTo>
                  <a:lnTo>
                    <a:pt x="318" y="111"/>
                  </a:lnTo>
                  <a:lnTo>
                    <a:pt x="323" y="122"/>
                  </a:lnTo>
                  <a:lnTo>
                    <a:pt x="326" y="133"/>
                  </a:lnTo>
                  <a:lnTo>
                    <a:pt x="328" y="145"/>
                  </a:lnTo>
                  <a:lnTo>
                    <a:pt x="330" y="157"/>
                  </a:lnTo>
                  <a:lnTo>
                    <a:pt x="332" y="170"/>
                  </a:lnTo>
                  <a:lnTo>
                    <a:pt x="333" y="183"/>
                  </a:lnTo>
                  <a:lnTo>
                    <a:pt x="334" y="197"/>
                  </a:lnTo>
                  <a:lnTo>
                    <a:pt x="334" y="197"/>
                  </a:lnTo>
                  <a:lnTo>
                    <a:pt x="333" y="213"/>
                  </a:lnTo>
                  <a:lnTo>
                    <a:pt x="332" y="226"/>
                  </a:lnTo>
                  <a:lnTo>
                    <a:pt x="330" y="239"/>
                  </a:lnTo>
                  <a:lnTo>
                    <a:pt x="328" y="251"/>
                  </a:lnTo>
                  <a:lnTo>
                    <a:pt x="326" y="263"/>
                  </a:lnTo>
                  <a:lnTo>
                    <a:pt x="323" y="274"/>
                  </a:lnTo>
                  <a:lnTo>
                    <a:pt x="318" y="285"/>
                  </a:lnTo>
                  <a:lnTo>
                    <a:pt x="315" y="295"/>
                  </a:lnTo>
                  <a:lnTo>
                    <a:pt x="310" y="304"/>
                  </a:lnTo>
                  <a:lnTo>
                    <a:pt x="305" y="312"/>
                  </a:lnTo>
                  <a:lnTo>
                    <a:pt x="300" y="321"/>
                  </a:lnTo>
                  <a:lnTo>
                    <a:pt x="293" y="329"/>
                  </a:lnTo>
                  <a:lnTo>
                    <a:pt x="287" y="336"/>
                  </a:lnTo>
                  <a:lnTo>
                    <a:pt x="280" y="343"/>
                  </a:lnTo>
                  <a:lnTo>
                    <a:pt x="272" y="348"/>
                  </a:lnTo>
                  <a:lnTo>
                    <a:pt x="265" y="355"/>
                  </a:lnTo>
                  <a:lnTo>
                    <a:pt x="257" y="359"/>
                  </a:lnTo>
                  <a:lnTo>
                    <a:pt x="249" y="365"/>
                  </a:lnTo>
                  <a:lnTo>
                    <a:pt x="241" y="369"/>
                  </a:lnTo>
                  <a:lnTo>
                    <a:pt x="232" y="374"/>
                  </a:lnTo>
                  <a:lnTo>
                    <a:pt x="222" y="377"/>
                  </a:lnTo>
                  <a:lnTo>
                    <a:pt x="213" y="380"/>
                  </a:lnTo>
                  <a:lnTo>
                    <a:pt x="203" y="382"/>
                  </a:lnTo>
                  <a:lnTo>
                    <a:pt x="194" y="386"/>
                  </a:lnTo>
                  <a:lnTo>
                    <a:pt x="183" y="388"/>
                  </a:lnTo>
                  <a:lnTo>
                    <a:pt x="173" y="389"/>
                  </a:lnTo>
                  <a:lnTo>
                    <a:pt x="162" y="391"/>
                  </a:lnTo>
                  <a:lnTo>
                    <a:pt x="152" y="392"/>
                  </a:lnTo>
                  <a:lnTo>
                    <a:pt x="141" y="392"/>
                  </a:lnTo>
                  <a:lnTo>
                    <a:pt x="130" y="393"/>
                  </a:lnTo>
                  <a:lnTo>
                    <a:pt x="119" y="393"/>
                  </a:lnTo>
                  <a:lnTo>
                    <a:pt x="108" y="393"/>
                  </a:lnTo>
                  <a:lnTo>
                    <a:pt x="0" y="393"/>
                  </a:lnTo>
                  <a:close/>
                  <a:moveTo>
                    <a:pt x="79" y="63"/>
                  </a:moveTo>
                  <a:lnTo>
                    <a:pt x="124" y="63"/>
                  </a:lnTo>
                  <a:lnTo>
                    <a:pt x="124" y="63"/>
                  </a:lnTo>
                  <a:lnTo>
                    <a:pt x="129" y="64"/>
                  </a:lnTo>
                  <a:lnTo>
                    <a:pt x="136" y="64"/>
                  </a:lnTo>
                  <a:lnTo>
                    <a:pt x="141" y="65"/>
                  </a:lnTo>
                  <a:lnTo>
                    <a:pt x="148" y="66"/>
                  </a:lnTo>
                  <a:lnTo>
                    <a:pt x="153" y="67"/>
                  </a:lnTo>
                  <a:lnTo>
                    <a:pt x="160" y="68"/>
                  </a:lnTo>
                  <a:lnTo>
                    <a:pt x="165" y="70"/>
                  </a:lnTo>
                  <a:lnTo>
                    <a:pt x="171" y="73"/>
                  </a:lnTo>
                  <a:lnTo>
                    <a:pt x="176" y="75"/>
                  </a:lnTo>
                  <a:lnTo>
                    <a:pt x="182" y="77"/>
                  </a:lnTo>
                  <a:lnTo>
                    <a:pt x="187" y="80"/>
                  </a:lnTo>
                  <a:lnTo>
                    <a:pt x="193" y="84"/>
                  </a:lnTo>
                  <a:lnTo>
                    <a:pt x="198" y="87"/>
                  </a:lnTo>
                  <a:lnTo>
                    <a:pt x="202" y="90"/>
                  </a:lnTo>
                  <a:lnTo>
                    <a:pt x="207" y="94"/>
                  </a:lnTo>
                  <a:lnTo>
                    <a:pt x="212" y="98"/>
                  </a:lnTo>
                  <a:lnTo>
                    <a:pt x="216" y="102"/>
                  </a:lnTo>
                  <a:lnTo>
                    <a:pt x="220" y="108"/>
                  </a:lnTo>
                  <a:lnTo>
                    <a:pt x="224" y="112"/>
                  </a:lnTo>
                  <a:lnTo>
                    <a:pt x="228" y="117"/>
                  </a:lnTo>
                  <a:lnTo>
                    <a:pt x="231" y="123"/>
                  </a:lnTo>
                  <a:lnTo>
                    <a:pt x="234" y="128"/>
                  </a:lnTo>
                  <a:lnTo>
                    <a:pt x="237" y="134"/>
                  </a:lnTo>
                  <a:lnTo>
                    <a:pt x="241" y="140"/>
                  </a:lnTo>
                  <a:lnTo>
                    <a:pt x="243" y="147"/>
                  </a:lnTo>
                  <a:lnTo>
                    <a:pt x="245" y="154"/>
                  </a:lnTo>
                  <a:lnTo>
                    <a:pt x="247" y="160"/>
                  </a:lnTo>
                  <a:lnTo>
                    <a:pt x="248" y="168"/>
                  </a:lnTo>
                  <a:lnTo>
                    <a:pt x="249" y="174"/>
                  </a:lnTo>
                  <a:lnTo>
                    <a:pt x="251" y="182"/>
                  </a:lnTo>
                  <a:lnTo>
                    <a:pt x="251" y="190"/>
                  </a:lnTo>
                  <a:lnTo>
                    <a:pt x="252" y="197"/>
                  </a:lnTo>
                  <a:lnTo>
                    <a:pt x="252" y="197"/>
                  </a:lnTo>
                  <a:lnTo>
                    <a:pt x="251" y="206"/>
                  </a:lnTo>
                  <a:lnTo>
                    <a:pt x="251" y="214"/>
                  </a:lnTo>
                  <a:lnTo>
                    <a:pt x="249" y="220"/>
                  </a:lnTo>
                  <a:lnTo>
                    <a:pt x="248" y="228"/>
                  </a:lnTo>
                  <a:lnTo>
                    <a:pt x="247" y="235"/>
                  </a:lnTo>
                  <a:lnTo>
                    <a:pt x="245" y="241"/>
                  </a:lnTo>
                  <a:lnTo>
                    <a:pt x="243" y="248"/>
                  </a:lnTo>
                  <a:lnTo>
                    <a:pt x="241" y="254"/>
                  </a:lnTo>
                  <a:lnTo>
                    <a:pt x="237" y="261"/>
                  </a:lnTo>
                  <a:lnTo>
                    <a:pt x="234" y="266"/>
                  </a:lnTo>
                  <a:lnTo>
                    <a:pt x="231" y="272"/>
                  </a:lnTo>
                  <a:lnTo>
                    <a:pt x="228" y="277"/>
                  </a:lnTo>
                  <a:lnTo>
                    <a:pt x="224" y="283"/>
                  </a:lnTo>
                  <a:lnTo>
                    <a:pt x="220" y="288"/>
                  </a:lnTo>
                  <a:lnTo>
                    <a:pt x="216" y="293"/>
                  </a:lnTo>
                  <a:lnTo>
                    <a:pt x="212" y="297"/>
                  </a:lnTo>
                  <a:lnTo>
                    <a:pt x="207" y="301"/>
                  </a:lnTo>
                  <a:lnTo>
                    <a:pt x="202" y="305"/>
                  </a:lnTo>
                  <a:lnTo>
                    <a:pt x="198" y="309"/>
                  </a:lnTo>
                  <a:lnTo>
                    <a:pt x="193" y="312"/>
                  </a:lnTo>
                  <a:lnTo>
                    <a:pt x="187" y="316"/>
                  </a:lnTo>
                  <a:lnTo>
                    <a:pt x="182" y="318"/>
                  </a:lnTo>
                  <a:lnTo>
                    <a:pt x="176" y="321"/>
                  </a:lnTo>
                  <a:lnTo>
                    <a:pt x="171" y="323"/>
                  </a:lnTo>
                  <a:lnTo>
                    <a:pt x="165" y="325"/>
                  </a:lnTo>
                  <a:lnTo>
                    <a:pt x="160" y="328"/>
                  </a:lnTo>
                  <a:lnTo>
                    <a:pt x="153" y="329"/>
                  </a:lnTo>
                  <a:lnTo>
                    <a:pt x="148" y="330"/>
                  </a:lnTo>
                  <a:lnTo>
                    <a:pt x="141" y="331"/>
                  </a:lnTo>
                  <a:lnTo>
                    <a:pt x="136" y="332"/>
                  </a:lnTo>
                  <a:lnTo>
                    <a:pt x="129" y="332"/>
                  </a:lnTo>
                  <a:lnTo>
                    <a:pt x="124" y="332"/>
                  </a:lnTo>
                  <a:lnTo>
                    <a:pt x="79" y="332"/>
                  </a:lnTo>
                  <a:lnTo>
                    <a:pt x="79" y="63"/>
                  </a:lnTo>
                  <a:close/>
                </a:path>
              </a:pathLst>
            </a:custGeom>
            <a:solidFill>
              <a:srgbClr val="00000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31" name="Google Shape;131;p61"/>
            <p:cNvSpPr/>
            <p:nvPr/>
          </p:nvSpPr>
          <p:spPr>
            <a:xfrm>
              <a:off x="5401" y="734"/>
              <a:ext cx="71" cy="120"/>
            </a:xfrm>
            <a:custGeom>
              <a:avLst/>
              <a:gdLst/>
              <a:ahLst/>
              <a:cxnLst/>
              <a:rect l="l" t="t" r="r" b="b"/>
              <a:pathLst>
                <a:path w="231" h="393" extrusionOk="0">
                  <a:moveTo>
                    <a:pt x="0" y="393"/>
                  </a:moveTo>
                  <a:lnTo>
                    <a:pt x="0" y="107"/>
                  </a:lnTo>
                  <a:lnTo>
                    <a:pt x="0" y="0"/>
                  </a:lnTo>
                  <a:lnTo>
                    <a:pt x="79" y="0"/>
                  </a:lnTo>
                  <a:lnTo>
                    <a:pt x="79" y="288"/>
                  </a:lnTo>
                  <a:lnTo>
                    <a:pt x="79" y="332"/>
                  </a:lnTo>
                  <a:lnTo>
                    <a:pt x="231" y="332"/>
                  </a:lnTo>
                  <a:lnTo>
                    <a:pt x="231" y="393"/>
                  </a:lnTo>
                  <a:lnTo>
                    <a:pt x="0" y="393"/>
                  </a:lnTo>
                  <a:close/>
                </a:path>
              </a:pathLst>
            </a:custGeom>
            <a:solidFill>
              <a:srgbClr val="00000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32" name="Google Shape;132;p61"/>
            <p:cNvSpPr/>
            <p:nvPr/>
          </p:nvSpPr>
          <p:spPr>
            <a:xfrm>
              <a:off x="4876" y="255"/>
              <a:ext cx="726" cy="559"/>
            </a:xfrm>
            <a:custGeom>
              <a:avLst/>
              <a:gdLst/>
              <a:ahLst/>
              <a:cxnLst/>
              <a:rect l="l" t="t" r="r" b="b"/>
              <a:pathLst>
                <a:path w="2350" h="1810" extrusionOk="0">
                  <a:moveTo>
                    <a:pt x="642" y="1810"/>
                  </a:moveTo>
                  <a:lnTo>
                    <a:pt x="1285" y="1165"/>
                  </a:lnTo>
                  <a:lnTo>
                    <a:pt x="1828" y="1165"/>
                  </a:lnTo>
                  <a:lnTo>
                    <a:pt x="2350" y="647"/>
                  </a:lnTo>
                  <a:lnTo>
                    <a:pt x="1715" y="647"/>
                  </a:lnTo>
                  <a:lnTo>
                    <a:pt x="1715" y="0"/>
                  </a:lnTo>
                  <a:lnTo>
                    <a:pt x="1072" y="645"/>
                  </a:lnTo>
                  <a:lnTo>
                    <a:pt x="523" y="645"/>
                  </a:lnTo>
                  <a:lnTo>
                    <a:pt x="0" y="1165"/>
                  </a:lnTo>
                  <a:lnTo>
                    <a:pt x="642" y="1165"/>
                  </a:lnTo>
                  <a:lnTo>
                    <a:pt x="642" y="1810"/>
                  </a:lnTo>
                  <a:close/>
                  <a:moveTo>
                    <a:pt x="774" y="1493"/>
                  </a:moveTo>
                  <a:lnTo>
                    <a:pt x="1100" y="1165"/>
                  </a:lnTo>
                  <a:lnTo>
                    <a:pt x="774" y="1165"/>
                  </a:lnTo>
                  <a:lnTo>
                    <a:pt x="774" y="1493"/>
                  </a:lnTo>
                  <a:close/>
                  <a:moveTo>
                    <a:pt x="681" y="1036"/>
                  </a:moveTo>
                  <a:lnTo>
                    <a:pt x="941" y="777"/>
                  </a:lnTo>
                  <a:lnTo>
                    <a:pt x="576" y="777"/>
                  </a:lnTo>
                  <a:lnTo>
                    <a:pt x="314" y="1036"/>
                  </a:lnTo>
                  <a:lnTo>
                    <a:pt x="681" y="1036"/>
                  </a:lnTo>
                  <a:close/>
                  <a:moveTo>
                    <a:pt x="1582" y="645"/>
                  </a:moveTo>
                  <a:lnTo>
                    <a:pt x="1582" y="317"/>
                  </a:lnTo>
                  <a:lnTo>
                    <a:pt x="1253" y="647"/>
                  </a:lnTo>
                  <a:lnTo>
                    <a:pt x="1253" y="647"/>
                  </a:lnTo>
                  <a:lnTo>
                    <a:pt x="1253" y="647"/>
                  </a:lnTo>
                  <a:lnTo>
                    <a:pt x="1256" y="647"/>
                  </a:lnTo>
                  <a:lnTo>
                    <a:pt x="1261" y="647"/>
                  </a:lnTo>
                  <a:lnTo>
                    <a:pt x="1266" y="647"/>
                  </a:lnTo>
                  <a:lnTo>
                    <a:pt x="1274" y="647"/>
                  </a:lnTo>
                  <a:lnTo>
                    <a:pt x="1283" y="647"/>
                  </a:lnTo>
                  <a:lnTo>
                    <a:pt x="1292" y="647"/>
                  </a:lnTo>
                  <a:lnTo>
                    <a:pt x="1304" y="647"/>
                  </a:lnTo>
                  <a:lnTo>
                    <a:pt x="1317" y="647"/>
                  </a:lnTo>
                  <a:lnTo>
                    <a:pt x="1329" y="647"/>
                  </a:lnTo>
                  <a:lnTo>
                    <a:pt x="1343" y="647"/>
                  </a:lnTo>
                  <a:lnTo>
                    <a:pt x="1357" y="647"/>
                  </a:lnTo>
                  <a:lnTo>
                    <a:pt x="1371" y="647"/>
                  </a:lnTo>
                  <a:lnTo>
                    <a:pt x="1387" y="647"/>
                  </a:lnTo>
                  <a:lnTo>
                    <a:pt x="1402" y="647"/>
                  </a:lnTo>
                  <a:lnTo>
                    <a:pt x="1417" y="646"/>
                  </a:lnTo>
                  <a:lnTo>
                    <a:pt x="1433" y="646"/>
                  </a:lnTo>
                  <a:lnTo>
                    <a:pt x="1448" y="646"/>
                  </a:lnTo>
                  <a:lnTo>
                    <a:pt x="1463" y="646"/>
                  </a:lnTo>
                  <a:lnTo>
                    <a:pt x="1477" y="646"/>
                  </a:lnTo>
                  <a:lnTo>
                    <a:pt x="1492" y="646"/>
                  </a:lnTo>
                  <a:lnTo>
                    <a:pt x="1506" y="646"/>
                  </a:lnTo>
                  <a:lnTo>
                    <a:pt x="1518" y="646"/>
                  </a:lnTo>
                  <a:lnTo>
                    <a:pt x="1530" y="646"/>
                  </a:lnTo>
                  <a:lnTo>
                    <a:pt x="1542" y="646"/>
                  </a:lnTo>
                  <a:lnTo>
                    <a:pt x="1552" y="646"/>
                  </a:lnTo>
                  <a:lnTo>
                    <a:pt x="1561" y="646"/>
                  </a:lnTo>
                  <a:lnTo>
                    <a:pt x="1568" y="646"/>
                  </a:lnTo>
                  <a:lnTo>
                    <a:pt x="1574" y="646"/>
                  </a:lnTo>
                  <a:lnTo>
                    <a:pt x="1578" y="646"/>
                  </a:lnTo>
                  <a:lnTo>
                    <a:pt x="1581" y="646"/>
                  </a:lnTo>
                  <a:lnTo>
                    <a:pt x="1582" y="645"/>
                  </a:lnTo>
                  <a:close/>
                  <a:moveTo>
                    <a:pt x="1774" y="1036"/>
                  </a:moveTo>
                  <a:lnTo>
                    <a:pt x="2036" y="777"/>
                  </a:lnTo>
                  <a:lnTo>
                    <a:pt x="1670" y="777"/>
                  </a:lnTo>
                  <a:lnTo>
                    <a:pt x="1408" y="1036"/>
                  </a:lnTo>
                  <a:lnTo>
                    <a:pt x="1774" y="1036"/>
                  </a:lnTo>
                  <a:close/>
                  <a:moveTo>
                    <a:pt x="1228" y="1036"/>
                  </a:moveTo>
                  <a:lnTo>
                    <a:pt x="1488" y="777"/>
                  </a:lnTo>
                  <a:lnTo>
                    <a:pt x="1125" y="777"/>
                  </a:lnTo>
                  <a:lnTo>
                    <a:pt x="864" y="1036"/>
                  </a:lnTo>
                  <a:lnTo>
                    <a:pt x="1228" y="1036"/>
                  </a:lnTo>
                  <a:close/>
                </a:path>
              </a:pathLst>
            </a:custGeom>
            <a:solidFill>
              <a:srgbClr val="00000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33" name="Google Shape;133;p61"/>
            <p:cNvSpPr/>
            <p:nvPr/>
          </p:nvSpPr>
          <p:spPr>
            <a:xfrm>
              <a:off x="5491" y="734"/>
              <a:ext cx="102" cy="120"/>
            </a:xfrm>
            <a:custGeom>
              <a:avLst/>
              <a:gdLst/>
              <a:ahLst/>
              <a:cxnLst/>
              <a:rect l="l" t="t" r="r" b="b"/>
              <a:pathLst>
                <a:path w="326" h="393" extrusionOk="0">
                  <a:moveTo>
                    <a:pt x="79" y="63"/>
                  </a:moveTo>
                  <a:lnTo>
                    <a:pt x="139" y="63"/>
                  </a:lnTo>
                  <a:lnTo>
                    <a:pt x="139" y="63"/>
                  </a:lnTo>
                  <a:lnTo>
                    <a:pt x="140" y="64"/>
                  </a:lnTo>
                  <a:lnTo>
                    <a:pt x="141" y="64"/>
                  </a:lnTo>
                  <a:lnTo>
                    <a:pt x="142" y="64"/>
                  </a:lnTo>
                  <a:lnTo>
                    <a:pt x="144" y="64"/>
                  </a:lnTo>
                  <a:lnTo>
                    <a:pt x="146" y="64"/>
                  </a:lnTo>
                  <a:lnTo>
                    <a:pt x="150" y="64"/>
                  </a:lnTo>
                  <a:lnTo>
                    <a:pt x="152" y="65"/>
                  </a:lnTo>
                  <a:lnTo>
                    <a:pt x="155" y="65"/>
                  </a:lnTo>
                  <a:lnTo>
                    <a:pt x="157" y="65"/>
                  </a:lnTo>
                  <a:lnTo>
                    <a:pt x="161" y="66"/>
                  </a:lnTo>
                  <a:lnTo>
                    <a:pt x="164" y="67"/>
                  </a:lnTo>
                  <a:lnTo>
                    <a:pt x="168" y="68"/>
                  </a:lnTo>
                  <a:lnTo>
                    <a:pt x="172" y="69"/>
                  </a:lnTo>
                  <a:lnTo>
                    <a:pt x="175" y="70"/>
                  </a:lnTo>
                  <a:lnTo>
                    <a:pt x="178" y="71"/>
                  </a:lnTo>
                  <a:lnTo>
                    <a:pt x="182" y="73"/>
                  </a:lnTo>
                  <a:lnTo>
                    <a:pt x="186" y="75"/>
                  </a:lnTo>
                  <a:lnTo>
                    <a:pt x="189" y="77"/>
                  </a:lnTo>
                  <a:lnTo>
                    <a:pt x="192" y="79"/>
                  </a:lnTo>
                  <a:lnTo>
                    <a:pt x="196" y="81"/>
                  </a:lnTo>
                  <a:lnTo>
                    <a:pt x="199" y="84"/>
                  </a:lnTo>
                  <a:lnTo>
                    <a:pt x="201" y="86"/>
                  </a:lnTo>
                  <a:lnTo>
                    <a:pt x="205" y="89"/>
                  </a:lnTo>
                  <a:lnTo>
                    <a:pt x="207" y="92"/>
                  </a:lnTo>
                  <a:lnTo>
                    <a:pt x="210" y="96"/>
                  </a:lnTo>
                  <a:lnTo>
                    <a:pt x="212" y="100"/>
                  </a:lnTo>
                  <a:lnTo>
                    <a:pt x="213" y="103"/>
                  </a:lnTo>
                  <a:lnTo>
                    <a:pt x="215" y="108"/>
                  </a:lnTo>
                  <a:lnTo>
                    <a:pt x="217" y="112"/>
                  </a:lnTo>
                  <a:lnTo>
                    <a:pt x="218" y="117"/>
                  </a:lnTo>
                  <a:lnTo>
                    <a:pt x="218" y="122"/>
                  </a:lnTo>
                  <a:lnTo>
                    <a:pt x="219" y="127"/>
                  </a:lnTo>
                  <a:lnTo>
                    <a:pt x="219" y="127"/>
                  </a:lnTo>
                  <a:lnTo>
                    <a:pt x="218" y="133"/>
                  </a:lnTo>
                  <a:lnTo>
                    <a:pt x="218" y="138"/>
                  </a:lnTo>
                  <a:lnTo>
                    <a:pt x="217" y="143"/>
                  </a:lnTo>
                  <a:lnTo>
                    <a:pt x="215" y="147"/>
                  </a:lnTo>
                  <a:lnTo>
                    <a:pt x="213" y="151"/>
                  </a:lnTo>
                  <a:lnTo>
                    <a:pt x="211" y="155"/>
                  </a:lnTo>
                  <a:lnTo>
                    <a:pt x="209" y="158"/>
                  </a:lnTo>
                  <a:lnTo>
                    <a:pt x="207" y="161"/>
                  </a:lnTo>
                  <a:lnTo>
                    <a:pt x="205" y="165"/>
                  </a:lnTo>
                  <a:lnTo>
                    <a:pt x="201" y="168"/>
                  </a:lnTo>
                  <a:lnTo>
                    <a:pt x="199" y="170"/>
                  </a:lnTo>
                  <a:lnTo>
                    <a:pt x="196" y="172"/>
                  </a:lnTo>
                  <a:lnTo>
                    <a:pt x="192" y="174"/>
                  </a:lnTo>
                  <a:lnTo>
                    <a:pt x="189" y="175"/>
                  </a:lnTo>
                  <a:lnTo>
                    <a:pt x="186" y="178"/>
                  </a:lnTo>
                  <a:lnTo>
                    <a:pt x="183" y="179"/>
                  </a:lnTo>
                  <a:lnTo>
                    <a:pt x="179" y="181"/>
                  </a:lnTo>
                  <a:lnTo>
                    <a:pt x="175" y="182"/>
                  </a:lnTo>
                  <a:lnTo>
                    <a:pt x="172" y="183"/>
                  </a:lnTo>
                  <a:lnTo>
                    <a:pt x="168" y="183"/>
                  </a:lnTo>
                  <a:lnTo>
                    <a:pt x="165" y="184"/>
                  </a:lnTo>
                  <a:lnTo>
                    <a:pt x="162" y="185"/>
                  </a:lnTo>
                  <a:lnTo>
                    <a:pt x="159" y="185"/>
                  </a:lnTo>
                  <a:lnTo>
                    <a:pt x="155" y="186"/>
                  </a:lnTo>
                  <a:lnTo>
                    <a:pt x="153" y="186"/>
                  </a:lnTo>
                  <a:lnTo>
                    <a:pt x="150" y="186"/>
                  </a:lnTo>
                  <a:lnTo>
                    <a:pt x="148" y="186"/>
                  </a:lnTo>
                  <a:lnTo>
                    <a:pt x="145" y="186"/>
                  </a:lnTo>
                  <a:lnTo>
                    <a:pt x="143" y="186"/>
                  </a:lnTo>
                  <a:lnTo>
                    <a:pt x="141" y="186"/>
                  </a:lnTo>
                  <a:lnTo>
                    <a:pt x="140" y="186"/>
                  </a:lnTo>
                  <a:lnTo>
                    <a:pt x="139" y="186"/>
                  </a:lnTo>
                  <a:lnTo>
                    <a:pt x="79" y="186"/>
                  </a:lnTo>
                  <a:lnTo>
                    <a:pt x="79" y="63"/>
                  </a:lnTo>
                  <a:close/>
                  <a:moveTo>
                    <a:pt x="0" y="393"/>
                  </a:moveTo>
                  <a:lnTo>
                    <a:pt x="0" y="107"/>
                  </a:lnTo>
                  <a:lnTo>
                    <a:pt x="0" y="0"/>
                  </a:lnTo>
                  <a:lnTo>
                    <a:pt x="138" y="0"/>
                  </a:lnTo>
                  <a:lnTo>
                    <a:pt x="138" y="0"/>
                  </a:lnTo>
                  <a:lnTo>
                    <a:pt x="140" y="1"/>
                  </a:lnTo>
                  <a:lnTo>
                    <a:pt x="143" y="1"/>
                  </a:lnTo>
                  <a:lnTo>
                    <a:pt x="146" y="1"/>
                  </a:lnTo>
                  <a:lnTo>
                    <a:pt x="151" y="1"/>
                  </a:lnTo>
                  <a:lnTo>
                    <a:pt x="155" y="1"/>
                  </a:lnTo>
                  <a:lnTo>
                    <a:pt x="161" y="3"/>
                  </a:lnTo>
                  <a:lnTo>
                    <a:pt x="166" y="3"/>
                  </a:lnTo>
                  <a:lnTo>
                    <a:pt x="172" y="4"/>
                  </a:lnTo>
                  <a:lnTo>
                    <a:pt x="178" y="5"/>
                  </a:lnTo>
                  <a:lnTo>
                    <a:pt x="185" y="6"/>
                  </a:lnTo>
                  <a:lnTo>
                    <a:pt x="191" y="7"/>
                  </a:lnTo>
                  <a:lnTo>
                    <a:pt x="198" y="8"/>
                  </a:lnTo>
                  <a:lnTo>
                    <a:pt x="205" y="10"/>
                  </a:lnTo>
                  <a:lnTo>
                    <a:pt x="212" y="12"/>
                  </a:lnTo>
                  <a:lnTo>
                    <a:pt x="219" y="15"/>
                  </a:lnTo>
                  <a:lnTo>
                    <a:pt x="226" y="18"/>
                  </a:lnTo>
                  <a:lnTo>
                    <a:pt x="233" y="21"/>
                  </a:lnTo>
                  <a:lnTo>
                    <a:pt x="240" y="24"/>
                  </a:lnTo>
                  <a:lnTo>
                    <a:pt x="246" y="28"/>
                  </a:lnTo>
                  <a:lnTo>
                    <a:pt x="253" y="32"/>
                  </a:lnTo>
                  <a:lnTo>
                    <a:pt x="259" y="38"/>
                  </a:lnTo>
                  <a:lnTo>
                    <a:pt x="266" y="43"/>
                  </a:lnTo>
                  <a:lnTo>
                    <a:pt x="271" y="48"/>
                  </a:lnTo>
                  <a:lnTo>
                    <a:pt x="276" y="54"/>
                  </a:lnTo>
                  <a:lnTo>
                    <a:pt x="281" y="62"/>
                  </a:lnTo>
                  <a:lnTo>
                    <a:pt x="285" y="68"/>
                  </a:lnTo>
                  <a:lnTo>
                    <a:pt x="289" y="76"/>
                  </a:lnTo>
                  <a:lnTo>
                    <a:pt x="292" y="85"/>
                  </a:lnTo>
                  <a:lnTo>
                    <a:pt x="295" y="93"/>
                  </a:lnTo>
                  <a:lnTo>
                    <a:pt x="298" y="103"/>
                  </a:lnTo>
                  <a:lnTo>
                    <a:pt x="299" y="113"/>
                  </a:lnTo>
                  <a:lnTo>
                    <a:pt x="300" y="124"/>
                  </a:lnTo>
                  <a:lnTo>
                    <a:pt x="300" y="124"/>
                  </a:lnTo>
                  <a:lnTo>
                    <a:pt x="299" y="130"/>
                  </a:lnTo>
                  <a:lnTo>
                    <a:pt x="299" y="134"/>
                  </a:lnTo>
                  <a:lnTo>
                    <a:pt x="298" y="138"/>
                  </a:lnTo>
                  <a:lnTo>
                    <a:pt x="298" y="143"/>
                  </a:lnTo>
                  <a:lnTo>
                    <a:pt x="295" y="147"/>
                  </a:lnTo>
                  <a:lnTo>
                    <a:pt x="294" y="151"/>
                  </a:lnTo>
                  <a:lnTo>
                    <a:pt x="293" y="156"/>
                  </a:lnTo>
                  <a:lnTo>
                    <a:pt x="291" y="159"/>
                  </a:lnTo>
                  <a:lnTo>
                    <a:pt x="289" y="163"/>
                  </a:lnTo>
                  <a:lnTo>
                    <a:pt x="287" y="167"/>
                  </a:lnTo>
                  <a:lnTo>
                    <a:pt x="284" y="171"/>
                  </a:lnTo>
                  <a:lnTo>
                    <a:pt x="282" y="174"/>
                  </a:lnTo>
                  <a:lnTo>
                    <a:pt x="279" y="178"/>
                  </a:lnTo>
                  <a:lnTo>
                    <a:pt x="277" y="181"/>
                  </a:lnTo>
                  <a:lnTo>
                    <a:pt x="273" y="184"/>
                  </a:lnTo>
                  <a:lnTo>
                    <a:pt x="271" y="188"/>
                  </a:lnTo>
                  <a:lnTo>
                    <a:pt x="268" y="190"/>
                  </a:lnTo>
                  <a:lnTo>
                    <a:pt x="265" y="193"/>
                  </a:lnTo>
                  <a:lnTo>
                    <a:pt x="261" y="195"/>
                  </a:lnTo>
                  <a:lnTo>
                    <a:pt x="258" y="198"/>
                  </a:lnTo>
                  <a:lnTo>
                    <a:pt x="255" y="201"/>
                  </a:lnTo>
                  <a:lnTo>
                    <a:pt x="252" y="203"/>
                  </a:lnTo>
                  <a:lnTo>
                    <a:pt x="248" y="205"/>
                  </a:lnTo>
                  <a:lnTo>
                    <a:pt x="245" y="207"/>
                  </a:lnTo>
                  <a:lnTo>
                    <a:pt x="242" y="209"/>
                  </a:lnTo>
                  <a:lnTo>
                    <a:pt x="238" y="211"/>
                  </a:lnTo>
                  <a:lnTo>
                    <a:pt x="235" y="213"/>
                  </a:lnTo>
                  <a:lnTo>
                    <a:pt x="232" y="214"/>
                  </a:lnTo>
                  <a:lnTo>
                    <a:pt x="229" y="215"/>
                  </a:lnTo>
                  <a:lnTo>
                    <a:pt x="225" y="217"/>
                  </a:lnTo>
                  <a:lnTo>
                    <a:pt x="222" y="218"/>
                  </a:lnTo>
                  <a:lnTo>
                    <a:pt x="220" y="218"/>
                  </a:lnTo>
                  <a:lnTo>
                    <a:pt x="220" y="218"/>
                  </a:lnTo>
                  <a:lnTo>
                    <a:pt x="220" y="219"/>
                  </a:lnTo>
                  <a:lnTo>
                    <a:pt x="221" y="219"/>
                  </a:lnTo>
                  <a:lnTo>
                    <a:pt x="221" y="219"/>
                  </a:lnTo>
                  <a:lnTo>
                    <a:pt x="222" y="219"/>
                  </a:lnTo>
                  <a:lnTo>
                    <a:pt x="223" y="219"/>
                  </a:lnTo>
                  <a:lnTo>
                    <a:pt x="224" y="219"/>
                  </a:lnTo>
                  <a:lnTo>
                    <a:pt x="225" y="219"/>
                  </a:lnTo>
                  <a:lnTo>
                    <a:pt x="226" y="220"/>
                  </a:lnTo>
                  <a:lnTo>
                    <a:pt x="227" y="220"/>
                  </a:lnTo>
                  <a:lnTo>
                    <a:pt x="229" y="220"/>
                  </a:lnTo>
                  <a:lnTo>
                    <a:pt x="230" y="220"/>
                  </a:lnTo>
                  <a:lnTo>
                    <a:pt x="231" y="221"/>
                  </a:lnTo>
                  <a:lnTo>
                    <a:pt x="232" y="221"/>
                  </a:lnTo>
                  <a:lnTo>
                    <a:pt x="233" y="223"/>
                  </a:lnTo>
                  <a:lnTo>
                    <a:pt x="234" y="223"/>
                  </a:lnTo>
                  <a:lnTo>
                    <a:pt x="236" y="224"/>
                  </a:lnTo>
                  <a:lnTo>
                    <a:pt x="237" y="225"/>
                  </a:lnTo>
                  <a:lnTo>
                    <a:pt x="238" y="226"/>
                  </a:lnTo>
                  <a:lnTo>
                    <a:pt x="240" y="227"/>
                  </a:lnTo>
                  <a:lnTo>
                    <a:pt x="242" y="228"/>
                  </a:lnTo>
                  <a:lnTo>
                    <a:pt x="243" y="229"/>
                  </a:lnTo>
                  <a:lnTo>
                    <a:pt x="244" y="230"/>
                  </a:lnTo>
                  <a:lnTo>
                    <a:pt x="245" y="231"/>
                  </a:lnTo>
                  <a:lnTo>
                    <a:pt x="247" y="234"/>
                  </a:lnTo>
                  <a:lnTo>
                    <a:pt x="248" y="235"/>
                  </a:lnTo>
                  <a:lnTo>
                    <a:pt x="249" y="237"/>
                  </a:lnTo>
                  <a:lnTo>
                    <a:pt x="252" y="239"/>
                  </a:lnTo>
                  <a:lnTo>
                    <a:pt x="253" y="241"/>
                  </a:lnTo>
                  <a:lnTo>
                    <a:pt x="255" y="243"/>
                  </a:lnTo>
                  <a:lnTo>
                    <a:pt x="256" y="246"/>
                  </a:lnTo>
                  <a:lnTo>
                    <a:pt x="257" y="249"/>
                  </a:lnTo>
                  <a:lnTo>
                    <a:pt x="259" y="251"/>
                  </a:lnTo>
                  <a:lnTo>
                    <a:pt x="326" y="393"/>
                  </a:lnTo>
                  <a:lnTo>
                    <a:pt x="238" y="393"/>
                  </a:lnTo>
                  <a:lnTo>
                    <a:pt x="187" y="282"/>
                  </a:lnTo>
                  <a:lnTo>
                    <a:pt x="187" y="282"/>
                  </a:lnTo>
                  <a:lnTo>
                    <a:pt x="186" y="279"/>
                  </a:lnTo>
                  <a:lnTo>
                    <a:pt x="185" y="277"/>
                  </a:lnTo>
                  <a:lnTo>
                    <a:pt x="184" y="275"/>
                  </a:lnTo>
                  <a:lnTo>
                    <a:pt x="183" y="274"/>
                  </a:lnTo>
                  <a:lnTo>
                    <a:pt x="182" y="272"/>
                  </a:lnTo>
                  <a:lnTo>
                    <a:pt x="180" y="270"/>
                  </a:lnTo>
                  <a:lnTo>
                    <a:pt x="179" y="269"/>
                  </a:lnTo>
                  <a:lnTo>
                    <a:pt x="178" y="266"/>
                  </a:lnTo>
                  <a:lnTo>
                    <a:pt x="177" y="265"/>
                  </a:lnTo>
                  <a:lnTo>
                    <a:pt x="176" y="263"/>
                  </a:lnTo>
                  <a:lnTo>
                    <a:pt x="175" y="262"/>
                  </a:lnTo>
                  <a:lnTo>
                    <a:pt x="174" y="261"/>
                  </a:lnTo>
                  <a:lnTo>
                    <a:pt x="173" y="260"/>
                  </a:lnTo>
                  <a:lnTo>
                    <a:pt x="171" y="259"/>
                  </a:lnTo>
                  <a:lnTo>
                    <a:pt x="169" y="258"/>
                  </a:lnTo>
                  <a:lnTo>
                    <a:pt x="168" y="256"/>
                  </a:lnTo>
                  <a:lnTo>
                    <a:pt x="166" y="255"/>
                  </a:lnTo>
                  <a:lnTo>
                    <a:pt x="165" y="254"/>
                  </a:lnTo>
                  <a:lnTo>
                    <a:pt x="163" y="254"/>
                  </a:lnTo>
                  <a:lnTo>
                    <a:pt x="162" y="253"/>
                  </a:lnTo>
                  <a:lnTo>
                    <a:pt x="160" y="252"/>
                  </a:lnTo>
                  <a:lnTo>
                    <a:pt x="159" y="252"/>
                  </a:lnTo>
                  <a:lnTo>
                    <a:pt x="156" y="251"/>
                  </a:lnTo>
                  <a:lnTo>
                    <a:pt x="154" y="251"/>
                  </a:lnTo>
                  <a:lnTo>
                    <a:pt x="152" y="251"/>
                  </a:lnTo>
                  <a:lnTo>
                    <a:pt x="150" y="250"/>
                  </a:lnTo>
                  <a:lnTo>
                    <a:pt x="148" y="250"/>
                  </a:lnTo>
                  <a:lnTo>
                    <a:pt x="145" y="250"/>
                  </a:lnTo>
                  <a:lnTo>
                    <a:pt x="143" y="250"/>
                  </a:lnTo>
                  <a:lnTo>
                    <a:pt x="140" y="250"/>
                  </a:lnTo>
                  <a:lnTo>
                    <a:pt x="138" y="250"/>
                  </a:lnTo>
                  <a:lnTo>
                    <a:pt x="136" y="249"/>
                  </a:lnTo>
                  <a:lnTo>
                    <a:pt x="79" y="249"/>
                  </a:lnTo>
                  <a:lnTo>
                    <a:pt x="79" y="393"/>
                  </a:lnTo>
                  <a:lnTo>
                    <a:pt x="0" y="393"/>
                  </a:lnTo>
                  <a:close/>
                </a:path>
              </a:pathLst>
            </a:custGeom>
            <a:solidFill>
              <a:srgbClr val="00000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Vertikaler Titel und Text" type="vertTitleAndTx">
  <p:cSld name="VERTICAL_TITLE_AND_VERTICAL_TEXT">
    <p:spTree>
      <p:nvGrpSpPr>
        <p:cNvPr id="1" name="Shape 134"/>
        <p:cNvGrpSpPr/>
        <p:nvPr/>
      </p:nvGrpSpPr>
      <p:grpSpPr>
        <a:xfrm>
          <a:off x="0" y="0"/>
          <a:ext cx="0" cy="0"/>
          <a:chOff x="0" y="0"/>
          <a:chExt cx="0" cy="0"/>
        </a:xfrm>
      </p:grpSpPr>
      <p:sp>
        <p:nvSpPr>
          <p:cNvPr id="135" name="Google Shape;135;p62"/>
          <p:cNvSpPr txBox="1">
            <a:spLocks noGrp="1"/>
          </p:cNvSpPr>
          <p:nvPr>
            <p:ph type="title"/>
          </p:nvPr>
        </p:nvSpPr>
        <p:spPr>
          <a:xfrm rot="5400000">
            <a:off x="7133431" y="1956594"/>
            <a:ext cx="5811838" cy="262890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36" name="Google Shape;136;p62"/>
          <p:cNvSpPr txBox="1">
            <a:spLocks noGrp="1"/>
          </p:cNvSpPr>
          <p:nvPr>
            <p:ph type="body" idx="1"/>
          </p:nvPr>
        </p:nvSpPr>
        <p:spPr>
          <a:xfrm rot="5400000">
            <a:off x="1799431" y="-596106"/>
            <a:ext cx="5811838" cy="77343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37" name="Google Shape;137;p62"/>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38" name="Google Shape;138;p62"/>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39" name="Google Shape;139;p62"/>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‹Nr.›</a:t>
            </a:fld>
            <a:endParaRPr/>
          </a:p>
        </p:txBody>
      </p:sp>
      <p:sp>
        <p:nvSpPr>
          <p:cNvPr id="140" name="Google Shape;140;p62"/>
          <p:cNvSpPr/>
          <p:nvPr/>
        </p:nvSpPr>
        <p:spPr>
          <a:xfrm>
            <a:off x="0" y="188913"/>
            <a:ext cx="12192000" cy="755650"/>
          </a:xfrm>
          <a:prstGeom prst="rect">
            <a:avLst/>
          </a:prstGeom>
          <a:solidFill>
            <a:srgbClr val="CDCDCD"/>
          </a:solidFill>
          <a:ln>
            <a:noFill/>
          </a:ln>
        </p:spPr>
        <p:txBody>
          <a:bodyPr spcFirstLastPara="1" wrap="square" lIns="91425" tIns="45700" rIns="91425" bIns="45700" anchor="ctr" anchorCtr="0">
            <a:noAutofit/>
          </a:bodyPr>
          <a:lstStyle/>
          <a:p>
            <a:pPr marL="0" marR="0" lvl="0" indent="0" algn="ctr" rtl="0">
              <a:spcBef>
                <a:spcPts val="0"/>
              </a:spcBef>
              <a:spcAft>
                <a:spcPts val="0"/>
              </a:spcAft>
              <a:buClr>
                <a:schemeClr val="dk1"/>
              </a:buClr>
              <a:buSzPts val="2600"/>
              <a:buFont typeface="Noto Sans Symbols"/>
              <a:buNone/>
            </a:pPr>
            <a:endParaRPr sz="2600" b="1">
              <a:solidFill>
                <a:schemeClr val="dk2"/>
              </a:solidFill>
              <a:latin typeface="Open Sans Light"/>
              <a:ea typeface="Open Sans Light"/>
              <a:cs typeface="Open Sans Light"/>
              <a:sym typeface="Open Sans Light"/>
            </a:endParaRPr>
          </a:p>
        </p:txBody>
      </p:sp>
      <p:pic>
        <p:nvPicPr>
          <p:cNvPr id="141" name="Google Shape;141;p62" descr="unilogo4c"/>
          <p:cNvPicPr preferRelativeResize="0"/>
          <p:nvPr/>
        </p:nvPicPr>
        <p:blipFill rotWithShape="1">
          <a:blip r:embed="rId2">
            <a:alphaModFix/>
          </a:blip>
          <a:srcRect r="80917"/>
          <a:stretch/>
        </p:blipFill>
        <p:spPr>
          <a:xfrm>
            <a:off x="-1588" y="188913"/>
            <a:ext cx="1836738" cy="750887"/>
          </a:xfrm>
          <a:prstGeom prst="rect">
            <a:avLst/>
          </a:prstGeom>
          <a:noFill/>
          <a:ln>
            <a:noFill/>
          </a:ln>
        </p:spPr>
      </p:pic>
      <p:grpSp>
        <p:nvGrpSpPr>
          <p:cNvPr id="142" name="Google Shape;142;p62"/>
          <p:cNvGrpSpPr/>
          <p:nvPr/>
        </p:nvGrpSpPr>
        <p:grpSpPr>
          <a:xfrm>
            <a:off x="11222092" y="267493"/>
            <a:ext cx="719138" cy="593725"/>
            <a:chOff x="4876" y="255"/>
            <a:chExt cx="726" cy="599"/>
          </a:xfrm>
        </p:grpSpPr>
        <p:sp>
          <p:nvSpPr>
            <p:cNvPr id="143" name="Google Shape;143;p62"/>
            <p:cNvSpPr/>
            <p:nvPr/>
          </p:nvSpPr>
          <p:spPr>
            <a:xfrm>
              <a:off x="5278" y="734"/>
              <a:ext cx="102" cy="120"/>
            </a:xfrm>
            <a:custGeom>
              <a:avLst/>
              <a:gdLst/>
              <a:ahLst/>
              <a:cxnLst/>
              <a:rect l="l" t="t" r="r" b="b"/>
              <a:pathLst>
                <a:path w="334" h="393" extrusionOk="0">
                  <a:moveTo>
                    <a:pt x="0" y="393"/>
                  </a:moveTo>
                  <a:lnTo>
                    <a:pt x="0" y="107"/>
                  </a:lnTo>
                  <a:lnTo>
                    <a:pt x="0" y="0"/>
                  </a:lnTo>
                  <a:lnTo>
                    <a:pt x="108" y="0"/>
                  </a:lnTo>
                  <a:lnTo>
                    <a:pt x="108" y="0"/>
                  </a:lnTo>
                  <a:lnTo>
                    <a:pt x="119" y="1"/>
                  </a:lnTo>
                  <a:lnTo>
                    <a:pt x="130" y="1"/>
                  </a:lnTo>
                  <a:lnTo>
                    <a:pt x="141" y="3"/>
                  </a:lnTo>
                  <a:lnTo>
                    <a:pt x="152" y="3"/>
                  </a:lnTo>
                  <a:lnTo>
                    <a:pt x="162" y="4"/>
                  </a:lnTo>
                  <a:lnTo>
                    <a:pt x="173" y="6"/>
                  </a:lnTo>
                  <a:lnTo>
                    <a:pt x="183" y="8"/>
                  </a:lnTo>
                  <a:lnTo>
                    <a:pt x="194" y="10"/>
                  </a:lnTo>
                  <a:lnTo>
                    <a:pt x="203" y="12"/>
                  </a:lnTo>
                  <a:lnTo>
                    <a:pt x="213" y="15"/>
                  </a:lnTo>
                  <a:lnTo>
                    <a:pt x="222" y="18"/>
                  </a:lnTo>
                  <a:lnTo>
                    <a:pt x="232" y="22"/>
                  </a:lnTo>
                  <a:lnTo>
                    <a:pt x="241" y="26"/>
                  </a:lnTo>
                  <a:lnTo>
                    <a:pt x="249" y="31"/>
                  </a:lnTo>
                  <a:lnTo>
                    <a:pt x="257" y="35"/>
                  </a:lnTo>
                  <a:lnTo>
                    <a:pt x="265" y="41"/>
                  </a:lnTo>
                  <a:lnTo>
                    <a:pt x="272" y="46"/>
                  </a:lnTo>
                  <a:lnTo>
                    <a:pt x="280" y="53"/>
                  </a:lnTo>
                  <a:lnTo>
                    <a:pt x="287" y="59"/>
                  </a:lnTo>
                  <a:lnTo>
                    <a:pt x="293" y="67"/>
                  </a:lnTo>
                  <a:lnTo>
                    <a:pt x="300" y="75"/>
                  </a:lnTo>
                  <a:lnTo>
                    <a:pt x="305" y="82"/>
                  </a:lnTo>
                  <a:lnTo>
                    <a:pt x="310" y="91"/>
                  </a:lnTo>
                  <a:lnTo>
                    <a:pt x="315" y="101"/>
                  </a:lnTo>
                  <a:lnTo>
                    <a:pt x="318" y="111"/>
                  </a:lnTo>
                  <a:lnTo>
                    <a:pt x="323" y="122"/>
                  </a:lnTo>
                  <a:lnTo>
                    <a:pt x="326" y="133"/>
                  </a:lnTo>
                  <a:lnTo>
                    <a:pt x="328" y="145"/>
                  </a:lnTo>
                  <a:lnTo>
                    <a:pt x="330" y="157"/>
                  </a:lnTo>
                  <a:lnTo>
                    <a:pt x="332" y="170"/>
                  </a:lnTo>
                  <a:lnTo>
                    <a:pt x="333" y="183"/>
                  </a:lnTo>
                  <a:lnTo>
                    <a:pt x="334" y="197"/>
                  </a:lnTo>
                  <a:lnTo>
                    <a:pt x="334" y="197"/>
                  </a:lnTo>
                  <a:lnTo>
                    <a:pt x="333" y="213"/>
                  </a:lnTo>
                  <a:lnTo>
                    <a:pt x="332" y="226"/>
                  </a:lnTo>
                  <a:lnTo>
                    <a:pt x="330" y="239"/>
                  </a:lnTo>
                  <a:lnTo>
                    <a:pt x="328" y="251"/>
                  </a:lnTo>
                  <a:lnTo>
                    <a:pt x="326" y="263"/>
                  </a:lnTo>
                  <a:lnTo>
                    <a:pt x="323" y="274"/>
                  </a:lnTo>
                  <a:lnTo>
                    <a:pt x="318" y="285"/>
                  </a:lnTo>
                  <a:lnTo>
                    <a:pt x="315" y="295"/>
                  </a:lnTo>
                  <a:lnTo>
                    <a:pt x="310" y="304"/>
                  </a:lnTo>
                  <a:lnTo>
                    <a:pt x="305" y="312"/>
                  </a:lnTo>
                  <a:lnTo>
                    <a:pt x="300" y="321"/>
                  </a:lnTo>
                  <a:lnTo>
                    <a:pt x="293" y="329"/>
                  </a:lnTo>
                  <a:lnTo>
                    <a:pt x="287" y="336"/>
                  </a:lnTo>
                  <a:lnTo>
                    <a:pt x="280" y="343"/>
                  </a:lnTo>
                  <a:lnTo>
                    <a:pt x="272" y="348"/>
                  </a:lnTo>
                  <a:lnTo>
                    <a:pt x="265" y="355"/>
                  </a:lnTo>
                  <a:lnTo>
                    <a:pt x="257" y="359"/>
                  </a:lnTo>
                  <a:lnTo>
                    <a:pt x="249" y="365"/>
                  </a:lnTo>
                  <a:lnTo>
                    <a:pt x="241" y="369"/>
                  </a:lnTo>
                  <a:lnTo>
                    <a:pt x="232" y="374"/>
                  </a:lnTo>
                  <a:lnTo>
                    <a:pt x="222" y="377"/>
                  </a:lnTo>
                  <a:lnTo>
                    <a:pt x="213" y="380"/>
                  </a:lnTo>
                  <a:lnTo>
                    <a:pt x="203" y="382"/>
                  </a:lnTo>
                  <a:lnTo>
                    <a:pt x="194" y="386"/>
                  </a:lnTo>
                  <a:lnTo>
                    <a:pt x="183" y="388"/>
                  </a:lnTo>
                  <a:lnTo>
                    <a:pt x="173" y="389"/>
                  </a:lnTo>
                  <a:lnTo>
                    <a:pt x="162" y="391"/>
                  </a:lnTo>
                  <a:lnTo>
                    <a:pt x="152" y="392"/>
                  </a:lnTo>
                  <a:lnTo>
                    <a:pt x="141" y="392"/>
                  </a:lnTo>
                  <a:lnTo>
                    <a:pt x="130" y="393"/>
                  </a:lnTo>
                  <a:lnTo>
                    <a:pt x="119" y="393"/>
                  </a:lnTo>
                  <a:lnTo>
                    <a:pt x="108" y="393"/>
                  </a:lnTo>
                  <a:lnTo>
                    <a:pt x="0" y="393"/>
                  </a:lnTo>
                  <a:close/>
                  <a:moveTo>
                    <a:pt x="79" y="63"/>
                  </a:moveTo>
                  <a:lnTo>
                    <a:pt x="124" y="63"/>
                  </a:lnTo>
                  <a:lnTo>
                    <a:pt x="124" y="63"/>
                  </a:lnTo>
                  <a:lnTo>
                    <a:pt x="129" y="64"/>
                  </a:lnTo>
                  <a:lnTo>
                    <a:pt x="136" y="64"/>
                  </a:lnTo>
                  <a:lnTo>
                    <a:pt x="141" y="65"/>
                  </a:lnTo>
                  <a:lnTo>
                    <a:pt x="148" y="66"/>
                  </a:lnTo>
                  <a:lnTo>
                    <a:pt x="153" y="67"/>
                  </a:lnTo>
                  <a:lnTo>
                    <a:pt x="160" y="68"/>
                  </a:lnTo>
                  <a:lnTo>
                    <a:pt x="165" y="70"/>
                  </a:lnTo>
                  <a:lnTo>
                    <a:pt x="171" y="73"/>
                  </a:lnTo>
                  <a:lnTo>
                    <a:pt x="176" y="75"/>
                  </a:lnTo>
                  <a:lnTo>
                    <a:pt x="182" y="77"/>
                  </a:lnTo>
                  <a:lnTo>
                    <a:pt x="187" y="80"/>
                  </a:lnTo>
                  <a:lnTo>
                    <a:pt x="193" y="84"/>
                  </a:lnTo>
                  <a:lnTo>
                    <a:pt x="198" y="87"/>
                  </a:lnTo>
                  <a:lnTo>
                    <a:pt x="202" y="90"/>
                  </a:lnTo>
                  <a:lnTo>
                    <a:pt x="207" y="94"/>
                  </a:lnTo>
                  <a:lnTo>
                    <a:pt x="212" y="98"/>
                  </a:lnTo>
                  <a:lnTo>
                    <a:pt x="216" y="102"/>
                  </a:lnTo>
                  <a:lnTo>
                    <a:pt x="220" y="108"/>
                  </a:lnTo>
                  <a:lnTo>
                    <a:pt x="224" y="112"/>
                  </a:lnTo>
                  <a:lnTo>
                    <a:pt x="228" y="117"/>
                  </a:lnTo>
                  <a:lnTo>
                    <a:pt x="231" y="123"/>
                  </a:lnTo>
                  <a:lnTo>
                    <a:pt x="234" y="128"/>
                  </a:lnTo>
                  <a:lnTo>
                    <a:pt x="237" y="134"/>
                  </a:lnTo>
                  <a:lnTo>
                    <a:pt x="241" y="140"/>
                  </a:lnTo>
                  <a:lnTo>
                    <a:pt x="243" y="147"/>
                  </a:lnTo>
                  <a:lnTo>
                    <a:pt x="245" y="154"/>
                  </a:lnTo>
                  <a:lnTo>
                    <a:pt x="247" y="160"/>
                  </a:lnTo>
                  <a:lnTo>
                    <a:pt x="248" y="168"/>
                  </a:lnTo>
                  <a:lnTo>
                    <a:pt x="249" y="174"/>
                  </a:lnTo>
                  <a:lnTo>
                    <a:pt x="251" y="182"/>
                  </a:lnTo>
                  <a:lnTo>
                    <a:pt x="251" y="190"/>
                  </a:lnTo>
                  <a:lnTo>
                    <a:pt x="252" y="197"/>
                  </a:lnTo>
                  <a:lnTo>
                    <a:pt x="252" y="197"/>
                  </a:lnTo>
                  <a:lnTo>
                    <a:pt x="251" y="206"/>
                  </a:lnTo>
                  <a:lnTo>
                    <a:pt x="251" y="214"/>
                  </a:lnTo>
                  <a:lnTo>
                    <a:pt x="249" y="220"/>
                  </a:lnTo>
                  <a:lnTo>
                    <a:pt x="248" y="228"/>
                  </a:lnTo>
                  <a:lnTo>
                    <a:pt x="247" y="235"/>
                  </a:lnTo>
                  <a:lnTo>
                    <a:pt x="245" y="241"/>
                  </a:lnTo>
                  <a:lnTo>
                    <a:pt x="243" y="248"/>
                  </a:lnTo>
                  <a:lnTo>
                    <a:pt x="241" y="254"/>
                  </a:lnTo>
                  <a:lnTo>
                    <a:pt x="237" y="261"/>
                  </a:lnTo>
                  <a:lnTo>
                    <a:pt x="234" y="266"/>
                  </a:lnTo>
                  <a:lnTo>
                    <a:pt x="231" y="272"/>
                  </a:lnTo>
                  <a:lnTo>
                    <a:pt x="228" y="277"/>
                  </a:lnTo>
                  <a:lnTo>
                    <a:pt x="224" y="283"/>
                  </a:lnTo>
                  <a:lnTo>
                    <a:pt x="220" y="288"/>
                  </a:lnTo>
                  <a:lnTo>
                    <a:pt x="216" y="293"/>
                  </a:lnTo>
                  <a:lnTo>
                    <a:pt x="212" y="297"/>
                  </a:lnTo>
                  <a:lnTo>
                    <a:pt x="207" y="301"/>
                  </a:lnTo>
                  <a:lnTo>
                    <a:pt x="202" y="305"/>
                  </a:lnTo>
                  <a:lnTo>
                    <a:pt x="198" y="309"/>
                  </a:lnTo>
                  <a:lnTo>
                    <a:pt x="193" y="312"/>
                  </a:lnTo>
                  <a:lnTo>
                    <a:pt x="187" y="316"/>
                  </a:lnTo>
                  <a:lnTo>
                    <a:pt x="182" y="318"/>
                  </a:lnTo>
                  <a:lnTo>
                    <a:pt x="176" y="321"/>
                  </a:lnTo>
                  <a:lnTo>
                    <a:pt x="171" y="323"/>
                  </a:lnTo>
                  <a:lnTo>
                    <a:pt x="165" y="325"/>
                  </a:lnTo>
                  <a:lnTo>
                    <a:pt x="160" y="328"/>
                  </a:lnTo>
                  <a:lnTo>
                    <a:pt x="153" y="329"/>
                  </a:lnTo>
                  <a:lnTo>
                    <a:pt x="148" y="330"/>
                  </a:lnTo>
                  <a:lnTo>
                    <a:pt x="141" y="331"/>
                  </a:lnTo>
                  <a:lnTo>
                    <a:pt x="136" y="332"/>
                  </a:lnTo>
                  <a:lnTo>
                    <a:pt x="129" y="332"/>
                  </a:lnTo>
                  <a:lnTo>
                    <a:pt x="124" y="332"/>
                  </a:lnTo>
                  <a:lnTo>
                    <a:pt x="79" y="332"/>
                  </a:lnTo>
                  <a:lnTo>
                    <a:pt x="79" y="63"/>
                  </a:lnTo>
                  <a:close/>
                </a:path>
              </a:pathLst>
            </a:custGeom>
            <a:solidFill>
              <a:srgbClr val="00000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44" name="Google Shape;144;p62"/>
            <p:cNvSpPr/>
            <p:nvPr/>
          </p:nvSpPr>
          <p:spPr>
            <a:xfrm>
              <a:off x="5401" y="734"/>
              <a:ext cx="71" cy="120"/>
            </a:xfrm>
            <a:custGeom>
              <a:avLst/>
              <a:gdLst/>
              <a:ahLst/>
              <a:cxnLst/>
              <a:rect l="l" t="t" r="r" b="b"/>
              <a:pathLst>
                <a:path w="231" h="393" extrusionOk="0">
                  <a:moveTo>
                    <a:pt x="0" y="393"/>
                  </a:moveTo>
                  <a:lnTo>
                    <a:pt x="0" y="107"/>
                  </a:lnTo>
                  <a:lnTo>
                    <a:pt x="0" y="0"/>
                  </a:lnTo>
                  <a:lnTo>
                    <a:pt x="79" y="0"/>
                  </a:lnTo>
                  <a:lnTo>
                    <a:pt x="79" y="288"/>
                  </a:lnTo>
                  <a:lnTo>
                    <a:pt x="79" y="332"/>
                  </a:lnTo>
                  <a:lnTo>
                    <a:pt x="231" y="332"/>
                  </a:lnTo>
                  <a:lnTo>
                    <a:pt x="231" y="393"/>
                  </a:lnTo>
                  <a:lnTo>
                    <a:pt x="0" y="393"/>
                  </a:lnTo>
                  <a:close/>
                </a:path>
              </a:pathLst>
            </a:custGeom>
            <a:solidFill>
              <a:srgbClr val="00000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45" name="Google Shape;145;p62"/>
            <p:cNvSpPr/>
            <p:nvPr/>
          </p:nvSpPr>
          <p:spPr>
            <a:xfrm>
              <a:off x="4876" y="255"/>
              <a:ext cx="726" cy="559"/>
            </a:xfrm>
            <a:custGeom>
              <a:avLst/>
              <a:gdLst/>
              <a:ahLst/>
              <a:cxnLst/>
              <a:rect l="l" t="t" r="r" b="b"/>
              <a:pathLst>
                <a:path w="2350" h="1810" extrusionOk="0">
                  <a:moveTo>
                    <a:pt x="642" y="1810"/>
                  </a:moveTo>
                  <a:lnTo>
                    <a:pt x="1285" y="1165"/>
                  </a:lnTo>
                  <a:lnTo>
                    <a:pt x="1828" y="1165"/>
                  </a:lnTo>
                  <a:lnTo>
                    <a:pt x="2350" y="647"/>
                  </a:lnTo>
                  <a:lnTo>
                    <a:pt x="1715" y="647"/>
                  </a:lnTo>
                  <a:lnTo>
                    <a:pt x="1715" y="0"/>
                  </a:lnTo>
                  <a:lnTo>
                    <a:pt x="1072" y="645"/>
                  </a:lnTo>
                  <a:lnTo>
                    <a:pt x="523" y="645"/>
                  </a:lnTo>
                  <a:lnTo>
                    <a:pt x="0" y="1165"/>
                  </a:lnTo>
                  <a:lnTo>
                    <a:pt x="642" y="1165"/>
                  </a:lnTo>
                  <a:lnTo>
                    <a:pt x="642" y="1810"/>
                  </a:lnTo>
                  <a:close/>
                  <a:moveTo>
                    <a:pt x="774" y="1493"/>
                  </a:moveTo>
                  <a:lnTo>
                    <a:pt x="1100" y="1165"/>
                  </a:lnTo>
                  <a:lnTo>
                    <a:pt x="774" y="1165"/>
                  </a:lnTo>
                  <a:lnTo>
                    <a:pt x="774" y="1493"/>
                  </a:lnTo>
                  <a:close/>
                  <a:moveTo>
                    <a:pt x="681" y="1036"/>
                  </a:moveTo>
                  <a:lnTo>
                    <a:pt x="941" y="777"/>
                  </a:lnTo>
                  <a:lnTo>
                    <a:pt x="576" y="777"/>
                  </a:lnTo>
                  <a:lnTo>
                    <a:pt x="314" y="1036"/>
                  </a:lnTo>
                  <a:lnTo>
                    <a:pt x="681" y="1036"/>
                  </a:lnTo>
                  <a:close/>
                  <a:moveTo>
                    <a:pt x="1582" y="645"/>
                  </a:moveTo>
                  <a:lnTo>
                    <a:pt x="1582" y="317"/>
                  </a:lnTo>
                  <a:lnTo>
                    <a:pt x="1253" y="647"/>
                  </a:lnTo>
                  <a:lnTo>
                    <a:pt x="1253" y="647"/>
                  </a:lnTo>
                  <a:lnTo>
                    <a:pt x="1253" y="647"/>
                  </a:lnTo>
                  <a:lnTo>
                    <a:pt x="1256" y="647"/>
                  </a:lnTo>
                  <a:lnTo>
                    <a:pt x="1261" y="647"/>
                  </a:lnTo>
                  <a:lnTo>
                    <a:pt x="1266" y="647"/>
                  </a:lnTo>
                  <a:lnTo>
                    <a:pt x="1274" y="647"/>
                  </a:lnTo>
                  <a:lnTo>
                    <a:pt x="1283" y="647"/>
                  </a:lnTo>
                  <a:lnTo>
                    <a:pt x="1292" y="647"/>
                  </a:lnTo>
                  <a:lnTo>
                    <a:pt x="1304" y="647"/>
                  </a:lnTo>
                  <a:lnTo>
                    <a:pt x="1317" y="647"/>
                  </a:lnTo>
                  <a:lnTo>
                    <a:pt x="1329" y="647"/>
                  </a:lnTo>
                  <a:lnTo>
                    <a:pt x="1343" y="647"/>
                  </a:lnTo>
                  <a:lnTo>
                    <a:pt x="1357" y="647"/>
                  </a:lnTo>
                  <a:lnTo>
                    <a:pt x="1371" y="647"/>
                  </a:lnTo>
                  <a:lnTo>
                    <a:pt x="1387" y="647"/>
                  </a:lnTo>
                  <a:lnTo>
                    <a:pt x="1402" y="647"/>
                  </a:lnTo>
                  <a:lnTo>
                    <a:pt x="1417" y="646"/>
                  </a:lnTo>
                  <a:lnTo>
                    <a:pt x="1433" y="646"/>
                  </a:lnTo>
                  <a:lnTo>
                    <a:pt x="1448" y="646"/>
                  </a:lnTo>
                  <a:lnTo>
                    <a:pt x="1463" y="646"/>
                  </a:lnTo>
                  <a:lnTo>
                    <a:pt x="1477" y="646"/>
                  </a:lnTo>
                  <a:lnTo>
                    <a:pt x="1492" y="646"/>
                  </a:lnTo>
                  <a:lnTo>
                    <a:pt x="1506" y="646"/>
                  </a:lnTo>
                  <a:lnTo>
                    <a:pt x="1518" y="646"/>
                  </a:lnTo>
                  <a:lnTo>
                    <a:pt x="1530" y="646"/>
                  </a:lnTo>
                  <a:lnTo>
                    <a:pt x="1542" y="646"/>
                  </a:lnTo>
                  <a:lnTo>
                    <a:pt x="1552" y="646"/>
                  </a:lnTo>
                  <a:lnTo>
                    <a:pt x="1561" y="646"/>
                  </a:lnTo>
                  <a:lnTo>
                    <a:pt x="1568" y="646"/>
                  </a:lnTo>
                  <a:lnTo>
                    <a:pt x="1574" y="646"/>
                  </a:lnTo>
                  <a:lnTo>
                    <a:pt x="1578" y="646"/>
                  </a:lnTo>
                  <a:lnTo>
                    <a:pt x="1581" y="646"/>
                  </a:lnTo>
                  <a:lnTo>
                    <a:pt x="1582" y="645"/>
                  </a:lnTo>
                  <a:close/>
                  <a:moveTo>
                    <a:pt x="1774" y="1036"/>
                  </a:moveTo>
                  <a:lnTo>
                    <a:pt x="2036" y="777"/>
                  </a:lnTo>
                  <a:lnTo>
                    <a:pt x="1670" y="777"/>
                  </a:lnTo>
                  <a:lnTo>
                    <a:pt x="1408" y="1036"/>
                  </a:lnTo>
                  <a:lnTo>
                    <a:pt x="1774" y="1036"/>
                  </a:lnTo>
                  <a:close/>
                  <a:moveTo>
                    <a:pt x="1228" y="1036"/>
                  </a:moveTo>
                  <a:lnTo>
                    <a:pt x="1488" y="777"/>
                  </a:lnTo>
                  <a:lnTo>
                    <a:pt x="1125" y="777"/>
                  </a:lnTo>
                  <a:lnTo>
                    <a:pt x="864" y="1036"/>
                  </a:lnTo>
                  <a:lnTo>
                    <a:pt x="1228" y="1036"/>
                  </a:lnTo>
                  <a:close/>
                </a:path>
              </a:pathLst>
            </a:custGeom>
            <a:solidFill>
              <a:srgbClr val="00000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46" name="Google Shape;146;p62"/>
            <p:cNvSpPr/>
            <p:nvPr/>
          </p:nvSpPr>
          <p:spPr>
            <a:xfrm>
              <a:off x="5491" y="734"/>
              <a:ext cx="102" cy="120"/>
            </a:xfrm>
            <a:custGeom>
              <a:avLst/>
              <a:gdLst/>
              <a:ahLst/>
              <a:cxnLst/>
              <a:rect l="l" t="t" r="r" b="b"/>
              <a:pathLst>
                <a:path w="326" h="393" extrusionOk="0">
                  <a:moveTo>
                    <a:pt x="79" y="63"/>
                  </a:moveTo>
                  <a:lnTo>
                    <a:pt x="139" y="63"/>
                  </a:lnTo>
                  <a:lnTo>
                    <a:pt x="139" y="63"/>
                  </a:lnTo>
                  <a:lnTo>
                    <a:pt x="140" y="64"/>
                  </a:lnTo>
                  <a:lnTo>
                    <a:pt x="141" y="64"/>
                  </a:lnTo>
                  <a:lnTo>
                    <a:pt x="142" y="64"/>
                  </a:lnTo>
                  <a:lnTo>
                    <a:pt x="144" y="64"/>
                  </a:lnTo>
                  <a:lnTo>
                    <a:pt x="146" y="64"/>
                  </a:lnTo>
                  <a:lnTo>
                    <a:pt x="150" y="64"/>
                  </a:lnTo>
                  <a:lnTo>
                    <a:pt x="152" y="65"/>
                  </a:lnTo>
                  <a:lnTo>
                    <a:pt x="155" y="65"/>
                  </a:lnTo>
                  <a:lnTo>
                    <a:pt x="157" y="65"/>
                  </a:lnTo>
                  <a:lnTo>
                    <a:pt x="161" y="66"/>
                  </a:lnTo>
                  <a:lnTo>
                    <a:pt x="164" y="67"/>
                  </a:lnTo>
                  <a:lnTo>
                    <a:pt x="168" y="68"/>
                  </a:lnTo>
                  <a:lnTo>
                    <a:pt x="172" y="69"/>
                  </a:lnTo>
                  <a:lnTo>
                    <a:pt x="175" y="70"/>
                  </a:lnTo>
                  <a:lnTo>
                    <a:pt x="178" y="71"/>
                  </a:lnTo>
                  <a:lnTo>
                    <a:pt x="182" y="73"/>
                  </a:lnTo>
                  <a:lnTo>
                    <a:pt x="186" y="75"/>
                  </a:lnTo>
                  <a:lnTo>
                    <a:pt x="189" y="77"/>
                  </a:lnTo>
                  <a:lnTo>
                    <a:pt x="192" y="79"/>
                  </a:lnTo>
                  <a:lnTo>
                    <a:pt x="196" y="81"/>
                  </a:lnTo>
                  <a:lnTo>
                    <a:pt x="199" y="84"/>
                  </a:lnTo>
                  <a:lnTo>
                    <a:pt x="201" y="86"/>
                  </a:lnTo>
                  <a:lnTo>
                    <a:pt x="205" y="89"/>
                  </a:lnTo>
                  <a:lnTo>
                    <a:pt x="207" y="92"/>
                  </a:lnTo>
                  <a:lnTo>
                    <a:pt x="210" y="96"/>
                  </a:lnTo>
                  <a:lnTo>
                    <a:pt x="212" y="100"/>
                  </a:lnTo>
                  <a:lnTo>
                    <a:pt x="213" y="103"/>
                  </a:lnTo>
                  <a:lnTo>
                    <a:pt x="215" y="108"/>
                  </a:lnTo>
                  <a:lnTo>
                    <a:pt x="217" y="112"/>
                  </a:lnTo>
                  <a:lnTo>
                    <a:pt x="218" y="117"/>
                  </a:lnTo>
                  <a:lnTo>
                    <a:pt x="218" y="122"/>
                  </a:lnTo>
                  <a:lnTo>
                    <a:pt x="219" y="127"/>
                  </a:lnTo>
                  <a:lnTo>
                    <a:pt x="219" y="127"/>
                  </a:lnTo>
                  <a:lnTo>
                    <a:pt x="218" y="133"/>
                  </a:lnTo>
                  <a:lnTo>
                    <a:pt x="218" y="138"/>
                  </a:lnTo>
                  <a:lnTo>
                    <a:pt x="217" y="143"/>
                  </a:lnTo>
                  <a:lnTo>
                    <a:pt x="215" y="147"/>
                  </a:lnTo>
                  <a:lnTo>
                    <a:pt x="213" y="151"/>
                  </a:lnTo>
                  <a:lnTo>
                    <a:pt x="211" y="155"/>
                  </a:lnTo>
                  <a:lnTo>
                    <a:pt x="209" y="158"/>
                  </a:lnTo>
                  <a:lnTo>
                    <a:pt x="207" y="161"/>
                  </a:lnTo>
                  <a:lnTo>
                    <a:pt x="205" y="165"/>
                  </a:lnTo>
                  <a:lnTo>
                    <a:pt x="201" y="168"/>
                  </a:lnTo>
                  <a:lnTo>
                    <a:pt x="199" y="170"/>
                  </a:lnTo>
                  <a:lnTo>
                    <a:pt x="196" y="172"/>
                  </a:lnTo>
                  <a:lnTo>
                    <a:pt x="192" y="174"/>
                  </a:lnTo>
                  <a:lnTo>
                    <a:pt x="189" y="175"/>
                  </a:lnTo>
                  <a:lnTo>
                    <a:pt x="186" y="178"/>
                  </a:lnTo>
                  <a:lnTo>
                    <a:pt x="183" y="179"/>
                  </a:lnTo>
                  <a:lnTo>
                    <a:pt x="179" y="181"/>
                  </a:lnTo>
                  <a:lnTo>
                    <a:pt x="175" y="182"/>
                  </a:lnTo>
                  <a:lnTo>
                    <a:pt x="172" y="183"/>
                  </a:lnTo>
                  <a:lnTo>
                    <a:pt x="168" y="183"/>
                  </a:lnTo>
                  <a:lnTo>
                    <a:pt x="165" y="184"/>
                  </a:lnTo>
                  <a:lnTo>
                    <a:pt x="162" y="185"/>
                  </a:lnTo>
                  <a:lnTo>
                    <a:pt x="159" y="185"/>
                  </a:lnTo>
                  <a:lnTo>
                    <a:pt x="155" y="186"/>
                  </a:lnTo>
                  <a:lnTo>
                    <a:pt x="153" y="186"/>
                  </a:lnTo>
                  <a:lnTo>
                    <a:pt x="150" y="186"/>
                  </a:lnTo>
                  <a:lnTo>
                    <a:pt x="148" y="186"/>
                  </a:lnTo>
                  <a:lnTo>
                    <a:pt x="145" y="186"/>
                  </a:lnTo>
                  <a:lnTo>
                    <a:pt x="143" y="186"/>
                  </a:lnTo>
                  <a:lnTo>
                    <a:pt x="141" y="186"/>
                  </a:lnTo>
                  <a:lnTo>
                    <a:pt x="140" y="186"/>
                  </a:lnTo>
                  <a:lnTo>
                    <a:pt x="139" y="186"/>
                  </a:lnTo>
                  <a:lnTo>
                    <a:pt x="79" y="186"/>
                  </a:lnTo>
                  <a:lnTo>
                    <a:pt x="79" y="63"/>
                  </a:lnTo>
                  <a:close/>
                  <a:moveTo>
                    <a:pt x="0" y="393"/>
                  </a:moveTo>
                  <a:lnTo>
                    <a:pt x="0" y="107"/>
                  </a:lnTo>
                  <a:lnTo>
                    <a:pt x="0" y="0"/>
                  </a:lnTo>
                  <a:lnTo>
                    <a:pt x="138" y="0"/>
                  </a:lnTo>
                  <a:lnTo>
                    <a:pt x="138" y="0"/>
                  </a:lnTo>
                  <a:lnTo>
                    <a:pt x="140" y="1"/>
                  </a:lnTo>
                  <a:lnTo>
                    <a:pt x="143" y="1"/>
                  </a:lnTo>
                  <a:lnTo>
                    <a:pt x="146" y="1"/>
                  </a:lnTo>
                  <a:lnTo>
                    <a:pt x="151" y="1"/>
                  </a:lnTo>
                  <a:lnTo>
                    <a:pt x="155" y="1"/>
                  </a:lnTo>
                  <a:lnTo>
                    <a:pt x="161" y="3"/>
                  </a:lnTo>
                  <a:lnTo>
                    <a:pt x="166" y="3"/>
                  </a:lnTo>
                  <a:lnTo>
                    <a:pt x="172" y="4"/>
                  </a:lnTo>
                  <a:lnTo>
                    <a:pt x="178" y="5"/>
                  </a:lnTo>
                  <a:lnTo>
                    <a:pt x="185" y="6"/>
                  </a:lnTo>
                  <a:lnTo>
                    <a:pt x="191" y="7"/>
                  </a:lnTo>
                  <a:lnTo>
                    <a:pt x="198" y="8"/>
                  </a:lnTo>
                  <a:lnTo>
                    <a:pt x="205" y="10"/>
                  </a:lnTo>
                  <a:lnTo>
                    <a:pt x="212" y="12"/>
                  </a:lnTo>
                  <a:lnTo>
                    <a:pt x="219" y="15"/>
                  </a:lnTo>
                  <a:lnTo>
                    <a:pt x="226" y="18"/>
                  </a:lnTo>
                  <a:lnTo>
                    <a:pt x="233" y="21"/>
                  </a:lnTo>
                  <a:lnTo>
                    <a:pt x="240" y="24"/>
                  </a:lnTo>
                  <a:lnTo>
                    <a:pt x="246" y="28"/>
                  </a:lnTo>
                  <a:lnTo>
                    <a:pt x="253" y="32"/>
                  </a:lnTo>
                  <a:lnTo>
                    <a:pt x="259" y="38"/>
                  </a:lnTo>
                  <a:lnTo>
                    <a:pt x="266" y="43"/>
                  </a:lnTo>
                  <a:lnTo>
                    <a:pt x="271" y="48"/>
                  </a:lnTo>
                  <a:lnTo>
                    <a:pt x="276" y="54"/>
                  </a:lnTo>
                  <a:lnTo>
                    <a:pt x="281" y="62"/>
                  </a:lnTo>
                  <a:lnTo>
                    <a:pt x="285" y="68"/>
                  </a:lnTo>
                  <a:lnTo>
                    <a:pt x="289" y="76"/>
                  </a:lnTo>
                  <a:lnTo>
                    <a:pt x="292" y="85"/>
                  </a:lnTo>
                  <a:lnTo>
                    <a:pt x="295" y="93"/>
                  </a:lnTo>
                  <a:lnTo>
                    <a:pt x="298" y="103"/>
                  </a:lnTo>
                  <a:lnTo>
                    <a:pt x="299" y="113"/>
                  </a:lnTo>
                  <a:lnTo>
                    <a:pt x="300" y="124"/>
                  </a:lnTo>
                  <a:lnTo>
                    <a:pt x="300" y="124"/>
                  </a:lnTo>
                  <a:lnTo>
                    <a:pt x="299" y="130"/>
                  </a:lnTo>
                  <a:lnTo>
                    <a:pt x="299" y="134"/>
                  </a:lnTo>
                  <a:lnTo>
                    <a:pt x="298" y="138"/>
                  </a:lnTo>
                  <a:lnTo>
                    <a:pt x="298" y="143"/>
                  </a:lnTo>
                  <a:lnTo>
                    <a:pt x="295" y="147"/>
                  </a:lnTo>
                  <a:lnTo>
                    <a:pt x="294" y="151"/>
                  </a:lnTo>
                  <a:lnTo>
                    <a:pt x="293" y="156"/>
                  </a:lnTo>
                  <a:lnTo>
                    <a:pt x="291" y="159"/>
                  </a:lnTo>
                  <a:lnTo>
                    <a:pt x="289" y="163"/>
                  </a:lnTo>
                  <a:lnTo>
                    <a:pt x="287" y="167"/>
                  </a:lnTo>
                  <a:lnTo>
                    <a:pt x="284" y="171"/>
                  </a:lnTo>
                  <a:lnTo>
                    <a:pt x="282" y="174"/>
                  </a:lnTo>
                  <a:lnTo>
                    <a:pt x="279" y="178"/>
                  </a:lnTo>
                  <a:lnTo>
                    <a:pt x="277" y="181"/>
                  </a:lnTo>
                  <a:lnTo>
                    <a:pt x="273" y="184"/>
                  </a:lnTo>
                  <a:lnTo>
                    <a:pt x="271" y="188"/>
                  </a:lnTo>
                  <a:lnTo>
                    <a:pt x="268" y="190"/>
                  </a:lnTo>
                  <a:lnTo>
                    <a:pt x="265" y="193"/>
                  </a:lnTo>
                  <a:lnTo>
                    <a:pt x="261" y="195"/>
                  </a:lnTo>
                  <a:lnTo>
                    <a:pt x="258" y="198"/>
                  </a:lnTo>
                  <a:lnTo>
                    <a:pt x="255" y="201"/>
                  </a:lnTo>
                  <a:lnTo>
                    <a:pt x="252" y="203"/>
                  </a:lnTo>
                  <a:lnTo>
                    <a:pt x="248" y="205"/>
                  </a:lnTo>
                  <a:lnTo>
                    <a:pt x="245" y="207"/>
                  </a:lnTo>
                  <a:lnTo>
                    <a:pt x="242" y="209"/>
                  </a:lnTo>
                  <a:lnTo>
                    <a:pt x="238" y="211"/>
                  </a:lnTo>
                  <a:lnTo>
                    <a:pt x="235" y="213"/>
                  </a:lnTo>
                  <a:lnTo>
                    <a:pt x="232" y="214"/>
                  </a:lnTo>
                  <a:lnTo>
                    <a:pt x="229" y="215"/>
                  </a:lnTo>
                  <a:lnTo>
                    <a:pt x="225" y="217"/>
                  </a:lnTo>
                  <a:lnTo>
                    <a:pt x="222" y="218"/>
                  </a:lnTo>
                  <a:lnTo>
                    <a:pt x="220" y="218"/>
                  </a:lnTo>
                  <a:lnTo>
                    <a:pt x="220" y="218"/>
                  </a:lnTo>
                  <a:lnTo>
                    <a:pt x="220" y="219"/>
                  </a:lnTo>
                  <a:lnTo>
                    <a:pt x="221" y="219"/>
                  </a:lnTo>
                  <a:lnTo>
                    <a:pt x="221" y="219"/>
                  </a:lnTo>
                  <a:lnTo>
                    <a:pt x="222" y="219"/>
                  </a:lnTo>
                  <a:lnTo>
                    <a:pt x="223" y="219"/>
                  </a:lnTo>
                  <a:lnTo>
                    <a:pt x="224" y="219"/>
                  </a:lnTo>
                  <a:lnTo>
                    <a:pt x="225" y="219"/>
                  </a:lnTo>
                  <a:lnTo>
                    <a:pt x="226" y="220"/>
                  </a:lnTo>
                  <a:lnTo>
                    <a:pt x="227" y="220"/>
                  </a:lnTo>
                  <a:lnTo>
                    <a:pt x="229" y="220"/>
                  </a:lnTo>
                  <a:lnTo>
                    <a:pt x="230" y="220"/>
                  </a:lnTo>
                  <a:lnTo>
                    <a:pt x="231" y="221"/>
                  </a:lnTo>
                  <a:lnTo>
                    <a:pt x="232" y="221"/>
                  </a:lnTo>
                  <a:lnTo>
                    <a:pt x="233" y="223"/>
                  </a:lnTo>
                  <a:lnTo>
                    <a:pt x="234" y="223"/>
                  </a:lnTo>
                  <a:lnTo>
                    <a:pt x="236" y="224"/>
                  </a:lnTo>
                  <a:lnTo>
                    <a:pt x="237" y="225"/>
                  </a:lnTo>
                  <a:lnTo>
                    <a:pt x="238" y="226"/>
                  </a:lnTo>
                  <a:lnTo>
                    <a:pt x="240" y="227"/>
                  </a:lnTo>
                  <a:lnTo>
                    <a:pt x="242" y="228"/>
                  </a:lnTo>
                  <a:lnTo>
                    <a:pt x="243" y="229"/>
                  </a:lnTo>
                  <a:lnTo>
                    <a:pt x="244" y="230"/>
                  </a:lnTo>
                  <a:lnTo>
                    <a:pt x="245" y="231"/>
                  </a:lnTo>
                  <a:lnTo>
                    <a:pt x="247" y="234"/>
                  </a:lnTo>
                  <a:lnTo>
                    <a:pt x="248" y="235"/>
                  </a:lnTo>
                  <a:lnTo>
                    <a:pt x="249" y="237"/>
                  </a:lnTo>
                  <a:lnTo>
                    <a:pt x="252" y="239"/>
                  </a:lnTo>
                  <a:lnTo>
                    <a:pt x="253" y="241"/>
                  </a:lnTo>
                  <a:lnTo>
                    <a:pt x="255" y="243"/>
                  </a:lnTo>
                  <a:lnTo>
                    <a:pt x="256" y="246"/>
                  </a:lnTo>
                  <a:lnTo>
                    <a:pt x="257" y="249"/>
                  </a:lnTo>
                  <a:lnTo>
                    <a:pt x="259" y="251"/>
                  </a:lnTo>
                  <a:lnTo>
                    <a:pt x="326" y="393"/>
                  </a:lnTo>
                  <a:lnTo>
                    <a:pt x="238" y="393"/>
                  </a:lnTo>
                  <a:lnTo>
                    <a:pt x="187" y="282"/>
                  </a:lnTo>
                  <a:lnTo>
                    <a:pt x="187" y="282"/>
                  </a:lnTo>
                  <a:lnTo>
                    <a:pt x="186" y="279"/>
                  </a:lnTo>
                  <a:lnTo>
                    <a:pt x="185" y="277"/>
                  </a:lnTo>
                  <a:lnTo>
                    <a:pt x="184" y="275"/>
                  </a:lnTo>
                  <a:lnTo>
                    <a:pt x="183" y="274"/>
                  </a:lnTo>
                  <a:lnTo>
                    <a:pt x="182" y="272"/>
                  </a:lnTo>
                  <a:lnTo>
                    <a:pt x="180" y="270"/>
                  </a:lnTo>
                  <a:lnTo>
                    <a:pt x="179" y="269"/>
                  </a:lnTo>
                  <a:lnTo>
                    <a:pt x="178" y="266"/>
                  </a:lnTo>
                  <a:lnTo>
                    <a:pt x="177" y="265"/>
                  </a:lnTo>
                  <a:lnTo>
                    <a:pt x="176" y="263"/>
                  </a:lnTo>
                  <a:lnTo>
                    <a:pt x="175" y="262"/>
                  </a:lnTo>
                  <a:lnTo>
                    <a:pt x="174" y="261"/>
                  </a:lnTo>
                  <a:lnTo>
                    <a:pt x="173" y="260"/>
                  </a:lnTo>
                  <a:lnTo>
                    <a:pt x="171" y="259"/>
                  </a:lnTo>
                  <a:lnTo>
                    <a:pt x="169" y="258"/>
                  </a:lnTo>
                  <a:lnTo>
                    <a:pt x="168" y="256"/>
                  </a:lnTo>
                  <a:lnTo>
                    <a:pt x="166" y="255"/>
                  </a:lnTo>
                  <a:lnTo>
                    <a:pt x="165" y="254"/>
                  </a:lnTo>
                  <a:lnTo>
                    <a:pt x="163" y="254"/>
                  </a:lnTo>
                  <a:lnTo>
                    <a:pt x="162" y="253"/>
                  </a:lnTo>
                  <a:lnTo>
                    <a:pt x="160" y="252"/>
                  </a:lnTo>
                  <a:lnTo>
                    <a:pt x="159" y="252"/>
                  </a:lnTo>
                  <a:lnTo>
                    <a:pt x="156" y="251"/>
                  </a:lnTo>
                  <a:lnTo>
                    <a:pt x="154" y="251"/>
                  </a:lnTo>
                  <a:lnTo>
                    <a:pt x="152" y="251"/>
                  </a:lnTo>
                  <a:lnTo>
                    <a:pt x="150" y="250"/>
                  </a:lnTo>
                  <a:lnTo>
                    <a:pt x="148" y="250"/>
                  </a:lnTo>
                  <a:lnTo>
                    <a:pt x="145" y="250"/>
                  </a:lnTo>
                  <a:lnTo>
                    <a:pt x="143" y="250"/>
                  </a:lnTo>
                  <a:lnTo>
                    <a:pt x="140" y="250"/>
                  </a:lnTo>
                  <a:lnTo>
                    <a:pt x="138" y="250"/>
                  </a:lnTo>
                  <a:lnTo>
                    <a:pt x="136" y="249"/>
                  </a:lnTo>
                  <a:lnTo>
                    <a:pt x="79" y="249"/>
                  </a:lnTo>
                  <a:lnTo>
                    <a:pt x="79" y="393"/>
                  </a:lnTo>
                  <a:lnTo>
                    <a:pt x="0" y="393"/>
                  </a:lnTo>
                  <a:close/>
                </a:path>
              </a:pathLst>
            </a:custGeom>
            <a:solidFill>
              <a:srgbClr val="00000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elfolie" type="title">
  <p:cSld name="TITLE">
    <p:spTree>
      <p:nvGrpSpPr>
        <p:cNvPr id="1" name="Shape 22"/>
        <p:cNvGrpSpPr/>
        <p:nvPr/>
      </p:nvGrpSpPr>
      <p:grpSpPr>
        <a:xfrm>
          <a:off x="0" y="0"/>
          <a:ext cx="0" cy="0"/>
          <a:chOff x="0" y="0"/>
          <a:chExt cx="0" cy="0"/>
        </a:xfrm>
      </p:grpSpPr>
      <p:sp>
        <p:nvSpPr>
          <p:cNvPr id="23" name="Google Shape;23;p53"/>
          <p:cNvSpPr txBox="1">
            <a:spLocks noGrp="1"/>
          </p:cNvSpPr>
          <p:nvPr>
            <p:ph type="ctrTitle"/>
          </p:nvPr>
        </p:nvSpPr>
        <p:spPr>
          <a:xfrm>
            <a:off x="1524000" y="1122363"/>
            <a:ext cx="9144000" cy="2387600"/>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6000"/>
              <a:buFont typeface="Calibri"/>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4" name="Google Shape;24;p53"/>
          <p:cNvSpPr txBox="1">
            <a:spLocks noGrp="1"/>
          </p:cNvSpPr>
          <p:nvPr>
            <p:ph type="subTitle" idx="1"/>
          </p:nvPr>
        </p:nvSpPr>
        <p:spPr>
          <a:xfrm>
            <a:off x="1524000" y="3602038"/>
            <a:ext cx="9144000" cy="1655762"/>
          </a:xfrm>
          <a:prstGeom prst="rect">
            <a:avLst/>
          </a:prstGeom>
          <a:noFill/>
          <a:ln>
            <a:noFill/>
          </a:ln>
        </p:spPr>
        <p:txBody>
          <a:bodyPr spcFirstLastPara="1" wrap="square" lIns="91425" tIns="45700" rIns="91425" bIns="45700" anchor="t" anchorCtr="0">
            <a:normAutofit/>
          </a:bodyPr>
          <a:lstStyle>
            <a:lvl1pPr lvl="0" algn="ctr">
              <a:lnSpc>
                <a:spcPct val="90000"/>
              </a:lnSpc>
              <a:spcBef>
                <a:spcPts val="1000"/>
              </a:spcBef>
              <a:spcAft>
                <a:spcPts val="0"/>
              </a:spcAft>
              <a:buClr>
                <a:schemeClr val="dk1"/>
              </a:buClr>
              <a:buSzPts val="2400"/>
              <a:buNone/>
              <a:defRPr sz="2400"/>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
        <p:nvSpPr>
          <p:cNvPr id="25" name="Google Shape;25;p53"/>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6" name="Google Shape;26;p53"/>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7" name="Google Shape;27;p53"/>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‹Nr.›</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el und Inhalt" type="obj">
  <p:cSld name="OBJECT">
    <p:spTree>
      <p:nvGrpSpPr>
        <p:cNvPr id="1" name="Shape 28"/>
        <p:cNvGrpSpPr/>
        <p:nvPr/>
      </p:nvGrpSpPr>
      <p:grpSpPr>
        <a:xfrm>
          <a:off x="0" y="0"/>
          <a:ext cx="0" cy="0"/>
          <a:chOff x="0" y="0"/>
          <a:chExt cx="0" cy="0"/>
        </a:xfrm>
      </p:grpSpPr>
      <p:sp>
        <p:nvSpPr>
          <p:cNvPr id="29" name="Google Shape;29;p54"/>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0" name="Google Shape;30;p54"/>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1" name="Google Shape;31;p54"/>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2" name="Google Shape;32;p54"/>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3" name="Google Shape;33;p54"/>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‹Nr.›</a:t>
            </a:fld>
            <a:endParaRPr/>
          </a:p>
        </p:txBody>
      </p:sp>
      <p:sp>
        <p:nvSpPr>
          <p:cNvPr id="34" name="Google Shape;34;p54"/>
          <p:cNvSpPr/>
          <p:nvPr/>
        </p:nvSpPr>
        <p:spPr>
          <a:xfrm>
            <a:off x="0" y="188913"/>
            <a:ext cx="12192000" cy="755650"/>
          </a:xfrm>
          <a:prstGeom prst="rect">
            <a:avLst/>
          </a:prstGeom>
          <a:solidFill>
            <a:srgbClr val="CDCDCD"/>
          </a:solidFill>
          <a:ln>
            <a:noFill/>
          </a:ln>
        </p:spPr>
        <p:txBody>
          <a:bodyPr spcFirstLastPara="1" wrap="square" lIns="91425" tIns="45700" rIns="91425" bIns="45700" anchor="ctr" anchorCtr="0">
            <a:noAutofit/>
          </a:bodyPr>
          <a:lstStyle/>
          <a:p>
            <a:pPr marL="0" marR="0" lvl="0" indent="0" algn="ctr" rtl="0">
              <a:spcBef>
                <a:spcPts val="0"/>
              </a:spcBef>
              <a:spcAft>
                <a:spcPts val="0"/>
              </a:spcAft>
              <a:buClr>
                <a:schemeClr val="dk1"/>
              </a:buClr>
              <a:buSzPts val="2600"/>
              <a:buFont typeface="Noto Sans Symbols"/>
              <a:buNone/>
            </a:pPr>
            <a:endParaRPr sz="2600" b="1">
              <a:solidFill>
                <a:schemeClr val="dk2"/>
              </a:solidFill>
              <a:latin typeface="Open Sans Light"/>
              <a:ea typeface="Open Sans Light"/>
              <a:cs typeface="Open Sans Light"/>
              <a:sym typeface="Open Sans Light"/>
            </a:endParaRPr>
          </a:p>
        </p:txBody>
      </p:sp>
      <p:pic>
        <p:nvPicPr>
          <p:cNvPr id="35" name="Google Shape;35;p54" descr="unilogo4c"/>
          <p:cNvPicPr preferRelativeResize="0"/>
          <p:nvPr/>
        </p:nvPicPr>
        <p:blipFill rotWithShape="1">
          <a:blip r:embed="rId2">
            <a:alphaModFix/>
          </a:blip>
          <a:srcRect r="80917"/>
          <a:stretch/>
        </p:blipFill>
        <p:spPr>
          <a:xfrm>
            <a:off x="-1588" y="188913"/>
            <a:ext cx="1836738" cy="750887"/>
          </a:xfrm>
          <a:prstGeom prst="rect">
            <a:avLst/>
          </a:prstGeom>
          <a:noFill/>
          <a:ln>
            <a:noFill/>
          </a:ln>
        </p:spPr>
      </p:pic>
      <p:grpSp>
        <p:nvGrpSpPr>
          <p:cNvPr id="36" name="Google Shape;36;p54"/>
          <p:cNvGrpSpPr/>
          <p:nvPr/>
        </p:nvGrpSpPr>
        <p:grpSpPr>
          <a:xfrm>
            <a:off x="11222092" y="267493"/>
            <a:ext cx="719138" cy="593725"/>
            <a:chOff x="4876" y="255"/>
            <a:chExt cx="726" cy="599"/>
          </a:xfrm>
        </p:grpSpPr>
        <p:sp>
          <p:nvSpPr>
            <p:cNvPr id="37" name="Google Shape;37;p54"/>
            <p:cNvSpPr/>
            <p:nvPr/>
          </p:nvSpPr>
          <p:spPr>
            <a:xfrm>
              <a:off x="5278" y="734"/>
              <a:ext cx="102" cy="120"/>
            </a:xfrm>
            <a:custGeom>
              <a:avLst/>
              <a:gdLst/>
              <a:ahLst/>
              <a:cxnLst/>
              <a:rect l="l" t="t" r="r" b="b"/>
              <a:pathLst>
                <a:path w="334" h="393" extrusionOk="0">
                  <a:moveTo>
                    <a:pt x="0" y="393"/>
                  </a:moveTo>
                  <a:lnTo>
                    <a:pt x="0" y="107"/>
                  </a:lnTo>
                  <a:lnTo>
                    <a:pt x="0" y="0"/>
                  </a:lnTo>
                  <a:lnTo>
                    <a:pt x="108" y="0"/>
                  </a:lnTo>
                  <a:lnTo>
                    <a:pt x="108" y="0"/>
                  </a:lnTo>
                  <a:lnTo>
                    <a:pt x="119" y="1"/>
                  </a:lnTo>
                  <a:lnTo>
                    <a:pt x="130" y="1"/>
                  </a:lnTo>
                  <a:lnTo>
                    <a:pt x="141" y="3"/>
                  </a:lnTo>
                  <a:lnTo>
                    <a:pt x="152" y="3"/>
                  </a:lnTo>
                  <a:lnTo>
                    <a:pt x="162" y="4"/>
                  </a:lnTo>
                  <a:lnTo>
                    <a:pt x="173" y="6"/>
                  </a:lnTo>
                  <a:lnTo>
                    <a:pt x="183" y="8"/>
                  </a:lnTo>
                  <a:lnTo>
                    <a:pt x="194" y="10"/>
                  </a:lnTo>
                  <a:lnTo>
                    <a:pt x="203" y="12"/>
                  </a:lnTo>
                  <a:lnTo>
                    <a:pt x="213" y="15"/>
                  </a:lnTo>
                  <a:lnTo>
                    <a:pt x="222" y="18"/>
                  </a:lnTo>
                  <a:lnTo>
                    <a:pt x="232" y="22"/>
                  </a:lnTo>
                  <a:lnTo>
                    <a:pt x="241" y="26"/>
                  </a:lnTo>
                  <a:lnTo>
                    <a:pt x="249" y="31"/>
                  </a:lnTo>
                  <a:lnTo>
                    <a:pt x="257" y="35"/>
                  </a:lnTo>
                  <a:lnTo>
                    <a:pt x="265" y="41"/>
                  </a:lnTo>
                  <a:lnTo>
                    <a:pt x="272" y="46"/>
                  </a:lnTo>
                  <a:lnTo>
                    <a:pt x="280" y="53"/>
                  </a:lnTo>
                  <a:lnTo>
                    <a:pt x="287" y="59"/>
                  </a:lnTo>
                  <a:lnTo>
                    <a:pt x="293" y="67"/>
                  </a:lnTo>
                  <a:lnTo>
                    <a:pt x="300" y="75"/>
                  </a:lnTo>
                  <a:lnTo>
                    <a:pt x="305" y="82"/>
                  </a:lnTo>
                  <a:lnTo>
                    <a:pt x="310" y="91"/>
                  </a:lnTo>
                  <a:lnTo>
                    <a:pt x="315" y="101"/>
                  </a:lnTo>
                  <a:lnTo>
                    <a:pt x="318" y="111"/>
                  </a:lnTo>
                  <a:lnTo>
                    <a:pt x="323" y="122"/>
                  </a:lnTo>
                  <a:lnTo>
                    <a:pt x="326" y="133"/>
                  </a:lnTo>
                  <a:lnTo>
                    <a:pt x="328" y="145"/>
                  </a:lnTo>
                  <a:lnTo>
                    <a:pt x="330" y="157"/>
                  </a:lnTo>
                  <a:lnTo>
                    <a:pt x="332" y="170"/>
                  </a:lnTo>
                  <a:lnTo>
                    <a:pt x="333" y="183"/>
                  </a:lnTo>
                  <a:lnTo>
                    <a:pt x="334" y="197"/>
                  </a:lnTo>
                  <a:lnTo>
                    <a:pt x="334" y="197"/>
                  </a:lnTo>
                  <a:lnTo>
                    <a:pt x="333" y="213"/>
                  </a:lnTo>
                  <a:lnTo>
                    <a:pt x="332" y="226"/>
                  </a:lnTo>
                  <a:lnTo>
                    <a:pt x="330" y="239"/>
                  </a:lnTo>
                  <a:lnTo>
                    <a:pt x="328" y="251"/>
                  </a:lnTo>
                  <a:lnTo>
                    <a:pt x="326" y="263"/>
                  </a:lnTo>
                  <a:lnTo>
                    <a:pt x="323" y="274"/>
                  </a:lnTo>
                  <a:lnTo>
                    <a:pt x="318" y="285"/>
                  </a:lnTo>
                  <a:lnTo>
                    <a:pt x="315" y="295"/>
                  </a:lnTo>
                  <a:lnTo>
                    <a:pt x="310" y="304"/>
                  </a:lnTo>
                  <a:lnTo>
                    <a:pt x="305" y="312"/>
                  </a:lnTo>
                  <a:lnTo>
                    <a:pt x="300" y="321"/>
                  </a:lnTo>
                  <a:lnTo>
                    <a:pt x="293" y="329"/>
                  </a:lnTo>
                  <a:lnTo>
                    <a:pt x="287" y="336"/>
                  </a:lnTo>
                  <a:lnTo>
                    <a:pt x="280" y="343"/>
                  </a:lnTo>
                  <a:lnTo>
                    <a:pt x="272" y="348"/>
                  </a:lnTo>
                  <a:lnTo>
                    <a:pt x="265" y="355"/>
                  </a:lnTo>
                  <a:lnTo>
                    <a:pt x="257" y="359"/>
                  </a:lnTo>
                  <a:lnTo>
                    <a:pt x="249" y="365"/>
                  </a:lnTo>
                  <a:lnTo>
                    <a:pt x="241" y="369"/>
                  </a:lnTo>
                  <a:lnTo>
                    <a:pt x="232" y="374"/>
                  </a:lnTo>
                  <a:lnTo>
                    <a:pt x="222" y="377"/>
                  </a:lnTo>
                  <a:lnTo>
                    <a:pt x="213" y="380"/>
                  </a:lnTo>
                  <a:lnTo>
                    <a:pt x="203" y="382"/>
                  </a:lnTo>
                  <a:lnTo>
                    <a:pt x="194" y="386"/>
                  </a:lnTo>
                  <a:lnTo>
                    <a:pt x="183" y="388"/>
                  </a:lnTo>
                  <a:lnTo>
                    <a:pt x="173" y="389"/>
                  </a:lnTo>
                  <a:lnTo>
                    <a:pt x="162" y="391"/>
                  </a:lnTo>
                  <a:lnTo>
                    <a:pt x="152" y="392"/>
                  </a:lnTo>
                  <a:lnTo>
                    <a:pt x="141" y="392"/>
                  </a:lnTo>
                  <a:lnTo>
                    <a:pt x="130" y="393"/>
                  </a:lnTo>
                  <a:lnTo>
                    <a:pt x="119" y="393"/>
                  </a:lnTo>
                  <a:lnTo>
                    <a:pt x="108" y="393"/>
                  </a:lnTo>
                  <a:lnTo>
                    <a:pt x="0" y="393"/>
                  </a:lnTo>
                  <a:close/>
                  <a:moveTo>
                    <a:pt x="79" y="63"/>
                  </a:moveTo>
                  <a:lnTo>
                    <a:pt x="124" y="63"/>
                  </a:lnTo>
                  <a:lnTo>
                    <a:pt x="124" y="63"/>
                  </a:lnTo>
                  <a:lnTo>
                    <a:pt x="129" y="64"/>
                  </a:lnTo>
                  <a:lnTo>
                    <a:pt x="136" y="64"/>
                  </a:lnTo>
                  <a:lnTo>
                    <a:pt x="141" y="65"/>
                  </a:lnTo>
                  <a:lnTo>
                    <a:pt x="148" y="66"/>
                  </a:lnTo>
                  <a:lnTo>
                    <a:pt x="153" y="67"/>
                  </a:lnTo>
                  <a:lnTo>
                    <a:pt x="160" y="68"/>
                  </a:lnTo>
                  <a:lnTo>
                    <a:pt x="165" y="70"/>
                  </a:lnTo>
                  <a:lnTo>
                    <a:pt x="171" y="73"/>
                  </a:lnTo>
                  <a:lnTo>
                    <a:pt x="176" y="75"/>
                  </a:lnTo>
                  <a:lnTo>
                    <a:pt x="182" y="77"/>
                  </a:lnTo>
                  <a:lnTo>
                    <a:pt x="187" y="80"/>
                  </a:lnTo>
                  <a:lnTo>
                    <a:pt x="193" y="84"/>
                  </a:lnTo>
                  <a:lnTo>
                    <a:pt x="198" y="87"/>
                  </a:lnTo>
                  <a:lnTo>
                    <a:pt x="202" y="90"/>
                  </a:lnTo>
                  <a:lnTo>
                    <a:pt x="207" y="94"/>
                  </a:lnTo>
                  <a:lnTo>
                    <a:pt x="212" y="98"/>
                  </a:lnTo>
                  <a:lnTo>
                    <a:pt x="216" y="102"/>
                  </a:lnTo>
                  <a:lnTo>
                    <a:pt x="220" y="108"/>
                  </a:lnTo>
                  <a:lnTo>
                    <a:pt x="224" y="112"/>
                  </a:lnTo>
                  <a:lnTo>
                    <a:pt x="228" y="117"/>
                  </a:lnTo>
                  <a:lnTo>
                    <a:pt x="231" y="123"/>
                  </a:lnTo>
                  <a:lnTo>
                    <a:pt x="234" y="128"/>
                  </a:lnTo>
                  <a:lnTo>
                    <a:pt x="237" y="134"/>
                  </a:lnTo>
                  <a:lnTo>
                    <a:pt x="241" y="140"/>
                  </a:lnTo>
                  <a:lnTo>
                    <a:pt x="243" y="147"/>
                  </a:lnTo>
                  <a:lnTo>
                    <a:pt x="245" y="154"/>
                  </a:lnTo>
                  <a:lnTo>
                    <a:pt x="247" y="160"/>
                  </a:lnTo>
                  <a:lnTo>
                    <a:pt x="248" y="168"/>
                  </a:lnTo>
                  <a:lnTo>
                    <a:pt x="249" y="174"/>
                  </a:lnTo>
                  <a:lnTo>
                    <a:pt x="251" y="182"/>
                  </a:lnTo>
                  <a:lnTo>
                    <a:pt x="251" y="190"/>
                  </a:lnTo>
                  <a:lnTo>
                    <a:pt x="252" y="197"/>
                  </a:lnTo>
                  <a:lnTo>
                    <a:pt x="252" y="197"/>
                  </a:lnTo>
                  <a:lnTo>
                    <a:pt x="251" y="206"/>
                  </a:lnTo>
                  <a:lnTo>
                    <a:pt x="251" y="214"/>
                  </a:lnTo>
                  <a:lnTo>
                    <a:pt x="249" y="220"/>
                  </a:lnTo>
                  <a:lnTo>
                    <a:pt x="248" y="228"/>
                  </a:lnTo>
                  <a:lnTo>
                    <a:pt x="247" y="235"/>
                  </a:lnTo>
                  <a:lnTo>
                    <a:pt x="245" y="241"/>
                  </a:lnTo>
                  <a:lnTo>
                    <a:pt x="243" y="248"/>
                  </a:lnTo>
                  <a:lnTo>
                    <a:pt x="241" y="254"/>
                  </a:lnTo>
                  <a:lnTo>
                    <a:pt x="237" y="261"/>
                  </a:lnTo>
                  <a:lnTo>
                    <a:pt x="234" y="266"/>
                  </a:lnTo>
                  <a:lnTo>
                    <a:pt x="231" y="272"/>
                  </a:lnTo>
                  <a:lnTo>
                    <a:pt x="228" y="277"/>
                  </a:lnTo>
                  <a:lnTo>
                    <a:pt x="224" y="283"/>
                  </a:lnTo>
                  <a:lnTo>
                    <a:pt x="220" y="288"/>
                  </a:lnTo>
                  <a:lnTo>
                    <a:pt x="216" y="293"/>
                  </a:lnTo>
                  <a:lnTo>
                    <a:pt x="212" y="297"/>
                  </a:lnTo>
                  <a:lnTo>
                    <a:pt x="207" y="301"/>
                  </a:lnTo>
                  <a:lnTo>
                    <a:pt x="202" y="305"/>
                  </a:lnTo>
                  <a:lnTo>
                    <a:pt x="198" y="309"/>
                  </a:lnTo>
                  <a:lnTo>
                    <a:pt x="193" y="312"/>
                  </a:lnTo>
                  <a:lnTo>
                    <a:pt x="187" y="316"/>
                  </a:lnTo>
                  <a:lnTo>
                    <a:pt x="182" y="318"/>
                  </a:lnTo>
                  <a:lnTo>
                    <a:pt x="176" y="321"/>
                  </a:lnTo>
                  <a:lnTo>
                    <a:pt x="171" y="323"/>
                  </a:lnTo>
                  <a:lnTo>
                    <a:pt x="165" y="325"/>
                  </a:lnTo>
                  <a:lnTo>
                    <a:pt x="160" y="328"/>
                  </a:lnTo>
                  <a:lnTo>
                    <a:pt x="153" y="329"/>
                  </a:lnTo>
                  <a:lnTo>
                    <a:pt x="148" y="330"/>
                  </a:lnTo>
                  <a:lnTo>
                    <a:pt x="141" y="331"/>
                  </a:lnTo>
                  <a:lnTo>
                    <a:pt x="136" y="332"/>
                  </a:lnTo>
                  <a:lnTo>
                    <a:pt x="129" y="332"/>
                  </a:lnTo>
                  <a:lnTo>
                    <a:pt x="124" y="332"/>
                  </a:lnTo>
                  <a:lnTo>
                    <a:pt x="79" y="332"/>
                  </a:lnTo>
                  <a:lnTo>
                    <a:pt x="79" y="63"/>
                  </a:lnTo>
                  <a:close/>
                </a:path>
              </a:pathLst>
            </a:custGeom>
            <a:solidFill>
              <a:srgbClr val="00000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38" name="Google Shape;38;p54"/>
            <p:cNvSpPr/>
            <p:nvPr/>
          </p:nvSpPr>
          <p:spPr>
            <a:xfrm>
              <a:off x="5401" y="734"/>
              <a:ext cx="71" cy="120"/>
            </a:xfrm>
            <a:custGeom>
              <a:avLst/>
              <a:gdLst/>
              <a:ahLst/>
              <a:cxnLst/>
              <a:rect l="l" t="t" r="r" b="b"/>
              <a:pathLst>
                <a:path w="231" h="393" extrusionOk="0">
                  <a:moveTo>
                    <a:pt x="0" y="393"/>
                  </a:moveTo>
                  <a:lnTo>
                    <a:pt x="0" y="107"/>
                  </a:lnTo>
                  <a:lnTo>
                    <a:pt x="0" y="0"/>
                  </a:lnTo>
                  <a:lnTo>
                    <a:pt x="79" y="0"/>
                  </a:lnTo>
                  <a:lnTo>
                    <a:pt x="79" y="288"/>
                  </a:lnTo>
                  <a:lnTo>
                    <a:pt x="79" y="332"/>
                  </a:lnTo>
                  <a:lnTo>
                    <a:pt x="231" y="332"/>
                  </a:lnTo>
                  <a:lnTo>
                    <a:pt x="231" y="393"/>
                  </a:lnTo>
                  <a:lnTo>
                    <a:pt x="0" y="393"/>
                  </a:lnTo>
                  <a:close/>
                </a:path>
              </a:pathLst>
            </a:custGeom>
            <a:solidFill>
              <a:srgbClr val="00000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39" name="Google Shape;39;p54"/>
            <p:cNvSpPr/>
            <p:nvPr/>
          </p:nvSpPr>
          <p:spPr>
            <a:xfrm>
              <a:off x="4876" y="255"/>
              <a:ext cx="726" cy="559"/>
            </a:xfrm>
            <a:custGeom>
              <a:avLst/>
              <a:gdLst/>
              <a:ahLst/>
              <a:cxnLst/>
              <a:rect l="l" t="t" r="r" b="b"/>
              <a:pathLst>
                <a:path w="2350" h="1810" extrusionOk="0">
                  <a:moveTo>
                    <a:pt x="642" y="1810"/>
                  </a:moveTo>
                  <a:lnTo>
                    <a:pt x="1285" y="1165"/>
                  </a:lnTo>
                  <a:lnTo>
                    <a:pt x="1828" y="1165"/>
                  </a:lnTo>
                  <a:lnTo>
                    <a:pt x="2350" y="647"/>
                  </a:lnTo>
                  <a:lnTo>
                    <a:pt x="1715" y="647"/>
                  </a:lnTo>
                  <a:lnTo>
                    <a:pt x="1715" y="0"/>
                  </a:lnTo>
                  <a:lnTo>
                    <a:pt x="1072" y="645"/>
                  </a:lnTo>
                  <a:lnTo>
                    <a:pt x="523" y="645"/>
                  </a:lnTo>
                  <a:lnTo>
                    <a:pt x="0" y="1165"/>
                  </a:lnTo>
                  <a:lnTo>
                    <a:pt x="642" y="1165"/>
                  </a:lnTo>
                  <a:lnTo>
                    <a:pt x="642" y="1810"/>
                  </a:lnTo>
                  <a:close/>
                  <a:moveTo>
                    <a:pt x="774" y="1493"/>
                  </a:moveTo>
                  <a:lnTo>
                    <a:pt x="1100" y="1165"/>
                  </a:lnTo>
                  <a:lnTo>
                    <a:pt x="774" y="1165"/>
                  </a:lnTo>
                  <a:lnTo>
                    <a:pt x="774" y="1493"/>
                  </a:lnTo>
                  <a:close/>
                  <a:moveTo>
                    <a:pt x="681" y="1036"/>
                  </a:moveTo>
                  <a:lnTo>
                    <a:pt x="941" y="777"/>
                  </a:lnTo>
                  <a:lnTo>
                    <a:pt x="576" y="777"/>
                  </a:lnTo>
                  <a:lnTo>
                    <a:pt x="314" y="1036"/>
                  </a:lnTo>
                  <a:lnTo>
                    <a:pt x="681" y="1036"/>
                  </a:lnTo>
                  <a:close/>
                  <a:moveTo>
                    <a:pt x="1582" y="645"/>
                  </a:moveTo>
                  <a:lnTo>
                    <a:pt x="1582" y="317"/>
                  </a:lnTo>
                  <a:lnTo>
                    <a:pt x="1253" y="647"/>
                  </a:lnTo>
                  <a:lnTo>
                    <a:pt x="1253" y="647"/>
                  </a:lnTo>
                  <a:lnTo>
                    <a:pt x="1253" y="647"/>
                  </a:lnTo>
                  <a:lnTo>
                    <a:pt x="1256" y="647"/>
                  </a:lnTo>
                  <a:lnTo>
                    <a:pt x="1261" y="647"/>
                  </a:lnTo>
                  <a:lnTo>
                    <a:pt x="1266" y="647"/>
                  </a:lnTo>
                  <a:lnTo>
                    <a:pt x="1274" y="647"/>
                  </a:lnTo>
                  <a:lnTo>
                    <a:pt x="1283" y="647"/>
                  </a:lnTo>
                  <a:lnTo>
                    <a:pt x="1292" y="647"/>
                  </a:lnTo>
                  <a:lnTo>
                    <a:pt x="1304" y="647"/>
                  </a:lnTo>
                  <a:lnTo>
                    <a:pt x="1317" y="647"/>
                  </a:lnTo>
                  <a:lnTo>
                    <a:pt x="1329" y="647"/>
                  </a:lnTo>
                  <a:lnTo>
                    <a:pt x="1343" y="647"/>
                  </a:lnTo>
                  <a:lnTo>
                    <a:pt x="1357" y="647"/>
                  </a:lnTo>
                  <a:lnTo>
                    <a:pt x="1371" y="647"/>
                  </a:lnTo>
                  <a:lnTo>
                    <a:pt x="1387" y="647"/>
                  </a:lnTo>
                  <a:lnTo>
                    <a:pt x="1402" y="647"/>
                  </a:lnTo>
                  <a:lnTo>
                    <a:pt x="1417" y="646"/>
                  </a:lnTo>
                  <a:lnTo>
                    <a:pt x="1433" y="646"/>
                  </a:lnTo>
                  <a:lnTo>
                    <a:pt x="1448" y="646"/>
                  </a:lnTo>
                  <a:lnTo>
                    <a:pt x="1463" y="646"/>
                  </a:lnTo>
                  <a:lnTo>
                    <a:pt x="1477" y="646"/>
                  </a:lnTo>
                  <a:lnTo>
                    <a:pt x="1492" y="646"/>
                  </a:lnTo>
                  <a:lnTo>
                    <a:pt x="1506" y="646"/>
                  </a:lnTo>
                  <a:lnTo>
                    <a:pt x="1518" y="646"/>
                  </a:lnTo>
                  <a:lnTo>
                    <a:pt x="1530" y="646"/>
                  </a:lnTo>
                  <a:lnTo>
                    <a:pt x="1542" y="646"/>
                  </a:lnTo>
                  <a:lnTo>
                    <a:pt x="1552" y="646"/>
                  </a:lnTo>
                  <a:lnTo>
                    <a:pt x="1561" y="646"/>
                  </a:lnTo>
                  <a:lnTo>
                    <a:pt x="1568" y="646"/>
                  </a:lnTo>
                  <a:lnTo>
                    <a:pt x="1574" y="646"/>
                  </a:lnTo>
                  <a:lnTo>
                    <a:pt x="1578" y="646"/>
                  </a:lnTo>
                  <a:lnTo>
                    <a:pt x="1581" y="646"/>
                  </a:lnTo>
                  <a:lnTo>
                    <a:pt x="1582" y="645"/>
                  </a:lnTo>
                  <a:close/>
                  <a:moveTo>
                    <a:pt x="1774" y="1036"/>
                  </a:moveTo>
                  <a:lnTo>
                    <a:pt x="2036" y="777"/>
                  </a:lnTo>
                  <a:lnTo>
                    <a:pt x="1670" y="777"/>
                  </a:lnTo>
                  <a:lnTo>
                    <a:pt x="1408" y="1036"/>
                  </a:lnTo>
                  <a:lnTo>
                    <a:pt x="1774" y="1036"/>
                  </a:lnTo>
                  <a:close/>
                  <a:moveTo>
                    <a:pt x="1228" y="1036"/>
                  </a:moveTo>
                  <a:lnTo>
                    <a:pt x="1488" y="777"/>
                  </a:lnTo>
                  <a:lnTo>
                    <a:pt x="1125" y="777"/>
                  </a:lnTo>
                  <a:lnTo>
                    <a:pt x="864" y="1036"/>
                  </a:lnTo>
                  <a:lnTo>
                    <a:pt x="1228" y="1036"/>
                  </a:lnTo>
                  <a:close/>
                </a:path>
              </a:pathLst>
            </a:custGeom>
            <a:solidFill>
              <a:srgbClr val="00000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40" name="Google Shape;40;p54"/>
            <p:cNvSpPr/>
            <p:nvPr/>
          </p:nvSpPr>
          <p:spPr>
            <a:xfrm>
              <a:off x="5491" y="734"/>
              <a:ext cx="102" cy="120"/>
            </a:xfrm>
            <a:custGeom>
              <a:avLst/>
              <a:gdLst/>
              <a:ahLst/>
              <a:cxnLst/>
              <a:rect l="l" t="t" r="r" b="b"/>
              <a:pathLst>
                <a:path w="326" h="393" extrusionOk="0">
                  <a:moveTo>
                    <a:pt x="79" y="63"/>
                  </a:moveTo>
                  <a:lnTo>
                    <a:pt x="139" y="63"/>
                  </a:lnTo>
                  <a:lnTo>
                    <a:pt x="139" y="63"/>
                  </a:lnTo>
                  <a:lnTo>
                    <a:pt x="140" y="64"/>
                  </a:lnTo>
                  <a:lnTo>
                    <a:pt x="141" y="64"/>
                  </a:lnTo>
                  <a:lnTo>
                    <a:pt x="142" y="64"/>
                  </a:lnTo>
                  <a:lnTo>
                    <a:pt x="144" y="64"/>
                  </a:lnTo>
                  <a:lnTo>
                    <a:pt x="146" y="64"/>
                  </a:lnTo>
                  <a:lnTo>
                    <a:pt x="150" y="64"/>
                  </a:lnTo>
                  <a:lnTo>
                    <a:pt x="152" y="65"/>
                  </a:lnTo>
                  <a:lnTo>
                    <a:pt x="155" y="65"/>
                  </a:lnTo>
                  <a:lnTo>
                    <a:pt x="157" y="65"/>
                  </a:lnTo>
                  <a:lnTo>
                    <a:pt x="161" y="66"/>
                  </a:lnTo>
                  <a:lnTo>
                    <a:pt x="164" y="67"/>
                  </a:lnTo>
                  <a:lnTo>
                    <a:pt x="168" y="68"/>
                  </a:lnTo>
                  <a:lnTo>
                    <a:pt x="172" y="69"/>
                  </a:lnTo>
                  <a:lnTo>
                    <a:pt x="175" y="70"/>
                  </a:lnTo>
                  <a:lnTo>
                    <a:pt x="178" y="71"/>
                  </a:lnTo>
                  <a:lnTo>
                    <a:pt x="182" y="73"/>
                  </a:lnTo>
                  <a:lnTo>
                    <a:pt x="186" y="75"/>
                  </a:lnTo>
                  <a:lnTo>
                    <a:pt x="189" y="77"/>
                  </a:lnTo>
                  <a:lnTo>
                    <a:pt x="192" y="79"/>
                  </a:lnTo>
                  <a:lnTo>
                    <a:pt x="196" y="81"/>
                  </a:lnTo>
                  <a:lnTo>
                    <a:pt x="199" y="84"/>
                  </a:lnTo>
                  <a:lnTo>
                    <a:pt x="201" y="86"/>
                  </a:lnTo>
                  <a:lnTo>
                    <a:pt x="205" y="89"/>
                  </a:lnTo>
                  <a:lnTo>
                    <a:pt x="207" y="92"/>
                  </a:lnTo>
                  <a:lnTo>
                    <a:pt x="210" y="96"/>
                  </a:lnTo>
                  <a:lnTo>
                    <a:pt x="212" y="100"/>
                  </a:lnTo>
                  <a:lnTo>
                    <a:pt x="213" y="103"/>
                  </a:lnTo>
                  <a:lnTo>
                    <a:pt x="215" y="108"/>
                  </a:lnTo>
                  <a:lnTo>
                    <a:pt x="217" y="112"/>
                  </a:lnTo>
                  <a:lnTo>
                    <a:pt x="218" y="117"/>
                  </a:lnTo>
                  <a:lnTo>
                    <a:pt x="218" y="122"/>
                  </a:lnTo>
                  <a:lnTo>
                    <a:pt x="219" y="127"/>
                  </a:lnTo>
                  <a:lnTo>
                    <a:pt x="219" y="127"/>
                  </a:lnTo>
                  <a:lnTo>
                    <a:pt x="218" y="133"/>
                  </a:lnTo>
                  <a:lnTo>
                    <a:pt x="218" y="138"/>
                  </a:lnTo>
                  <a:lnTo>
                    <a:pt x="217" y="143"/>
                  </a:lnTo>
                  <a:lnTo>
                    <a:pt x="215" y="147"/>
                  </a:lnTo>
                  <a:lnTo>
                    <a:pt x="213" y="151"/>
                  </a:lnTo>
                  <a:lnTo>
                    <a:pt x="211" y="155"/>
                  </a:lnTo>
                  <a:lnTo>
                    <a:pt x="209" y="158"/>
                  </a:lnTo>
                  <a:lnTo>
                    <a:pt x="207" y="161"/>
                  </a:lnTo>
                  <a:lnTo>
                    <a:pt x="205" y="165"/>
                  </a:lnTo>
                  <a:lnTo>
                    <a:pt x="201" y="168"/>
                  </a:lnTo>
                  <a:lnTo>
                    <a:pt x="199" y="170"/>
                  </a:lnTo>
                  <a:lnTo>
                    <a:pt x="196" y="172"/>
                  </a:lnTo>
                  <a:lnTo>
                    <a:pt x="192" y="174"/>
                  </a:lnTo>
                  <a:lnTo>
                    <a:pt x="189" y="175"/>
                  </a:lnTo>
                  <a:lnTo>
                    <a:pt x="186" y="178"/>
                  </a:lnTo>
                  <a:lnTo>
                    <a:pt x="183" y="179"/>
                  </a:lnTo>
                  <a:lnTo>
                    <a:pt x="179" y="181"/>
                  </a:lnTo>
                  <a:lnTo>
                    <a:pt x="175" y="182"/>
                  </a:lnTo>
                  <a:lnTo>
                    <a:pt x="172" y="183"/>
                  </a:lnTo>
                  <a:lnTo>
                    <a:pt x="168" y="183"/>
                  </a:lnTo>
                  <a:lnTo>
                    <a:pt x="165" y="184"/>
                  </a:lnTo>
                  <a:lnTo>
                    <a:pt x="162" y="185"/>
                  </a:lnTo>
                  <a:lnTo>
                    <a:pt x="159" y="185"/>
                  </a:lnTo>
                  <a:lnTo>
                    <a:pt x="155" y="186"/>
                  </a:lnTo>
                  <a:lnTo>
                    <a:pt x="153" y="186"/>
                  </a:lnTo>
                  <a:lnTo>
                    <a:pt x="150" y="186"/>
                  </a:lnTo>
                  <a:lnTo>
                    <a:pt x="148" y="186"/>
                  </a:lnTo>
                  <a:lnTo>
                    <a:pt x="145" y="186"/>
                  </a:lnTo>
                  <a:lnTo>
                    <a:pt x="143" y="186"/>
                  </a:lnTo>
                  <a:lnTo>
                    <a:pt x="141" y="186"/>
                  </a:lnTo>
                  <a:lnTo>
                    <a:pt x="140" y="186"/>
                  </a:lnTo>
                  <a:lnTo>
                    <a:pt x="139" y="186"/>
                  </a:lnTo>
                  <a:lnTo>
                    <a:pt x="79" y="186"/>
                  </a:lnTo>
                  <a:lnTo>
                    <a:pt x="79" y="63"/>
                  </a:lnTo>
                  <a:close/>
                  <a:moveTo>
                    <a:pt x="0" y="393"/>
                  </a:moveTo>
                  <a:lnTo>
                    <a:pt x="0" y="107"/>
                  </a:lnTo>
                  <a:lnTo>
                    <a:pt x="0" y="0"/>
                  </a:lnTo>
                  <a:lnTo>
                    <a:pt x="138" y="0"/>
                  </a:lnTo>
                  <a:lnTo>
                    <a:pt x="138" y="0"/>
                  </a:lnTo>
                  <a:lnTo>
                    <a:pt x="140" y="1"/>
                  </a:lnTo>
                  <a:lnTo>
                    <a:pt x="143" y="1"/>
                  </a:lnTo>
                  <a:lnTo>
                    <a:pt x="146" y="1"/>
                  </a:lnTo>
                  <a:lnTo>
                    <a:pt x="151" y="1"/>
                  </a:lnTo>
                  <a:lnTo>
                    <a:pt x="155" y="1"/>
                  </a:lnTo>
                  <a:lnTo>
                    <a:pt x="161" y="3"/>
                  </a:lnTo>
                  <a:lnTo>
                    <a:pt x="166" y="3"/>
                  </a:lnTo>
                  <a:lnTo>
                    <a:pt x="172" y="4"/>
                  </a:lnTo>
                  <a:lnTo>
                    <a:pt x="178" y="5"/>
                  </a:lnTo>
                  <a:lnTo>
                    <a:pt x="185" y="6"/>
                  </a:lnTo>
                  <a:lnTo>
                    <a:pt x="191" y="7"/>
                  </a:lnTo>
                  <a:lnTo>
                    <a:pt x="198" y="8"/>
                  </a:lnTo>
                  <a:lnTo>
                    <a:pt x="205" y="10"/>
                  </a:lnTo>
                  <a:lnTo>
                    <a:pt x="212" y="12"/>
                  </a:lnTo>
                  <a:lnTo>
                    <a:pt x="219" y="15"/>
                  </a:lnTo>
                  <a:lnTo>
                    <a:pt x="226" y="18"/>
                  </a:lnTo>
                  <a:lnTo>
                    <a:pt x="233" y="21"/>
                  </a:lnTo>
                  <a:lnTo>
                    <a:pt x="240" y="24"/>
                  </a:lnTo>
                  <a:lnTo>
                    <a:pt x="246" y="28"/>
                  </a:lnTo>
                  <a:lnTo>
                    <a:pt x="253" y="32"/>
                  </a:lnTo>
                  <a:lnTo>
                    <a:pt x="259" y="38"/>
                  </a:lnTo>
                  <a:lnTo>
                    <a:pt x="266" y="43"/>
                  </a:lnTo>
                  <a:lnTo>
                    <a:pt x="271" y="48"/>
                  </a:lnTo>
                  <a:lnTo>
                    <a:pt x="276" y="54"/>
                  </a:lnTo>
                  <a:lnTo>
                    <a:pt x="281" y="62"/>
                  </a:lnTo>
                  <a:lnTo>
                    <a:pt x="285" y="68"/>
                  </a:lnTo>
                  <a:lnTo>
                    <a:pt x="289" y="76"/>
                  </a:lnTo>
                  <a:lnTo>
                    <a:pt x="292" y="85"/>
                  </a:lnTo>
                  <a:lnTo>
                    <a:pt x="295" y="93"/>
                  </a:lnTo>
                  <a:lnTo>
                    <a:pt x="298" y="103"/>
                  </a:lnTo>
                  <a:lnTo>
                    <a:pt x="299" y="113"/>
                  </a:lnTo>
                  <a:lnTo>
                    <a:pt x="300" y="124"/>
                  </a:lnTo>
                  <a:lnTo>
                    <a:pt x="300" y="124"/>
                  </a:lnTo>
                  <a:lnTo>
                    <a:pt x="299" y="130"/>
                  </a:lnTo>
                  <a:lnTo>
                    <a:pt x="299" y="134"/>
                  </a:lnTo>
                  <a:lnTo>
                    <a:pt x="298" y="138"/>
                  </a:lnTo>
                  <a:lnTo>
                    <a:pt x="298" y="143"/>
                  </a:lnTo>
                  <a:lnTo>
                    <a:pt x="295" y="147"/>
                  </a:lnTo>
                  <a:lnTo>
                    <a:pt x="294" y="151"/>
                  </a:lnTo>
                  <a:lnTo>
                    <a:pt x="293" y="156"/>
                  </a:lnTo>
                  <a:lnTo>
                    <a:pt x="291" y="159"/>
                  </a:lnTo>
                  <a:lnTo>
                    <a:pt x="289" y="163"/>
                  </a:lnTo>
                  <a:lnTo>
                    <a:pt x="287" y="167"/>
                  </a:lnTo>
                  <a:lnTo>
                    <a:pt x="284" y="171"/>
                  </a:lnTo>
                  <a:lnTo>
                    <a:pt x="282" y="174"/>
                  </a:lnTo>
                  <a:lnTo>
                    <a:pt x="279" y="178"/>
                  </a:lnTo>
                  <a:lnTo>
                    <a:pt x="277" y="181"/>
                  </a:lnTo>
                  <a:lnTo>
                    <a:pt x="273" y="184"/>
                  </a:lnTo>
                  <a:lnTo>
                    <a:pt x="271" y="188"/>
                  </a:lnTo>
                  <a:lnTo>
                    <a:pt x="268" y="190"/>
                  </a:lnTo>
                  <a:lnTo>
                    <a:pt x="265" y="193"/>
                  </a:lnTo>
                  <a:lnTo>
                    <a:pt x="261" y="195"/>
                  </a:lnTo>
                  <a:lnTo>
                    <a:pt x="258" y="198"/>
                  </a:lnTo>
                  <a:lnTo>
                    <a:pt x="255" y="201"/>
                  </a:lnTo>
                  <a:lnTo>
                    <a:pt x="252" y="203"/>
                  </a:lnTo>
                  <a:lnTo>
                    <a:pt x="248" y="205"/>
                  </a:lnTo>
                  <a:lnTo>
                    <a:pt x="245" y="207"/>
                  </a:lnTo>
                  <a:lnTo>
                    <a:pt x="242" y="209"/>
                  </a:lnTo>
                  <a:lnTo>
                    <a:pt x="238" y="211"/>
                  </a:lnTo>
                  <a:lnTo>
                    <a:pt x="235" y="213"/>
                  </a:lnTo>
                  <a:lnTo>
                    <a:pt x="232" y="214"/>
                  </a:lnTo>
                  <a:lnTo>
                    <a:pt x="229" y="215"/>
                  </a:lnTo>
                  <a:lnTo>
                    <a:pt x="225" y="217"/>
                  </a:lnTo>
                  <a:lnTo>
                    <a:pt x="222" y="218"/>
                  </a:lnTo>
                  <a:lnTo>
                    <a:pt x="220" y="218"/>
                  </a:lnTo>
                  <a:lnTo>
                    <a:pt x="220" y="218"/>
                  </a:lnTo>
                  <a:lnTo>
                    <a:pt x="220" y="219"/>
                  </a:lnTo>
                  <a:lnTo>
                    <a:pt x="221" y="219"/>
                  </a:lnTo>
                  <a:lnTo>
                    <a:pt x="221" y="219"/>
                  </a:lnTo>
                  <a:lnTo>
                    <a:pt x="222" y="219"/>
                  </a:lnTo>
                  <a:lnTo>
                    <a:pt x="223" y="219"/>
                  </a:lnTo>
                  <a:lnTo>
                    <a:pt x="224" y="219"/>
                  </a:lnTo>
                  <a:lnTo>
                    <a:pt x="225" y="219"/>
                  </a:lnTo>
                  <a:lnTo>
                    <a:pt x="226" y="220"/>
                  </a:lnTo>
                  <a:lnTo>
                    <a:pt x="227" y="220"/>
                  </a:lnTo>
                  <a:lnTo>
                    <a:pt x="229" y="220"/>
                  </a:lnTo>
                  <a:lnTo>
                    <a:pt x="230" y="220"/>
                  </a:lnTo>
                  <a:lnTo>
                    <a:pt x="231" y="221"/>
                  </a:lnTo>
                  <a:lnTo>
                    <a:pt x="232" y="221"/>
                  </a:lnTo>
                  <a:lnTo>
                    <a:pt x="233" y="223"/>
                  </a:lnTo>
                  <a:lnTo>
                    <a:pt x="234" y="223"/>
                  </a:lnTo>
                  <a:lnTo>
                    <a:pt x="236" y="224"/>
                  </a:lnTo>
                  <a:lnTo>
                    <a:pt x="237" y="225"/>
                  </a:lnTo>
                  <a:lnTo>
                    <a:pt x="238" y="226"/>
                  </a:lnTo>
                  <a:lnTo>
                    <a:pt x="240" y="227"/>
                  </a:lnTo>
                  <a:lnTo>
                    <a:pt x="242" y="228"/>
                  </a:lnTo>
                  <a:lnTo>
                    <a:pt x="243" y="229"/>
                  </a:lnTo>
                  <a:lnTo>
                    <a:pt x="244" y="230"/>
                  </a:lnTo>
                  <a:lnTo>
                    <a:pt x="245" y="231"/>
                  </a:lnTo>
                  <a:lnTo>
                    <a:pt x="247" y="234"/>
                  </a:lnTo>
                  <a:lnTo>
                    <a:pt x="248" y="235"/>
                  </a:lnTo>
                  <a:lnTo>
                    <a:pt x="249" y="237"/>
                  </a:lnTo>
                  <a:lnTo>
                    <a:pt x="252" y="239"/>
                  </a:lnTo>
                  <a:lnTo>
                    <a:pt x="253" y="241"/>
                  </a:lnTo>
                  <a:lnTo>
                    <a:pt x="255" y="243"/>
                  </a:lnTo>
                  <a:lnTo>
                    <a:pt x="256" y="246"/>
                  </a:lnTo>
                  <a:lnTo>
                    <a:pt x="257" y="249"/>
                  </a:lnTo>
                  <a:lnTo>
                    <a:pt x="259" y="251"/>
                  </a:lnTo>
                  <a:lnTo>
                    <a:pt x="326" y="393"/>
                  </a:lnTo>
                  <a:lnTo>
                    <a:pt x="238" y="393"/>
                  </a:lnTo>
                  <a:lnTo>
                    <a:pt x="187" y="282"/>
                  </a:lnTo>
                  <a:lnTo>
                    <a:pt x="187" y="282"/>
                  </a:lnTo>
                  <a:lnTo>
                    <a:pt x="186" y="279"/>
                  </a:lnTo>
                  <a:lnTo>
                    <a:pt x="185" y="277"/>
                  </a:lnTo>
                  <a:lnTo>
                    <a:pt x="184" y="275"/>
                  </a:lnTo>
                  <a:lnTo>
                    <a:pt x="183" y="274"/>
                  </a:lnTo>
                  <a:lnTo>
                    <a:pt x="182" y="272"/>
                  </a:lnTo>
                  <a:lnTo>
                    <a:pt x="180" y="270"/>
                  </a:lnTo>
                  <a:lnTo>
                    <a:pt x="179" y="269"/>
                  </a:lnTo>
                  <a:lnTo>
                    <a:pt x="178" y="266"/>
                  </a:lnTo>
                  <a:lnTo>
                    <a:pt x="177" y="265"/>
                  </a:lnTo>
                  <a:lnTo>
                    <a:pt x="176" y="263"/>
                  </a:lnTo>
                  <a:lnTo>
                    <a:pt x="175" y="262"/>
                  </a:lnTo>
                  <a:lnTo>
                    <a:pt x="174" y="261"/>
                  </a:lnTo>
                  <a:lnTo>
                    <a:pt x="173" y="260"/>
                  </a:lnTo>
                  <a:lnTo>
                    <a:pt x="171" y="259"/>
                  </a:lnTo>
                  <a:lnTo>
                    <a:pt x="169" y="258"/>
                  </a:lnTo>
                  <a:lnTo>
                    <a:pt x="168" y="256"/>
                  </a:lnTo>
                  <a:lnTo>
                    <a:pt x="166" y="255"/>
                  </a:lnTo>
                  <a:lnTo>
                    <a:pt x="165" y="254"/>
                  </a:lnTo>
                  <a:lnTo>
                    <a:pt x="163" y="254"/>
                  </a:lnTo>
                  <a:lnTo>
                    <a:pt x="162" y="253"/>
                  </a:lnTo>
                  <a:lnTo>
                    <a:pt x="160" y="252"/>
                  </a:lnTo>
                  <a:lnTo>
                    <a:pt x="159" y="252"/>
                  </a:lnTo>
                  <a:lnTo>
                    <a:pt x="156" y="251"/>
                  </a:lnTo>
                  <a:lnTo>
                    <a:pt x="154" y="251"/>
                  </a:lnTo>
                  <a:lnTo>
                    <a:pt x="152" y="251"/>
                  </a:lnTo>
                  <a:lnTo>
                    <a:pt x="150" y="250"/>
                  </a:lnTo>
                  <a:lnTo>
                    <a:pt x="148" y="250"/>
                  </a:lnTo>
                  <a:lnTo>
                    <a:pt x="145" y="250"/>
                  </a:lnTo>
                  <a:lnTo>
                    <a:pt x="143" y="250"/>
                  </a:lnTo>
                  <a:lnTo>
                    <a:pt x="140" y="250"/>
                  </a:lnTo>
                  <a:lnTo>
                    <a:pt x="138" y="250"/>
                  </a:lnTo>
                  <a:lnTo>
                    <a:pt x="136" y="249"/>
                  </a:lnTo>
                  <a:lnTo>
                    <a:pt x="79" y="249"/>
                  </a:lnTo>
                  <a:lnTo>
                    <a:pt x="79" y="393"/>
                  </a:lnTo>
                  <a:lnTo>
                    <a:pt x="0" y="393"/>
                  </a:lnTo>
                  <a:close/>
                </a:path>
              </a:pathLst>
            </a:custGeom>
            <a:solidFill>
              <a:srgbClr val="00000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Abschnitts-&#10;überschrift" type="secHead">
  <p:cSld name="SECTION_HEADER">
    <p:spTree>
      <p:nvGrpSpPr>
        <p:cNvPr id="1" name="Shape 41"/>
        <p:cNvGrpSpPr/>
        <p:nvPr/>
      </p:nvGrpSpPr>
      <p:grpSpPr>
        <a:xfrm>
          <a:off x="0" y="0"/>
          <a:ext cx="0" cy="0"/>
          <a:chOff x="0" y="0"/>
          <a:chExt cx="0" cy="0"/>
        </a:xfrm>
      </p:grpSpPr>
      <p:sp>
        <p:nvSpPr>
          <p:cNvPr id="42" name="Google Shape;42;p55"/>
          <p:cNvSpPr txBox="1">
            <a:spLocks noGrp="1"/>
          </p:cNvSpPr>
          <p:nvPr>
            <p:ph type="title"/>
          </p:nvPr>
        </p:nvSpPr>
        <p:spPr>
          <a:xfrm>
            <a:off x="831850" y="1709738"/>
            <a:ext cx="10515600" cy="2852737"/>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6000"/>
              <a:buFont typeface="Calibri"/>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3" name="Google Shape;43;p55"/>
          <p:cNvSpPr txBox="1">
            <a:spLocks noGrp="1"/>
          </p:cNvSpPr>
          <p:nvPr>
            <p:ph type="body" idx="1"/>
          </p:nvPr>
        </p:nvSpPr>
        <p:spPr>
          <a:xfrm>
            <a:off x="831850" y="4589463"/>
            <a:ext cx="10515600" cy="150018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888888"/>
              </a:buClr>
              <a:buSzPts val="2400"/>
              <a:buNone/>
              <a:defRPr sz="2400">
                <a:solidFill>
                  <a:srgbClr val="888888"/>
                </a:solidFill>
              </a:defRPr>
            </a:lvl1pPr>
            <a:lvl2pPr marL="914400" lvl="1" indent="-228600" algn="l">
              <a:lnSpc>
                <a:spcPct val="90000"/>
              </a:lnSpc>
              <a:spcBef>
                <a:spcPts val="500"/>
              </a:spcBef>
              <a:spcAft>
                <a:spcPts val="0"/>
              </a:spcAft>
              <a:buClr>
                <a:srgbClr val="888888"/>
              </a:buClr>
              <a:buSzPts val="2000"/>
              <a:buNone/>
              <a:defRPr sz="2000">
                <a:solidFill>
                  <a:srgbClr val="888888"/>
                </a:solidFill>
              </a:defRPr>
            </a:lvl2pPr>
            <a:lvl3pPr marL="1371600" lvl="2" indent="-228600" algn="l">
              <a:lnSpc>
                <a:spcPct val="90000"/>
              </a:lnSpc>
              <a:spcBef>
                <a:spcPts val="500"/>
              </a:spcBef>
              <a:spcAft>
                <a:spcPts val="0"/>
              </a:spcAft>
              <a:buClr>
                <a:srgbClr val="888888"/>
              </a:buClr>
              <a:buSzPts val="1800"/>
              <a:buNone/>
              <a:defRPr sz="1800">
                <a:solidFill>
                  <a:srgbClr val="888888"/>
                </a:solidFill>
              </a:defRPr>
            </a:lvl3pPr>
            <a:lvl4pPr marL="1828800" lvl="3" indent="-228600" algn="l">
              <a:lnSpc>
                <a:spcPct val="90000"/>
              </a:lnSpc>
              <a:spcBef>
                <a:spcPts val="500"/>
              </a:spcBef>
              <a:spcAft>
                <a:spcPts val="0"/>
              </a:spcAft>
              <a:buClr>
                <a:srgbClr val="888888"/>
              </a:buClr>
              <a:buSzPts val="1600"/>
              <a:buNone/>
              <a:defRPr sz="1600">
                <a:solidFill>
                  <a:srgbClr val="888888"/>
                </a:solidFill>
              </a:defRPr>
            </a:lvl4pPr>
            <a:lvl5pPr marL="2286000" lvl="4" indent="-228600" algn="l">
              <a:lnSpc>
                <a:spcPct val="90000"/>
              </a:lnSpc>
              <a:spcBef>
                <a:spcPts val="500"/>
              </a:spcBef>
              <a:spcAft>
                <a:spcPts val="0"/>
              </a:spcAft>
              <a:buClr>
                <a:srgbClr val="888888"/>
              </a:buClr>
              <a:buSzPts val="1600"/>
              <a:buNone/>
              <a:defRPr sz="1600">
                <a:solidFill>
                  <a:srgbClr val="888888"/>
                </a:solidFill>
              </a:defRPr>
            </a:lvl5pPr>
            <a:lvl6pPr marL="2743200" lvl="5" indent="-228600" algn="l">
              <a:lnSpc>
                <a:spcPct val="90000"/>
              </a:lnSpc>
              <a:spcBef>
                <a:spcPts val="500"/>
              </a:spcBef>
              <a:spcAft>
                <a:spcPts val="0"/>
              </a:spcAft>
              <a:buClr>
                <a:srgbClr val="888888"/>
              </a:buClr>
              <a:buSzPts val="1600"/>
              <a:buNone/>
              <a:defRPr sz="1600">
                <a:solidFill>
                  <a:srgbClr val="888888"/>
                </a:solidFill>
              </a:defRPr>
            </a:lvl6pPr>
            <a:lvl7pPr marL="3200400" lvl="6" indent="-228600" algn="l">
              <a:lnSpc>
                <a:spcPct val="90000"/>
              </a:lnSpc>
              <a:spcBef>
                <a:spcPts val="500"/>
              </a:spcBef>
              <a:spcAft>
                <a:spcPts val="0"/>
              </a:spcAft>
              <a:buClr>
                <a:srgbClr val="888888"/>
              </a:buClr>
              <a:buSzPts val="1600"/>
              <a:buNone/>
              <a:defRPr sz="1600">
                <a:solidFill>
                  <a:srgbClr val="888888"/>
                </a:solidFill>
              </a:defRPr>
            </a:lvl7pPr>
            <a:lvl8pPr marL="3657600" lvl="7" indent="-228600" algn="l">
              <a:lnSpc>
                <a:spcPct val="90000"/>
              </a:lnSpc>
              <a:spcBef>
                <a:spcPts val="500"/>
              </a:spcBef>
              <a:spcAft>
                <a:spcPts val="0"/>
              </a:spcAft>
              <a:buClr>
                <a:srgbClr val="888888"/>
              </a:buClr>
              <a:buSzPts val="1600"/>
              <a:buNone/>
              <a:defRPr sz="1600">
                <a:solidFill>
                  <a:srgbClr val="888888"/>
                </a:solidFill>
              </a:defRPr>
            </a:lvl8pPr>
            <a:lvl9pPr marL="4114800" lvl="8" indent="-228600" algn="l">
              <a:lnSpc>
                <a:spcPct val="90000"/>
              </a:lnSpc>
              <a:spcBef>
                <a:spcPts val="500"/>
              </a:spcBef>
              <a:spcAft>
                <a:spcPts val="0"/>
              </a:spcAft>
              <a:buClr>
                <a:srgbClr val="888888"/>
              </a:buClr>
              <a:buSzPts val="1600"/>
              <a:buNone/>
              <a:defRPr sz="1600">
                <a:solidFill>
                  <a:srgbClr val="888888"/>
                </a:solidFill>
              </a:defRPr>
            </a:lvl9pPr>
          </a:lstStyle>
          <a:p>
            <a:endParaRPr/>
          </a:p>
        </p:txBody>
      </p:sp>
      <p:sp>
        <p:nvSpPr>
          <p:cNvPr id="44" name="Google Shape;44;p55"/>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5" name="Google Shape;45;p55"/>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6" name="Google Shape;46;p55"/>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‹Nr.›</a:t>
            </a:fld>
            <a:endParaRPr/>
          </a:p>
        </p:txBody>
      </p:sp>
      <p:sp>
        <p:nvSpPr>
          <p:cNvPr id="47" name="Google Shape;47;p55"/>
          <p:cNvSpPr/>
          <p:nvPr/>
        </p:nvSpPr>
        <p:spPr>
          <a:xfrm>
            <a:off x="0" y="188913"/>
            <a:ext cx="12192000" cy="755650"/>
          </a:xfrm>
          <a:prstGeom prst="rect">
            <a:avLst/>
          </a:prstGeom>
          <a:solidFill>
            <a:srgbClr val="CDCDCD"/>
          </a:solidFill>
          <a:ln>
            <a:noFill/>
          </a:ln>
        </p:spPr>
        <p:txBody>
          <a:bodyPr spcFirstLastPara="1" wrap="square" lIns="91425" tIns="45700" rIns="91425" bIns="45700" anchor="ctr" anchorCtr="0">
            <a:noAutofit/>
          </a:bodyPr>
          <a:lstStyle/>
          <a:p>
            <a:pPr marL="0" marR="0" lvl="0" indent="0" algn="ctr" rtl="0">
              <a:spcBef>
                <a:spcPts val="0"/>
              </a:spcBef>
              <a:spcAft>
                <a:spcPts val="0"/>
              </a:spcAft>
              <a:buClr>
                <a:schemeClr val="dk1"/>
              </a:buClr>
              <a:buSzPts val="2600"/>
              <a:buFont typeface="Noto Sans Symbols"/>
              <a:buNone/>
            </a:pPr>
            <a:endParaRPr sz="2600" b="1">
              <a:solidFill>
                <a:schemeClr val="dk2"/>
              </a:solidFill>
              <a:latin typeface="Open Sans Light"/>
              <a:ea typeface="Open Sans Light"/>
              <a:cs typeface="Open Sans Light"/>
              <a:sym typeface="Open Sans Light"/>
            </a:endParaRPr>
          </a:p>
        </p:txBody>
      </p:sp>
      <p:pic>
        <p:nvPicPr>
          <p:cNvPr id="48" name="Google Shape;48;p55" descr="unilogo4c"/>
          <p:cNvPicPr preferRelativeResize="0"/>
          <p:nvPr/>
        </p:nvPicPr>
        <p:blipFill rotWithShape="1">
          <a:blip r:embed="rId2">
            <a:alphaModFix/>
          </a:blip>
          <a:srcRect r="80917"/>
          <a:stretch/>
        </p:blipFill>
        <p:spPr>
          <a:xfrm>
            <a:off x="-1588" y="188913"/>
            <a:ext cx="1836738" cy="750887"/>
          </a:xfrm>
          <a:prstGeom prst="rect">
            <a:avLst/>
          </a:prstGeom>
          <a:noFill/>
          <a:ln>
            <a:noFill/>
          </a:ln>
        </p:spPr>
      </p:pic>
      <p:grpSp>
        <p:nvGrpSpPr>
          <p:cNvPr id="49" name="Google Shape;49;p55"/>
          <p:cNvGrpSpPr/>
          <p:nvPr/>
        </p:nvGrpSpPr>
        <p:grpSpPr>
          <a:xfrm>
            <a:off x="11222092" y="267493"/>
            <a:ext cx="719138" cy="593725"/>
            <a:chOff x="4876" y="255"/>
            <a:chExt cx="726" cy="599"/>
          </a:xfrm>
        </p:grpSpPr>
        <p:sp>
          <p:nvSpPr>
            <p:cNvPr id="50" name="Google Shape;50;p55"/>
            <p:cNvSpPr/>
            <p:nvPr/>
          </p:nvSpPr>
          <p:spPr>
            <a:xfrm>
              <a:off x="5278" y="734"/>
              <a:ext cx="102" cy="120"/>
            </a:xfrm>
            <a:custGeom>
              <a:avLst/>
              <a:gdLst/>
              <a:ahLst/>
              <a:cxnLst/>
              <a:rect l="l" t="t" r="r" b="b"/>
              <a:pathLst>
                <a:path w="334" h="393" extrusionOk="0">
                  <a:moveTo>
                    <a:pt x="0" y="393"/>
                  </a:moveTo>
                  <a:lnTo>
                    <a:pt x="0" y="107"/>
                  </a:lnTo>
                  <a:lnTo>
                    <a:pt x="0" y="0"/>
                  </a:lnTo>
                  <a:lnTo>
                    <a:pt x="108" y="0"/>
                  </a:lnTo>
                  <a:lnTo>
                    <a:pt x="108" y="0"/>
                  </a:lnTo>
                  <a:lnTo>
                    <a:pt x="119" y="1"/>
                  </a:lnTo>
                  <a:lnTo>
                    <a:pt x="130" y="1"/>
                  </a:lnTo>
                  <a:lnTo>
                    <a:pt x="141" y="3"/>
                  </a:lnTo>
                  <a:lnTo>
                    <a:pt x="152" y="3"/>
                  </a:lnTo>
                  <a:lnTo>
                    <a:pt x="162" y="4"/>
                  </a:lnTo>
                  <a:lnTo>
                    <a:pt x="173" y="6"/>
                  </a:lnTo>
                  <a:lnTo>
                    <a:pt x="183" y="8"/>
                  </a:lnTo>
                  <a:lnTo>
                    <a:pt x="194" y="10"/>
                  </a:lnTo>
                  <a:lnTo>
                    <a:pt x="203" y="12"/>
                  </a:lnTo>
                  <a:lnTo>
                    <a:pt x="213" y="15"/>
                  </a:lnTo>
                  <a:lnTo>
                    <a:pt x="222" y="18"/>
                  </a:lnTo>
                  <a:lnTo>
                    <a:pt x="232" y="22"/>
                  </a:lnTo>
                  <a:lnTo>
                    <a:pt x="241" y="26"/>
                  </a:lnTo>
                  <a:lnTo>
                    <a:pt x="249" y="31"/>
                  </a:lnTo>
                  <a:lnTo>
                    <a:pt x="257" y="35"/>
                  </a:lnTo>
                  <a:lnTo>
                    <a:pt x="265" y="41"/>
                  </a:lnTo>
                  <a:lnTo>
                    <a:pt x="272" y="46"/>
                  </a:lnTo>
                  <a:lnTo>
                    <a:pt x="280" y="53"/>
                  </a:lnTo>
                  <a:lnTo>
                    <a:pt x="287" y="59"/>
                  </a:lnTo>
                  <a:lnTo>
                    <a:pt x="293" y="67"/>
                  </a:lnTo>
                  <a:lnTo>
                    <a:pt x="300" y="75"/>
                  </a:lnTo>
                  <a:lnTo>
                    <a:pt x="305" y="82"/>
                  </a:lnTo>
                  <a:lnTo>
                    <a:pt x="310" y="91"/>
                  </a:lnTo>
                  <a:lnTo>
                    <a:pt x="315" y="101"/>
                  </a:lnTo>
                  <a:lnTo>
                    <a:pt x="318" y="111"/>
                  </a:lnTo>
                  <a:lnTo>
                    <a:pt x="323" y="122"/>
                  </a:lnTo>
                  <a:lnTo>
                    <a:pt x="326" y="133"/>
                  </a:lnTo>
                  <a:lnTo>
                    <a:pt x="328" y="145"/>
                  </a:lnTo>
                  <a:lnTo>
                    <a:pt x="330" y="157"/>
                  </a:lnTo>
                  <a:lnTo>
                    <a:pt x="332" y="170"/>
                  </a:lnTo>
                  <a:lnTo>
                    <a:pt x="333" y="183"/>
                  </a:lnTo>
                  <a:lnTo>
                    <a:pt x="334" y="197"/>
                  </a:lnTo>
                  <a:lnTo>
                    <a:pt x="334" y="197"/>
                  </a:lnTo>
                  <a:lnTo>
                    <a:pt x="333" y="213"/>
                  </a:lnTo>
                  <a:lnTo>
                    <a:pt x="332" y="226"/>
                  </a:lnTo>
                  <a:lnTo>
                    <a:pt x="330" y="239"/>
                  </a:lnTo>
                  <a:lnTo>
                    <a:pt x="328" y="251"/>
                  </a:lnTo>
                  <a:lnTo>
                    <a:pt x="326" y="263"/>
                  </a:lnTo>
                  <a:lnTo>
                    <a:pt x="323" y="274"/>
                  </a:lnTo>
                  <a:lnTo>
                    <a:pt x="318" y="285"/>
                  </a:lnTo>
                  <a:lnTo>
                    <a:pt x="315" y="295"/>
                  </a:lnTo>
                  <a:lnTo>
                    <a:pt x="310" y="304"/>
                  </a:lnTo>
                  <a:lnTo>
                    <a:pt x="305" y="312"/>
                  </a:lnTo>
                  <a:lnTo>
                    <a:pt x="300" y="321"/>
                  </a:lnTo>
                  <a:lnTo>
                    <a:pt x="293" y="329"/>
                  </a:lnTo>
                  <a:lnTo>
                    <a:pt x="287" y="336"/>
                  </a:lnTo>
                  <a:lnTo>
                    <a:pt x="280" y="343"/>
                  </a:lnTo>
                  <a:lnTo>
                    <a:pt x="272" y="348"/>
                  </a:lnTo>
                  <a:lnTo>
                    <a:pt x="265" y="355"/>
                  </a:lnTo>
                  <a:lnTo>
                    <a:pt x="257" y="359"/>
                  </a:lnTo>
                  <a:lnTo>
                    <a:pt x="249" y="365"/>
                  </a:lnTo>
                  <a:lnTo>
                    <a:pt x="241" y="369"/>
                  </a:lnTo>
                  <a:lnTo>
                    <a:pt x="232" y="374"/>
                  </a:lnTo>
                  <a:lnTo>
                    <a:pt x="222" y="377"/>
                  </a:lnTo>
                  <a:lnTo>
                    <a:pt x="213" y="380"/>
                  </a:lnTo>
                  <a:lnTo>
                    <a:pt x="203" y="382"/>
                  </a:lnTo>
                  <a:lnTo>
                    <a:pt x="194" y="386"/>
                  </a:lnTo>
                  <a:lnTo>
                    <a:pt x="183" y="388"/>
                  </a:lnTo>
                  <a:lnTo>
                    <a:pt x="173" y="389"/>
                  </a:lnTo>
                  <a:lnTo>
                    <a:pt x="162" y="391"/>
                  </a:lnTo>
                  <a:lnTo>
                    <a:pt x="152" y="392"/>
                  </a:lnTo>
                  <a:lnTo>
                    <a:pt x="141" y="392"/>
                  </a:lnTo>
                  <a:lnTo>
                    <a:pt x="130" y="393"/>
                  </a:lnTo>
                  <a:lnTo>
                    <a:pt x="119" y="393"/>
                  </a:lnTo>
                  <a:lnTo>
                    <a:pt x="108" y="393"/>
                  </a:lnTo>
                  <a:lnTo>
                    <a:pt x="0" y="393"/>
                  </a:lnTo>
                  <a:close/>
                  <a:moveTo>
                    <a:pt x="79" y="63"/>
                  </a:moveTo>
                  <a:lnTo>
                    <a:pt x="124" y="63"/>
                  </a:lnTo>
                  <a:lnTo>
                    <a:pt x="124" y="63"/>
                  </a:lnTo>
                  <a:lnTo>
                    <a:pt x="129" y="64"/>
                  </a:lnTo>
                  <a:lnTo>
                    <a:pt x="136" y="64"/>
                  </a:lnTo>
                  <a:lnTo>
                    <a:pt x="141" y="65"/>
                  </a:lnTo>
                  <a:lnTo>
                    <a:pt x="148" y="66"/>
                  </a:lnTo>
                  <a:lnTo>
                    <a:pt x="153" y="67"/>
                  </a:lnTo>
                  <a:lnTo>
                    <a:pt x="160" y="68"/>
                  </a:lnTo>
                  <a:lnTo>
                    <a:pt x="165" y="70"/>
                  </a:lnTo>
                  <a:lnTo>
                    <a:pt x="171" y="73"/>
                  </a:lnTo>
                  <a:lnTo>
                    <a:pt x="176" y="75"/>
                  </a:lnTo>
                  <a:lnTo>
                    <a:pt x="182" y="77"/>
                  </a:lnTo>
                  <a:lnTo>
                    <a:pt x="187" y="80"/>
                  </a:lnTo>
                  <a:lnTo>
                    <a:pt x="193" y="84"/>
                  </a:lnTo>
                  <a:lnTo>
                    <a:pt x="198" y="87"/>
                  </a:lnTo>
                  <a:lnTo>
                    <a:pt x="202" y="90"/>
                  </a:lnTo>
                  <a:lnTo>
                    <a:pt x="207" y="94"/>
                  </a:lnTo>
                  <a:lnTo>
                    <a:pt x="212" y="98"/>
                  </a:lnTo>
                  <a:lnTo>
                    <a:pt x="216" y="102"/>
                  </a:lnTo>
                  <a:lnTo>
                    <a:pt x="220" y="108"/>
                  </a:lnTo>
                  <a:lnTo>
                    <a:pt x="224" y="112"/>
                  </a:lnTo>
                  <a:lnTo>
                    <a:pt x="228" y="117"/>
                  </a:lnTo>
                  <a:lnTo>
                    <a:pt x="231" y="123"/>
                  </a:lnTo>
                  <a:lnTo>
                    <a:pt x="234" y="128"/>
                  </a:lnTo>
                  <a:lnTo>
                    <a:pt x="237" y="134"/>
                  </a:lnTo>
                  <a:lnTo>
                    <a:pt x="241" y="140"/>
                  </a:lnTo>
                  <a:lnTo>
                    <a:pt x="243" y="147"/>
                  </a:lnTo>
                  <a:lnTo>
                    <a:pt x="245" y="154"/>
                  </a:lnTo>
                  <a:lnTo>
                    <a:pt x="247" y="160"/>
                  </a:lnTo>
                  <a:lnTo>
                    <a:pt x="248" y="168"/>
                  </a:lnTo>
                  <a:lnTo>
                    <a:pt x="249" y="174"/>
                  </a:lnTo>
                  <a:lnTo>
                    <a:pt x="251" y="182"/>
                  </a:lnTo>
                  <a:lnTo>
                    <a:pt x="251" y="190"/>
                  </a:lnTo>
                  <a:lnTo>
                    <a:pt x="252" y="197"/>
                  </a:lnTo>
                  <a:lnTo>
                    <a:pt x="252" y="197"/>
                  </a:lnTo>
                  <a:lnTo>
                    <a:pt x="251" y="206"/>
                  </a:lnTo>
                  <a:lnTo>
                    <a:pt x="251" y="214"/>
                  </a:lnTo>
                  <a:lnTo>
                    <a:pt x="249" y="220"/>
                  </a:lnTo>
                  <a:lnTo>
                    <a:pt x="248" y="228"/>
                  </a:lnTo>
                  <a:lnTo>
                    <a:pt x="247" y="235"/>
                  </a:lnTo>
                  <a:lnTo>
                    <a:pt x="245" y="241"/>
                  </a:lnTo>
                  <a:lnTo>
                    <a:pt x="243" y="248"/>
                  </a:lnTo>
                  <a:lnTo>
                    <a:pt x="241" y="254"/>
                  </a:lnTo>
                  <a:lnTo>
                    <a:pt x="237" y="261"/>
                  </a:lnTo>
                  <a:lnTo>
                    <a:pt x="234" y="266"/>
                  </a:lnTo>
                  <a:lnTo>
                    <a:pt x="231" y="272"/>
                  </a:lnTo>
                  <a:lnTo>
                    <a:pt x="228" y="277"/>
                  </a:lnTo>
                  <a:lnTo>
                    <a:pt x="224" y="283"/>
                  </a:lnTo>
                  <a:lnTo>
                    <a:pt x="220" y="288"/>
                  </a:lnTo>
                  <a:lnTo>
                    <a:pt x="216" y="293"/>
                  </a:lnTo>
                  <a:lnTo>
                    <a:pt x="212" y="297"/>
                  </a:lnTo>
                  <a:lnTo>
                    <a:pt x="207" y="301"/>
                  </a:lnTo>
                  <a:lnTo>
                    <a:pt x="202" y="305"/>
                  </a:lnTo>
                  <a:lnTo>
                    <a:pt x="198" y="309"/>
                  </a:lnTo>
                  <a:lnTo>
                    <a:pt x="193" y="312"/>
                  </a:lnTo>
                  <a:lnTo>
                    <a:pt x="187" y="316"/>
                  </a:lnTo>
                  <a:lnTo>
                    <a:pt x="182" y="318"/>
                  </a:lnTo>
                  <a:lnTo>
                    <a:pt x="176" y="321"/>
                  </a:lnTo>
                  <a:lnTo>
                    <a:pt x="171" y="323"/>
                  </a:lnTo>
                  <a:lnTo>
                    <a:pt x="165" y="325"/>
                  </a:lnTo>
                  <a:lnTo>
                    <a:pt x="160" y="328"/>
                  </a:lnTo>
                  <a:lnTo>
                    <a:pt x="153" y="329"/>
                  </a:lnTo>
                  <a:lnTo>
                    <a:pt x="148" y="330"/>
                  </a:lnTo>
                  <a:lnTo>
                    <a:pt x="141" y="331"/>
                  </a:lnTo>
                  <a:lnTo>
                    <a:pt x="136" y="332"/>
                  </a:lnTo>
                  <a:lnTo>
                    <a:pt x="129" y="332"/>
                  </a:lnTo>
                  <a:lnTo>
                    <a:pt x="124" y="332"/>
                  </a:lnTo>
                  <a:lnTo>
                    <a:pt x="79" y="332"/>
                  </a:lnTo>
                  <a:lnTo>
                    <a:pt x="79" y="63"/>
                  </a:lnTo>
                  <a:close/>
                </a:path>
              </a:pathLst>
            </a:custGeom>
            <a:solidFill>
              <a:srgbClr val="00000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51" name="Google Shape;51;p55"/>
            <p:cNvSpPr/>
            <p:nvPr/>
          </p:nvSpPr>
          <p:spPr>
            <a:xfrm>
              <a:off x="5401" y="734"/>
              <a:ext cx="71" cy="120"/>
            </a:xfrm>
            <a:custGeom>
              <a:avLst/>
              <a:gdLst/>
              <a:ahLst/>
              <a:cxnLst/>
              <a:rect l="l" t="t" r="r" b="b"/>
              <a:pathLst>
                <a:path w="231" h="393" extrusionOk="0">
                  <a:moveTo>
                    <a:pt x="0" y="393"/>
                  </a:moveTo>
                  <a:lnTo>
                    <a:pt x="0" y="107"/>
                  </a:lnTo>
                  <a:lnTo>
                    <a:pt x="0" y="0"/>
                  </a:lnTo>
                  <a:lnTo>
                    <a:pt x="79" y="0"/>
                  </a:lnTo>
                  <a:lnTo>
                    <a:pt x="79" y="288"/>
                  </a:lnTo>
                  <a:lnTo>
                    <a:pt x="79" y="332"/>
                  </a:lnTo>
                  <a:lnTo>
                    <a:pt x="231" y="332"/>
                  </a:lnTo>
                  <a:lnTo>
                    <a:pt x="231" y="393"/>
                  </a:lnTo>
                  <a:lnTo>
                    <a:pt x="0" y="393"/>
                  </a:lnTo>
                  <a:close/>
                </a:path>
              </a:pathLst>
            </a:custGeom>
            <a:solidFill>
              <a:srgbClr val="00000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52" name="Google Shape;52;p55"/>
            <p:cNvSpPr/>
            <p:nvPr/>
          </p:nvSpPr>
          <p:spPr>
            <a:xfrm>
              <a:off x="4876" y="255"/>
              <a:ext cx="726" cy="559"/>
            </a:xfrm>
            <a:custGeom>
              <a:avLst/>
              <a:gdLst/>
              <a:ahLst/>
              <a:cxnLst/>
              <a:rect l="l" t="t" r="r" b="b"/>
              <a:pathLst>
                <a:path w="2350" h="1810" extrusionOk="0">
                  <a:moveTo>
                    <a:pt x="642" y="1810"/>
                  </a:moveTo>
                  <a:lnTo>
                    <a:pt x="1285" y="1165"/>
                  </a:lnTo>
                  <a:lnTo>
                    <a:pt x="1828" y="1165"/>
                  </a:lnTo>
                  <a:lnTo>
                    <a:pt x="2350" y="647"/>
                  </a:lnTo>
                  <a:lnTo>
                    <a:pt x="1715" y="647"/>
                  </a:lnTo>
                  <a:lnTo>
                    <a:pt x="1715" y="0"/>
                  </a:lnTo>
                  <a:lnTo>
                    <a:pt x="1072" y="645"/>
                  </a:lnTo>
                  <a:lnTo>
                    <a:pt x="523" y="645"/>
                  </a:lnTo>
                  <a:lnTo>
                    <a:pt x="0" y="1165"/>
                  </a:lnTo>
                  <a:lnTo>
                    <a:pt x="642" y="1165"/>
                  </a:lnTo>
                  <a:lnTo>
                    <a:pt x="642" y="1810"/>
                  </a:lnTo>
                  <a:close/>
                  <a:moveTo>
                    <a:pt x="774" y="1493"/>
                  </a:moveTo>
                  <a:lnTo>
                    <a:pt x="1100" y="1165"/>
                  </a:lnTo>
                  <a:lnTo>
                    <a:pt x="774" y="1165"/>
                  </a:lnTo>
                  <a:lnTo>
                    <a:pt x="774" y="1493"/>
                  </a:lnTo>
                  <a:close/>
                  <a:moveTo>
                    <a:pt x="681" y="1036"/>
                  </a:moveTo>
                  <a:lnTo>
                    <a:pt x="941" y="777"/>
                  </a:lnTo>
                  <a:lnTo>
                    <a:pt x="576" y="777"/>
                  </a:lnTo>
                  <a:lnTo>
                    <a:pt x="314" y="1036"/>
                  </a:lnTo>
                  <a:lnTo>
                    <a:pt x="681" y="1036"/>
                  </a:lnTo>
                  <a:close/>
                  <a:moveTo>
                    <a:pt x="1582" y="645"/>
                  </a:moveTo>
                  <a:lnTo>
                    <a:pt x="1582" y="317"/>
                  </a:lnTo>
                  <a:lnTo>
                    <a:pt x="1253" y="647"/>
                  </a:lnTo>
                  <a:lnTo>
                    <a:pt x="1253" y="647"/>
                  </a:lnTo>
                  <a:lnTo>
                    <a:pt x="1253" y="647"/>
                  </a:lnTo>
                  <a:lnTo>
                    <a:pt x="1256" y="647"/>
                  </a:lnTo>
                  <a:lnTo>
                    <a:pt x="1261" y="647"/>
                  </a:lnTo>
                  <a:lnTo>
                    <a:pt x="1266" y="647"/>
                  </a:lnTo>
                  <a:lnTo>
                    <a:pt x="1274" y="647"/>
                  </a:lnTo>
                  <a:lnTo>
                    <a:pt x="1283" y="647"/>
                  </a:lnTo>
                  <a:lnTo>
                    <a:pt x="1292" y="647"/>
                  </a:lnTo>
                  <a:lnTo>
                    <a:pt x="1304" y="647"/>
                  </a:lnTo>
                  <a:lnTo>
                    <a:pt x="1317" y="647"/>
                  </a:lnTo>
                  <a:lnTo>
                    <a:pt x="1329" y="647"/>
                  </a:lnTo>
                  <a:lnTo>
                    <a:pt x="1343" y="647"/>
                  </a:lnTo>
                  <a:lnTo>
                    <a:pt x="1357" y="647"/>
                  </a:lnTo>
                  <a:lnTo>
                    <a:pt x="1371" y="647"/>
                  </a:lnTo>
                  <a:lnTo>
                    <a:pt x="1387" y="647"/>
                  </a:lnTo>
                  <a:lnTo>
                    <a:pt x="1402" y="647"/>
                  </a:lnTo>
                  <a:lnTo>
                    <a:pt x="1417" y="646"/>
                  </a:lnTo>
                  <a:lnTo>
                    <a:pt x="1433" y="646"/>
                  </a:lnTo>
                  <a:lnTo>
                    <a:pt x="1448" y="646"/>
                  </a:lnTo>
                  <a:lnTo>
                    <a:pt x="1463" y="646"/>
                  </a:lnTo>
                  <a:lnTo>
                    <a:pt x="1477" y="646"/>
                  </a:lnTo>
                  <a:lnTo>
                    <a:pt x="1492" y="646"/>
                  </a:lnTo>
                  <a:lnTo>
                    <a:pt x="1506" y="646"/>
                  </a:lnTo>
                  <a:lnTo>
                    <a:pt x="1518" y="646"/>
                  </a:lnTo>
                  <a:lnTo>
                    <a:pt x="1530" y="646"/>
                  </a:lnTo>
                  <a:lnTo>
                    <a:pt x="1542" y="646"/>
                  </a:lnTo>
                  <a:lnTo>
                    <a:pt x="1552" y="646"/>
                  </a:lnTo>
                  <a:lnTo>
                    <a:pt x="1561" y="646"/>
                  </a:lnTo>
                  <a:lnTo>
                    <a:pt x="1568" y="646"/>
                  </a:lnTo>
                  <a:lnTo>
                    <a:pt x="1574" y="646"/>
                  </a:lnTo>
                  <a:lnTo>
                    <a:pt x="1578" y="646"/>
                  </a:lnTo>
                  <a:lnTo>
                    <a:pt x="1581" y="646"/>
                  </a:lnTo>
                  <a:lnTo>
                    <a:pt x="1582" y="645"/>
                  </a:lnTo>
                  <a:close/>
                  <a:moveTo>
                    <a:pt x="1774" y="1036"/>
                  </a:moveTo>
                  <a:lnTo>
                    <a:pt x="2036" y="777"/>
                  </a:lnTo>
                  <a:lnTo>
                    <a:pt x="1670" y="777"/>
                  </a:lnTo>
                  <a:lnTo>
                    <a:pt x="1408" y="1036"/>
                  </a:lnTo>
                  <a:lnTo>
                    <a:pt x="1774" y="1036"/>
                  </a:lnTo>
                  <a:close/>
                  <a:moveTo>
                    <a:pt x="1228" y="1036"/>
                  </a:moveTo>
                  <a:lnTo>
                    <a:pt x="1488" y="777"/>
                  </a:lnTo>
                  <a:lnTo>
                    <a:pt x="1125" y="777"/>
                  </a:lnTo>
                  <a:lnTo>
                    <a:pt x="864" y="1036"/>
                  </a:lnTo>
                  <a:lnTo>
                    <a:pt x="1228" y="1036"/>
                  </a:lnTo>
                  <a:close/>
                </a:path>
              </a:pathLst>
            </a:custGeom>
            <a:solidFill>
              <a:srgbClr val="00000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53" name="Google Shape;53;p55"/>
            <p:cNvSpPr/>
            <p:nvPr/>
          </p:nvSpPr>
          <p:spPr>
            <a:xfrm>
              <a:off x="5491" y="734"/>
              <a:ext cx="102" cy="120"/>
            </a:xfrm>
            <a:custGeom>
              <a:avLst/>
              <a:gdLst/>
              <a:ahLst/>
              <a:cxnLst/>
              <a:rect l="l" t="t" r="r" b="b"/>
              <a:pathLst>
                <a:path w="326" h="393" extrusionOk="0">
                  <a:moveTo>
                    <a:pt x="79" y="63"/>
                  </a:moveTo>
                  <a:lnTo>
                    <a:pt x="139" y="63"/>
                  </a:lnTo>
                  <a:lnTo>
                    <a:pt x="139" y="63"/>
                  </a:lnTo>
                  <a:lnTo>
                    <a:pt x="140" y="64"/>
                  </a:lnTo>
                  <a:lnTo>
                    <a:pt x="141" y="64"/>
                  </a:lnTo>
                  <a:lnTo>
                    <a:pt x="142" y="64"/>
                  </a:lnTo>
                  <a:lnTo>
                    <a:pt x="144" y="64"/>
                  </a:lnTo>
                  <a:lnTo>
                    <a:pt x="146" y="64"/>
                  </a:lnTo>
                  <a:lnTo>
                    <a:pt x="150" y="64"/>
                  </a:lnTo>
                  <a:lnTo>
                    <a:pt x="152" y="65"/>
                  </a:lnTo>
                  <a:lnTo>
                    <a:pt x="155" y="65"/>
                  </a:lnTo>
                  <a:lnTo>
                    <a:pt x="157" y="65"/>
                  </a:lnTo>
                  <a:lnTo>
                    <a:pt x="161" y="66"/>
                  </a:lnTo>
                  <a:lnTo>
                    <a:pt x="164" y="67"/>
                  </a:lnTo>
                  <a:lnTo>
                    <a:pt x="168" y="68"/>
                  </a:lnTo>
                  <a:lnTo>
                    <a:pt x="172" y="69"/>
                  </a:lnTo>
                  <a:lnTo>
                    <a:pt x="175" y="70"/>
                  </a:lnTo>
                  <a:lnTo>
                    <a:pt x="178" y="71"/>
                  </a:lnTo>
                  <a:lnTo>
                    <a:pt x="182" y="73"/>
                  </a:lnTo>
                  <a:lnTo>
                    <a:pt x="186" y="75"/>
                  </a:lnTo>
                  <a:lnTo>
                    <a:pt x="189" y="77"/>
                  </a:lnTo>
                  <a:lnTo>
                    <a:pt x="192" y="79"/>
                  </a:lnTo>
                  <a:lnTo>
                    <a:pt x="196" y="81"/>
                  </a:lnTo>
                  <a:lnTo>
                    <a:pt x="199" y="84"/>
                  </a:lnTo>
                  <a:lnTo>
                    <a:pt x="201" y="86"/>
                  </a:lnTo>
                  <a:lnTo>
                    <a:pt x="205" y="89"/>
                  </a:lnTo>
                  <a:lnTo>
                    <a:pt x="207" y="92"/>
                  </a:lnTo>
                  <a:lnTo>
                    <a:pt x="210" y="96"/>
                  </a:lnTo>
                  <a:lnTo>
                    <a:pt x="212" y="100"/>
                  </a:lnTo>
                  <a:lnTo>
                    <a:pt x="213" y="103"/>
                  </a:lnTo>
                  <a:lnTo>
                    <a:pt x="215" y="108"/>
                  </a:lnTo>
                  <a:lnTo>
                    <a:pt x="217" y="112"/>
                  </a:lnTo>
                  <a:lnTo>
                    <a:pt x="218" y="117"/>
                  </a:lnTo>
                  <a:lnTo>
                    <a:pt x="218" y="122"/>
                  </a:lnTo>
                  <a:lnTo>
                    <a:pt x="219" y="127"/>
                  </a:lnTo>
                  <a:lnTo>
                    <a:pt x="219" y="127"/>
                  </a:lnTo>
                  <a:lnTo>
                    <a:pt x="218" y="133"/>
                  </a:lnTo>
                  <a:lnTo>
                    <a:pt x="218" y="138"/>
                  </a:lnTo>
                  <a:lnTo>
                    <a:pt x="217" y="143"/>
                  </a:lnTo>
                  <a:lnTo>
                    <a:pt x="215" y="147"/>
                  </a:lnTo>
                  <a:lnTo>
                    <a:pt x="213" y="151"/>
                  </a:lnTo>
                  <a:lnTo>
                    <a:pt x="211" y="155"/>
                  </a:lnTo>
                  <a:lnTo>
                    <a:pt x="209" y="158"/>
                  </a:lnTo>
                  <a:lnTo>
                    <a:pt x="207" y="161"/>
                  </a:lnTo>
                  <a:lnTo>
                    <a:pt x="205" y="165"/>
                  </a:lnTo>
                  <a:lnTo>
                    <a:pt x="201" y="168"/>
                  </a:lnTo>
                  <a:lnTo>
                    <a:pt x="199" y="170"/>
                  </a:lnTo>
                  <a:lnTo>
                    <a:pt x="196" y="172"/>
                  </a:lnTo>
                  <a:lnTo>
                    <a:pt x="192" y="174"/>
                  </a:lnTo>
                  <a:lnTo>
                    <a:pt x="189" y="175"/>
                  </a:lnTo>
                  <a:lnTo>
                    <a:pt x="186" y="178"/>
                  </a:lnTo>
                  <a:lnTo>
                    <a:pt x="183" y="179"/>
                  </a:lnTo>
                  <a:lnTo>
                    <a:pt x="179" y="181"/>
                  </a:lnTo>
                  <a:lnTo>
                    <a:pt x="175" y="182"/>
                  </a:lnTo>
                  <a:lnTo>
                    <a:pt x="172" y="183"/>
                  </a:lnTo>
                  <a:lnTo>
                    <a:pt x="168" y="183"/>
                  </a:lnTo>
                  <a:lnTo>
                    <a:pt x="165" y="184"/>
                  </a:lnTo>
                  <a:lnTo>
                    <a:pt x="162" y="185"/>
                  </a:lnTo>
                  <a:lnTo>
                    <a:pt x="159" y="185"/>
                  </a:lnTo>
                  <a:lnTo>
                    <a:pt x="155" y="186"/>
                  </a:lnTo>
                  <a:lnTo>
                    <a:pt x="153" y="186"/>
                  </a:lnTo>
                  <a:lnTo>
                    <a:pt x="150" y="186"/>
                  </a:lnTo>
                  <a:lnTo>
                    <a:pt x="148" y="186"/>
                  </a:lnTo>
                  <a:lnTo>
                    <a:pt x="145" y="186"/>
                  </a:lnTo>
                  <a:lnTo>
                    <a:pt x="143" y="186"/>
                  </a:lnTo>
                  <a:lnTo>
                    <a:pt x="141" y="186"/>
                  </a:lnTo>
                  <a:lnTo>
                    <a:pt x="140" y="186"/>
                  </a:lnTo>
                  <a:lnTo>
                    <a:pt x="139" y="186"/>
                  </a:lnTo>
                  <a:lnTo>
                    <a:pt x="79" y="186"/>
                  </a:lnTo>
                  <a:lnTo>
                    <a:pt x="79" y="63"/>
                  </a:lnTo>
                  <a:close/>
                  <a:moveTo>
                    <a:pt x="0" y="393"/>
                  </a:moveTo>
                  <a:lnTo>
                    <a:pt x="0" y="107"/>
                  </a:lnTo>
                  <a:lnTo>
                    <a:pt x="0" y="0"/>
                  </a:lnTo>
                  <a:lnTo>
                    <a:pt x="138" y="0"/>
                  </a:lnTo>
                  <a:lnTo>
                    <a:pt x="138" y="0"/>
                  </a:lnTo>
                  <a:lnTo>
                    <a:pt x="140" y="1"/>
                  </a:lnTo>
                  <a:lnTo>
                    <a:pt x="143" y="1"/>
                  </a:lnTo>
                  <a:lnTo>
                    <a:pt x="146" y="1"/>
                  </a:lnTo>
                  <a:lnTo>
                    <a:pt x="151" y="1"/>
                  </a:lnTo>
                  <a:lnTo>
                    <a:pt x="155" y="1"/>
                  </a:lnTo>
                  <a:lnTo>
                    <a:pt x="161" y="3"/>
                  </a:lnTo>
                  <a:lnTo>
                    <a:pt x="166" y="3"/>
                  </a:lnTo>
                  <a:lnTo>
                    <a:pt x="172" y="4"/>
                  </a:lnTo>
                  <a:lnTo>
                    <a:pt x="178" y="5"/>
                  </a:lnTo>
                  <a:lnTo>
                    <a:pt x="185" y="6"/>
                  </a:lnTo>
                  <a:lnTo>
                    <a:pt x="191" y="7"/>
                  </a:lnTo>
                  <a:lnTo>
                    <a:pt x="198" y="8"/>
                  </a:lnTo>
                  <a:lnTo>
                    <a:pt x="205" y="10"/>
                  </a:lnTo>
                  <a:lnTo>
                    <a:pt x="212" y="12"/>
                  </a:lnTo>
                  <a:lnTo>
                    <a:pt x="219" y="15"/>
                  </a:lnTo>
                  <a:lnTo>
                    <a:pt x="226" y="18"/>
                  </a:lnTo>
                  <a:lnTo>
                    <a:pt x="233" y="21"/>
                  </a:lnTo>
                  <a:lnTo>
                    <a:pt x="240" y="24"/>
                  </a:lnTo>
                  <a:lnTo>
                    <a:pt x="246" y="28"/>
                  </a:lnTo>
                  <a:lnTo>
                    <a:pt x="253" y="32"/>
                  </a:lnTo>
                  <a:lnTo>
                    <a:pt x="259" y="38"/>
                  </a:lnTo>
                  <a:lnTo>
                    <a:pt x="266" y="43"/>
                  </a:lnTo>
                  <a:lnTo>
                    <a:pt x="271" y="48"/>
                  </a:lnTo>
                  <a:lnTo>
                    <a:pt x="276" y="54"/>
                  </a:lnTo>
                  <a:lnTo>
                    <a:pt x="281" y="62"/>
                  </a:lnTo>
                  <a:lnTo>
                    <a:pt x="285" y="68"/>
                  </a:lnTo>
                  <a:lnTo>
                    <a:pt x="289" y="76"/>
                  </a:lnTo>
                  <a:lnTo>
                    <a:pt x="292" y="85"/>
                  </a:lnTo>
                  <a:lnTo>
                    <a:pt x="295" y="93"/>
                  </a:lnTo>
                  <a:lnTo>
                    <a:pt x="298" y="103"/>
                  </a:lnTo>
                  <a:lnTo>
                    <a:pt x="299" y="113"/>
                  </a:lnTo>
                  <a:lnTo>
                    <a:pt x="300" y="124"/>
                  </a:lnTo>
                  <a:lnTo>
                    <a:pt x="300" y="124"/>
                  </a:lnTo>
                  <a:lnTo>
                    <a:pt x="299" y="130"/>
                  </a:lnTo>
                  <a:lnTo>
                    <a:pt x="299" y="134"/>
                  </a:lnTo>
                  <a:lnTo>
                    <a:pt x="298" y="138"/>
                  </a:lnTo>
                  <a:lnTo>
                    <a:pt x="298" y="143"/>
                  </a:lnTo>
                  <a:lnTo>
                    <a:pt x="295" y="147"/>
                  </a:lnTo>
                  <a:lnTo>
                    <a:pt x="294" y="151"/>
                  </a:lnTo>
                  <a:lnTo>
                    <a:pt x="293" y="156"/>
                  </a:lnTo>
                  <a:lnTo>
                    <a:pt x="291" y="159"/>
                  </a:lnTo>
                  <a:lnTo>
                    <a:pt x="289" y="163"/>
                  </a:lnTo>
                  <a:lnTo>
                    <a:pt x="287" y="167"/>
                  </a:lnTo>
                  <a:lnTo>
                    <a:pt x="284" y="171"/>
                  </a:lnTo>
                  <a:lnTo>
                    <a:pt x="282" y="174"/>
                  </a:lnTo>
                  <a:lnTo>
                    <a:pt x="279" y="178"/>
                  </a:lnTo>
                  <a:lnTo>
                    <a:pt x="277" y="181"/>
                  </a:lnTo>
                  <a:lnTo>
                    <a:pt x="273" y="184"/>
                  </a:lnTo>
                  <a:lnTo>
                    <a:pt x="271" y="188"/>
                  </a:lnTo>
                  <a:lnTo>
                    <a:pt x="268" y="190"/>
                  </a:lnTo>
                  <a:lnTo>
                    <a:pt x="265" y="193"/>
                  </a:lnTo>
                  <a:lnTo>
                    <a:pt x="261" y="195"/>
                  </a:lnTo>
                  <a:lnTo>
                    <a:pt x="258" y="198"/>
                  </a:lnTo>
                  <a:lnTo>
                    <a:pt x="255" y="201"/>
                  </a:lnTo>
                  <a:lnTo>
                    <a:pt x="252" y="203"/>
                  </a:lnTo>
                  <a:lnTo>
                    <a:pt x="248" y="205"/>
                  </a:lnTo>
                  <a:lnTo>
                    <a:pt x="245" y="207"/>
                  </a:lnTo>
                  <a:lnTo>
                    <a:pt x="242" y="209"/>
                  </a:lnTo>
                  <a:lnTo>
                    <a:pt x="238" y="211"/>
                  </a:lnTo>
                  <a:lnTo>
                    <a:pt x="235" y="213"/>
                  </a:lnTo>
                  <a:lnTo>
                    <a:pt x="232" y="214"/>
                  </a:lnTo>
                  <a:lnTo>
                    <a:pt x="229" y="215"/>
                  </a:lnTo>
                  <a:lnTo>
                    <a:pt x="225" y="217"/>
                  </a:lnTo>
                  <a:lnTo>
                    <a:pt x="222" y="218"/>
                  </a:lnTo>
                  <a:lnTo>
                    <a:pt x="220" y="218"/>
                  </a:lnTo>
                  <a:lnTo>
                    <a:pt x="220" y="218"/>
                  </a:lnTo>
                  <a:lnTo>
                    <a:pt x="220" y="219"/>
                  </a:lnTo>
                  <a:lnTo>
                    <a:pt x="221" y="219"/>
                  </a:lnTo>
                  <a:lnTo>
                    <a:pt x="221" y="219"/>
                  </a:lnTo>
                  <a:lnTo>
                    <a:pt x="222" y="219"/>
                  </a:lnTo>
                  <a:lnTo>
                    <a:pt x="223" y="219"/>
                  </a:lnTo>
                  <a:lnTo>
                    <a:pt x="224" y="219"/>
                  </a:lnTo>
                  <a:lnTo>
                    <a:pt x="225" y="219"/>
                  </a:lnTo>
                  <a:lnTo>
                    <a:pt x="226" y="220"/>
                  </a:lnTo>
                  <a:lnTo>
                    <a:pt x="227" y="220"/>
                  </a:lnTo>
                  <a:lnTo>
                    <a:pt x="229" y="220"/>
                  </a:lnTo>
                  <a:lnTo>
                    <a:pt x="230" y="220"/>
                  </a:lnTo>
                  <a:lnTo>
                    <a:pt x="231" y="221"/>
                  </a:lnTo>
                  <a:lnTo>
                    <a:pt x="232" y="221"/>
                  </a:lnTo>
                  <a:lnTo>
                    <a:pt x="233" y="223"/>
                  </a:lnTo>
                  <a:lnTo>
                    <a:pt x="234" y="223"/>
                  </a:lnTo>
                  <a:lnTo>
                    <a:pt x="236" y="224"/>
                  </a:lnTo>
                  <a:lnTo>
                    <a:pt x="237" y="225"/>
                  </a:lnTo>
                  <a:lnTo>
                    <a:pt x="238" y="226"/>
                  </a:lnTo>
                  <a:lnTo>
                    <a:pt x="240" y="227"/>
                  </a:lnTo>
                  <a:lnTo>
                    <a:pt x="242" y="228"/>
                  </a:lnTo>
                  <a:lnTo>
                    <a:pt x="243" y="229"/>
                  </a:lnTo>
                  <a:lnTo>
                    <a:pt x="244" y="230"/>
                  </a:lnTo>
                  <a:lnTo>
                    <a:pt x="245" y="231"/>
                  </a:lnTo>
                  <a:lnTo>
                    <a:pt x="247" y="234"/>
                  </a:lnTo>
                  <a:lnTo>
                    <a:pt x="248" y="235"/>
                  </a:lnTo>
                  <a:lnTo>
                    <a:pt x="249" y="237"/>
                  </a:lnTo>
                  <a:lnTo>
                    <a:pt x="252" y="239"/>
                  </a:lnTo>
                  <a:lnTo>
                    <a:pt x="253" y="241"/>
                  </a:lnTo>
                  <a:lnTo>
                    <a:pt x="255" y="243"/>
                  </a:lnTo>
                  <a:lnTo>
                    <a:pt x="256" y="246"/>
                  </a:lnTo>
                  <a:lnTo>
                    <a:pt x="257" y="249"/>
                  </a:lnTo>
                  <a:lnTo>
                    <a:pt x="259" y="251"/>
                  </a:lnTo>
                  <a:lnTo>
                    <a:pt x="326" y="393"/>
                  </a:lnTo>
                  <a:lnTo>
                    <a:pt x="238" y="393"/>
                  </a:lnTo>
                  <a:lnTo>
                    <a:pt x="187" y="282"/>
                  </a:lnTo>
                  <a:lnTo>
                    <a:pt x="187" y="282"/>
                  </a:lnTo>
                  <a:lnTo>
                    <a:pt x="186" y="279"/>
                  </a:lnTo>
                  <a:lnTo>
                    <a:pt x="185" y="277"/>
                  </a:lnTo>
                  <a:lnTo>
                    <a:pt x="184" y="275"/>
                  </a:lnTo>
                  <a:lnTo>
                    <a:pt x="183" y="274"/>
                  </a:lnTo>
                  <a:lnTo>
                    <a:pt x="182" y="272"/>
                  </a:lnTo>
                  <a:lnTo>
                    <a:pt x="180" y="270"/>
                  </a:lnTo>
                  <a:lnTo>
                    <a:pt x="179" y="269"/>
                  </a:lnTo>
                  <a:lnTo>
                    <a:pt x="178" y="266"/>
                  </a:lnTo>
                  <a:lnTo>
                    <a:pt x="177" y="265"/>
                  </a:lnTo>
                  <a:lnTo>
                    <a:pt x="176" y="263"/>
                  </a:lnTo>
                  <a:lnTo>
                    <a:pt x="175" y="262"/>
                  </a:lnTo>
                  <a:lnTo>
                    <a:pt x="174" y="261"/>
                  </a:lnTo>
                  <a:lnTo>
                    <a:pt x="173" y="260"/>
                  </a:lnTo>
                  <a:lnTo>
                    <a:pt x="171" y="259"/>
                  </a:lnTo>
                  <a:lnTo>
                    <a:pt x="169" y="258"/>
                  </a:lnTo>
                  <a:lnTo>
                    <a:pt x="168" y="256"/>
                  </a:lnTo>
                  <a:lnTo>
                    <a:pt x="166" y="255"/>
                  </a:lnTo>
                  <a:lnTo>
                    <a:pt x="165" y="254"/>
                  </a:lnTo>
                  <a:lnTo>
                    <a:pt x="163" y="254"/>
                  </a:lnTo>
                  <a:lnTo>
                    <a:pt x="162" y="253"/>
                  </a:lnTo>
                  <a:lnTo>
                    <a:pt x="160" y="252"/>
                  </a:lnTo>
                  <a:lnTo>
                    <a:pt x="159" y="252"/>
                  </a:lnTo>
                  <a:lnTo>
                    <a:pt x="156" y="251"/>
                  </a:lnTo>
                  <a:lnTo>
                    <a:pt x="154" y="251"/>
                  </a:lnTo>
                  <a:lnTo>
                    <a:pt x="152" y="251"/>
                  </a:lnTo>
                  <a:lnTo>
                    <a:pt x="150" y="250"/>
                  </a:lnTo>
                  <a:lnTo>
                    <a:pt x="148" y="250"/>
                  </a:lnTo>
                  <a:lnTo>
                    <a:pt x="145" y="250"/>
                  </a:lnTo>
                  <a:lnTo>
                    <a:pt x="143" y="250"/>
                  </a:lnTo>
                  <a:lnTo>
                    <a:pt x="140" y="250"/>
                  </a:lnTo>
                  <a:lnTo>
                    <a:pt x="138" y="250"/>
                  </a:lnTo>
                  <a:lnTo>
                    <a:pt x="136" y="249"/>
                  </a:lnTo>
                  <a:lnTo>
                    <a:pt x="79" y="249"/>
                  </a:lnTo>
                  <a:lnTo>
                    <a:pt x="79" y="393"/>
                  </a:lnTo>
                  <a:lnTo>
                    <a:pt x="0" y="393"/>
                  </a:lnTo>
                  <a:close/>
                </a:path>
              </a:pathLst>
            </a:custGeom>
            <a:solidFill>
              <a:srgbClr val="00000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Vergleich" type="twoTxTwoObj">
  <p:cSld name="TWO_OBJECTS_WITH_TEXT">
    <p:spTree>
      <p:nvGrpSpPr>
        <p:cNvPr id="1" name="Shape 54"/>
        <p:cNvGrpSpPr/>
        <p:nvPr/>
      </p:nvGrpSpPr>
      <p:grpSpPr>
        <a:xfrm>
          <a:off x="0" y="0"/>
          <a:ext cx="0" cy="0"/>
          <a:chOff x="0" y="0"/>
          <a:chExt cx="0" cy="0"/>
        </a:xfrm>
      </p:grpSpPr>
      <p:sp>
        <p:nvSpPr>
          <p:cNvPr id="55" name="Google Shape;55;p56"/>
          <p:cNvSpPr txBox="1">
            <a:spLocks noGrp="1"/>
          </p:cNvSpPr>
          <p:nvPr>
            <p:ph type="title"/>
          </p:nvPr>
        </p:nvSpPr>
        <p:spPr>
          <a:xfrm>
            <a:off x="839788"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56" name="Google Shape;56;p56"/>
          <p:cNvSpPr txBox="1">
            <a:spLocks noGrp="1"/>
          </p:cNvSpPr>
          <p:nvPr>
            <p:ph type="body" idx="1"/>
          </p:nvPr>
        </p:nvSpPr>
        <p:spPr>
          <a:xfrm>
            <a:off x="839788" y="1681163"/>
            <a:ext cx="5157787" cy="823912"/>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000"/>
              </a:spcBef>
              <a:spcAft>
                <a:spcPts val="0"/>
              </a:spcAft>
              <a:buClr>
                <a:schemeClr val="dk1"/>
              </a:buClr>
              <a:buSzPts val="2400"/>
              <a:buNone/>
              <a:defRPr sz="2400" b="1"/>
            </a:lvl1pPr>
            <a:lvl2pPr marL="914400" lvl="1" indent="-228600" algn="l">
              <a:lnSpc>
                <a:spcPct val="90000"/>
              </a:lnSpc>
              <a:spcBef>
                <a:spcPts val="500"/>
              </a:spcBef>
              <a:spcAft>
                <a:spcPts val="0"/>
              </a:spcAft>
              <a:buClr>
                <a:schemeClr val="dk1"/>
              </a:buClr>
              <a:buSzPts val="2000"/>
              <a:buNone/>
              <a:defRPr sz="2000" b="1"/>
            </a:lvl2pPr>
            <a:lvl3pPr marL="1371600" lvl="2" indent="-228600" algn="l">
              <a:lnSpc>
                <a:spcPct val="90000"/>
              </a:lnSpc>
              <a:spcBef>
                <a:spcPts val="500"/>
              </a:spcBef>
              <a:spcAft>
                <a:spcPts val="0"/>
              </a:spcAft>
              <a:buClr>
                <a:schemeClr val="dk1"/>
              </a:buClr>
              <a:buSzPts val="1800"/>
              <a:buNone/>
              <a:defRPr sz="1800" b="1"/>
            </a:lvl3pPr>
            <a:lvl4pPr marL="1828800" lvl="3" indent="-228600" algn="l">
              <a:lnSpc>
                <a:spcPct val="90000"/>
              </a:lnSpc>
              <a:spcBef>
                <a:spcPts val="500"/>
              </a:spcBef>
              <a:spcAft>
                <a:spcPts val="0"/>
              </a:spcAft>
              <a:buClr>
                <a:schemeClr val="dk1"/>
              </a:buClr>
              <a:buSzPts val="1600"/>
              <a:buNone/>
              <a:defRPr sz="1600" b="1"/>
            </a:lvl4pPr>
            <a:lvl5pPr marL="2286000" lvl="4" indent="-228600" algn="l">
              <a:lnSpc>
                <a:spcPct val="90000"/>
              </a:lnSpc>
              <a:spcBef>
                <a:spcPts val="500"/>
              </a:spcBef>
              <a:spcAft>
                <a:spcPts val="0"/>
              </a:spcAft>
              <a:buClr>
                <a:schemeClr val="dk1"/>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57" name="Google Shape;57;p56"/>
          <p:cNvSpPr txBox="1">
            <a:spLocks noGrp="1"/>
          </p:cNvSpPr>
          <p:nvPr>
            <p:ph type="body" idx="2"/>
          </p:nvPr>
        </p:nvSpPr>
        <p:spPr>
          <a:xfrm>
            <a:off x="839788" y="2505075"/>
            <a:ext cx="5157787" cy="368458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8" name="Google Shape;58;p56"/>
          <p:cNvSpPr txBox="1">
            <a:spLocks noGrp="1"/>
          </p:cNvSpPr>
          <p:nvPr>
            <p:ph type="body" idx="3"/>
          </p:nvPr>
        </p:nvSpPr>
        <p:spPr>
          <a:xfrm>
            <a:off x="6172200" y="1681163"/>
            <a:ext cx="5183188" cy="823912"/>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000"/>
              </a:spcBef>
              <a:spcAft>
                <a:spcPts val="0"/>
              </a:spcAft>
              <a:buClr>
                <a:schemeClr val="dk1"/>
              </a:buClr>
              <a:buSzPts val="2400"/>
              <a:buNone/>
              <a:defRPr sz="2400" b="1"/>
            </a:lvl1pPr>
            <a:lvl2pPr marL="914400" lvl="1" indent="-228600" algn="l">
              <a:lnSpc>
                <a:spcPct val="90000"/>
              </a:lnSpc>
              <a:spcBef>
                <a:spcPts val="500"/>
              </a:spcBef>
              <a:spcAft>
                <a:spcPts val="0"/>
              </a:spcAft>
              <a:buClr>
                <a:schemeClr val="dk1"/>
              </a:buClr>
              <a:buSzPts val="2000"/>
              <a:buNone/>
              <a:defRPr sz="2000" b="1"/>
            </a:lvl2pPr>
            <a:lvl3pPr marL="1371600" lvl="2" indent="-228600" algn="l">
              <a:lnSpc>
                <a:spcPct val="90000"/>
              </a:lnSpc>
              <a:spcBef>
                <a:spcPts val="500"/>
              </a:spcBef>
              <a:spcAft>
                <a:spcPts val="0"/>
              </a:spcAft>
              <a:buClr>
                <a:schemeClr val="dk1"/>
              </a:buClr>
              <a:buSzPts val="1800"/>
              <a:buNone/>
              <a:defRPr sz="1800" b="1"/>
            </a:lvl3pPr>
            <a:lvl4pPr marL="1828800" lvl="3" indent="-228600" algn="l">
              <a:lnSpc>
                <a:spcPct val="90000"/>
              </a:lnSpc>
              <a:spcBef>
                <a:spcPts val="500"/>
              </a:spcBef>
              <a:spcAft>
                <a:spcPts val="0"/>
              </a:spcAft>
              <a:buClr>
                <a:schemeClr val="dk1"/>
              </a:buClr>
              <a:buSzPts val="1600"/>
              <a:buNone/>
              <a:defRPr sz="1600" b="1"/>
            </a:lvl4pPr>
            <a:lvl5pPr marL="2286000" lvl="4" indent="-228600" algn="l">
              <a:lnSpc>
                <a:spcPct val="90000"/>
              </a:lnSpc>
              <a:spcBef>
                <a:spcPts val="500"/>
              </a:spcBef>
              <a:spcAft>
                <a:spcPts val="0"/>
              </a:spcAft>
              <a:buClr>
                <a:schemeClr val="dk1"/>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59" name="Google Shape;59;p56"/>
          <p:cNvSpPr txBox="1">
            <a:spLocks noGrp="1"/>
          </p:cNvSpPr>
          <p:nvPr>
            <p:ph type="body" idx="4"/>
          </p:nvPr>
        </p:nvSpPr>
        <p:spPr>
          <a:xfrm>
            <a:off x="6172200" y="2505075"/>
            <a:ext cx="5183188" cy="368458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60" name="Google Shape;60;p56"/>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1" name="Google Shape;61;p56"/>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2" name="Google Shape;62;p56"/>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‹Nr.›</a:t>
            </a:fld>
            <a:endParaRPr/>
          </a:p>
        </p:txBody>
      </p:sp>
      <p:sp>
        <p:nvSpPr>
          <p:cNvPr id="63" name="Google Shape;63;p56"/>
          <p:cNvSpPr/>
          <p:nvPr/>
        </p:nvSpPr>
        <p:spPr>
          <a:xfrm>
            <a:off x="0" y="188913"/>
            <a:ext cx="12192000" cy="755650"/>
          </a:xfrm>
          <a:prstGeom prst="rect">
            <a:avLst/>
          </a:prstGeom>
          <a:solidFill>
            <a:srgbClr val="CDCDCD"/>
          </a:solidFill>
          <a:ln>
            <a:noFill/>
          </a:ln>
        </p:spPr>
        <p:txBody>
          <a:bodyPr spcFirstLastPara="1" wrap="square" lIns="91425" tIns="45700" rIns="91425" bIns="45700" anchor="ctr" anchorCtr="0">
            <a:noAutofit/>
          </a:bodyPr>
          <a:lstStyle/>
          <a:p>
            <a:pPr marL="0" marR="0" lvl="0" indent="0" algn="ctr" rtl="0">
              <a:spcBef>
                <a:spcPts val="0"/>
              </a:spcBef>
              <a:spcAft>
                <a:spcPts val="0"/>
              </a:spcAft>
              <a:buClr>
                <a:schemeClr val="dk1"/>
              </a:buClr>
              <a:buSzPts val="2600"/>
              <a:buFont typeface="Noto Sans Symbols"/>
              <a:buNone/>
            </a:pPr>
            <a:endParaRPr sz="2600" b="1">
              <a:solidFill>
                <a:schemeClr val="dk2"/>
              </a:solidFill>
              <a:latin typeface="Open Sans Light"/>
              <a:ea typeface="Open Sans Light"/>
              <a:cs typeface="Open Sans Light"/>
              <a:sym typeface="Open Sans Light"/>
            </a:endParaRPr>
          </a:p>
        </p:txBody>
      </p:sp>
      <p:pic>
        <p:nvPicPr>
          <p:cNvPr id="64" name="Google Shape;64;p56" descr="unilogo4c"/>
          <p:cNvPicPr preferRelativeResize="0"/>
          <p:nvPr/>
        </p:nvPicPr>
        <p:blipFill rotWithShape="1">
          <a:blip r:embed="rId2">
            <a:alphaModFix/>
          </a:blip>
          <a:srcRect r="80917"/>
          <a:stretch/>
        </p:blipFill>
        <p:spPr>
          <a:xfrm>
            <a:off x="-1588" y="188913"/>
            <a:ext cx="1836738" cy="750887"/>
          </a:xfrm>
          <a:prstGeom prst="rect">
            <a:avLst/>
          </a:prstGeom>
          <a:noFill/>
          <a:ln>
            <a:noFill/>
          </a:ln>
        </p:spPr>
      </p:pic>
      <p:grpSp>
        <p:nvGrpSpPr>
          <p:cNvPr id="65" name="Google Shape;65;p56"/>
          <p:cNvGrpSpPr/>
          <p:nvPr/>
        </p:nvGrpSpPr>
        <p:grpSpPr>
          <a:xfrm>
            <a:off x="11222092" y="267493"/>
            <a:ext cx="719138" cy="593725"/>
            <a:chOff x="4876" y="255"/>
            <a:chExt cx="726" cy="599"/>
          </a:xfrm>
        </p:grpSpPr>
        <p:sp>
          <p:nvSpPr>
            <p:cNvPr id="66" name="Google Shape;66;p56"/>
            <p:cNvSpPr/>
            <p:nvPr/>
          </p:nvSpPr>
          <p:spPr>
            <a:xfrm>
              <a:off x="5278" y="734"/>
              <a:ext cx="102" cy="120"/>
            </a:xfrm>
            <a:custGeom>
              <a:avLst/>
              <a:gdLst/>
              <a:ahLst/>
              <a:cxnLst/>
              <a:rect l="l" t="t" r="r" b="b"/>
              <a:pathLst>
                <a:path w="334" h="393" extrusionOk="0">
                  <a:moveTo>
                    <a:pt x="0" y="393"/>
                  </a:moveTo>
                  <a:lnTo>
                    <a:pt x="0" y="107"/>
                  </a:lnTo>
                  <a:lnTo>
                    <a:pt x="0" y="0"/>
                  </a:lnTo>
                  <a:lnTo>
                    <a:pt x="108" y="0"/>
                  </a:lnTo>
                  <a:lnTo>
                    <a:pt x="108" y="0"/>
                  </a:lnTo>
                  <a:lnTo>
                    <a:pt x="119" y="1"/>
                  </a:lnTo>
                  <a:lnTo>
                    <a:pt x="130" y="1"/>
                  </a:lnTo>
                  <a:lnTo>
                    <a:pt x="141" y="3"/>
                  </a:lnTo>
                  <a:lnTo>
                    <a:pt x="152" y="3"/>
                  </a:lnTo>
                  <a:lnTo>
                    <a:pt x="162" y="4"/>
                  </a:lnTo>
                  <a:lnTo>
                    <a:pt x="173" y="6"/>
                  </a:lnTo>
                  <a:lnTo>
                    <a:pt x="183" y="8"/>
                  </a:lnTo>
                  <a:lnTo>
                    <a:pt x="194" y="10"/>
                  </a:lnTo>
                  <a:lnTo>
                    <a:pt x="203" y="12"/>
                  </a:lnTo>
                  <a:lnTo>
                    <a:pt x="213" y="15"/>
                  </a:lnTo>
                  <a:lnTo>
                    <a:pt x="222" y="18"/>
                  </a:lnTo>
                  <a:lnTo>
                    <a:pt x="232" y="22"/>
                  </a:lnTo>
                  <a:lnTo>
                    <a:pt x="241" y="26"/>
                  </a:lnTo>
                  <a:lnTo>
                    <a:pt x="249" y="31"/>
                  </a:lnTo>
                  <a:lnTo>
                    <a:pt x="257" y="35"/>
                  </a:lnTo>
                  <a:lnTo>
                    <a:pt x="265" y="41"/>
                  </a:lnTo>
                  <a:lnTo>
                    <a:pt x="272" y="46"/>
                  </a:lnTo>
                  <a:lnTo>
                    <a:pt x="280" y="53"/>
                  </a:lnTo>
                  <a:lnTo>
                    <a:pt x="287" y="59"/>
                  </a:lnTo>
                  <a:lnTo>
                    <a:pt x="293" y="67"/>
                  </a:lnTo>
                  <a:lnTo>
                    <a:pt x="300" y="75"/>
                  </a:lnTo>
                  <a:lnTo>
                    <a:pt x="305" y="82"/>
                  </a:lnTo>
                  <a:lnTo>
                    <a:pt x="310" y="91"/>
                  </a:lnTo>
                  <a:lnTo>
                    <a:pt x="315" y="101"/>
                  </a:lnTo>
                  <a:lnTo>
                    <a:pt x="318" y="111"/>
                  </a:lnTo>
                  <a:lnTo>
                    <a:pt x="323" y="122"/>
                  </a:lnTo>
                  <a:lnTo>
                    <a:pt x="326" y="133"/>
                  </a:lnTo>
                  <a:lnTo>
                    <a:pt x="328" y="145"/>
                  </a:lnTo>
                  <a:lnTo>
                    <a:pt x="330" y="157"/>
                  </a:lnTo>
                  <a:lnTo>
                    <a:pt x="332" y="170"/>
                  </a:lnTo>
                  <a:lnTo>
                    <a:pt x="333" y="183"/>
                  </a:lnTo>
                  <a:lnTo>
                    <a:pt x="334" y="197"/>
                  </a:lnTo>
                  <a:lnTo>
                    <a:pt x="334" y="197"/>
                  </a:lnTo>
                  <a:lnTo>
                    <a:pt x="333" y="213"/>
                  </a:lnTo>
                  <a:lnTo>
                    <a:pt x="332" y="226"/>
                  </a:lnTo>
                  <a:lnTo>
                    <a:pt x="330" y="239"/>
                  </a:lnTo>
                  <a:lnTo>
                    <a:pt x="328" y="251"/>
                  </a:lnTo>
                  <a:lnTo>
                    <a:pt x="326" y="263"/>
                  </a:lnTo>
                  <a:lnTo>
                    <a:pt x="323" y="274"/>
                  </a:lnTo>
                  <a:lnTo>
                    <a:pt x="318" y="285"/>
                  </a:lnTo>
                  <a:lnTo>
                    <a:pt x="315" y="295"/>
                  </a:lnTo>
                  <a:lnTo>
                    <a:pt x="310" y="304"/>
                  </a:lnTo>
                  <a:lnTo>
                    <a:pt x="305" y="312"/>
                  </a:lnTo>
                  <a:lnTo>
                    <a:pt x="300" y="321"/>
                  </a:lnTo>
                  <a:lnTo>
                    <a:pt x="293" y="329"/>
                  </a:lnTo>
                  <a:lnTo>
                    <a:pt x="287" y="336"/>
                  </a:lnTo>
                  <a:lnTo>
                    <a:pt x="280" y="343"/>
                  </a:lnTo>
                  <a:lnTo>
                    <a:pt x="272" y="348"/>
                  </a:lnTo>
                  <a:lnTo>
                    <a:pt x="265" y="355"/>
                  </a:lnTo>
                  <a:lnTo>
                    <a:pt x="257" y="359"/>
                  </a:lnTo>
                  <a:lnTo>
                    <a:pt x="249" y="365"/>
                  </a:lnTo>
                  <a:lnTo>
                    <a:pt x="241" y="369"/>
                  </a:lnTo>
                  <a:lnTo>
                    <a:pt x="232" y="374"/>
                  </a:lnTo>
                  <a:lnTo>
                    <a:pt x="222" y="377"/>
                  </a:lnTo>
                  <a:lnTo>
                    <a:pt x="213" y="380"/>
                  </a:lnTo>
                  <a:lnTo>
                    <a:pt x="203" y="382"/>
                  </a:lnTo>
                  <a:lnTo>
                    <a:pt x="194" y="386"/>
                  </a:lnTo>
                  <a:lnTo>
                    <a:pt x="183" y="388"/>
                  </a:lnTo>
                  <a:lnTo>
                    <a:pt x="173" y="389"/>
                  </a:lnTo>
                  <a:lnTo>
                    <a:pt x="162" y="391"/>
                  </a:lnTo>
                  <a:lnTo>
                    <a:pt x="152" y="392"/>
                  </a:lnTo>
                  <a:lnTo>
                    <a:pt x="141" y="392"/>
                  </a:lnTo>
                  <a:lnTo>
                    <a:pt x="130" y="393"/>
                  </a:lnTo>
                  <a:lnTo>
                    <a:pt x="119" y="393"/>
                  </a:lnTo>
                  <a:lnTo>
                    <a:pt x="108" y="393"/>
                  </a:lnTo>
                  <a:lnTo>
                    <a:pt x="0" y="393"/>
                  </a:lnTo>
                  <a:close/>
                  <a:moveTo>
                    <a:pt x="79" y="63"/>
                  </a:moveTo>
                  <a:lnTo>
                    <a:pt x="124" y="63"/>
                  </a:lnTo>
                  <a:lnTo>
                    <a:pt x="124" y="63"/>
                  </a:lnTo>
                  <a:lnTo>
                    <a:pt x="129" y="64"/>
                  </a:lnTo>
                  <a:lnTo>
                    <a:pt x="136" y="64"/>
                  </a:lnTo>
                  <a:lnTo>
                    <a:pt x="141" y="65"/>
                  </a:lnTo>
                  <a:lnTo>
                    <a:pt x="148" y="66"/>
                  </a:lnTo>
                  <a:lnTo>
                    <a:pt x="153" y="67"/>
                  </a:lnTo>
                  <a:lnTo>
                    <a:pt x="160" y="68"/>
                  </a:lnTo>
                  <a:lnTo>
                    <a:pt x="165" y="70"/>
                  </a:lnTo>
                  <a:lnTo>
                    <a:pt x="171" y="73"/>
                  </a:lnTo>
                  <a:lnTo>
                    <a:pt x="176" y="75"/>
                  </a:lnTo>
                  <a:lnTo>
                    <a:pt x="182" y="77"/>
                  </a:lnTo>
                  <a:lnTo>
                    <a:pt x="187" y="80"/>
                  </a:lnTo>
                  <a:lnTo>
                    <a:pt x="193" y="84"/>
                  </a:lnTo>
                  <a:lnTo>
                    <a:pt x="198" y="87"/>
                  </a:lnTo>
                  <a:lnTo>
                    <a:pt x="202" y="90"/>
                  </a:lnTo>
                  <a:lnTo>
                    <a:pt x="207" y="94"/>
                  </a:lnTo>
                  <a:lnTo>
                    <a:pt x="212" y="98"/>
                  </a:lnTo>
                  <a:lnTo>
                    <a:pt x="216" y="102"/>
                  </a:lnTo>
                  <a:lnTo>
                    <a:pt x="220" y="108"/>
                  </a:lnTo>
                  <a:lnTo>
                    <a:pt x="224" y="112"/>
                  </a:lnTo>
                  <a:lnTo>
                    <a:pt x="228" y="117"/>
                  </a:lnTo>
                  <a:lnTo>
                    <a:pt x="231" y="123"/>
                  </a:lnTo>
                  <a:lnTo>
                    <a:pt x="234" y="128"/>
                  </a:lnTo>
                  <a:lnTo>
                    <a:pt x="237" y="134"/>
                  </a:lnTo>
                  <a:lnTo>
                    <a:pt x="241" y="140"/>
                  </a:lnTo>
                  <a:lnTo>
                    <a:pt x="243" y="147"/>
                  </a:lnTo>
                  <a:lnTo>
                    <a:pt x="245" y="154"/>
                  </a:lnTo>
                  <a:lnTo>
                    <a:pt x="247" y="160"/>
                  </a:lnTo>
                  <a:lnTo>
                    <a:pt x="248" y="168"/>
                  </a:lnTo>
                  <a:lnTo>
                    <a:pt x="249" y="174"/>
                  </a:lnTo>
                  <a:lnTo>
                    <a:pt x="251" y="182"/>
                  </a:lnTo>
                  <a:lnTo>
                    <a:pt x="251" y="190"/>
                  </a:lnTo>
                  <a:lnTo>
                    <a:pt x="252" y="197"/>
                  </a:lnTo>
                  <a:lnTo>
                    <a:pt x="252" y="197"/>
                  </a:lnTo>
                  <a:lnTo>
                    <a:pt x="251" y="206"/>
                  </a:lnTo>
                  <a:lnTo>
                    <a:pt x="251" y="214"/>
                  </a:lnTo>
                  <a:lnTo>
                    <a:pt x="249" y="220"/>
                  </a:lnTo>
                  <a:lnTo>
                    <a:pt x="248" y="228"/>
                  </a:lnTo>
                  <a:lnTo>
                    <a:pt x="247" y="235"/>
                  </a:lnTo>
                  <a:lnTo>
                    <a:pt x="245" y="241"/>
                  </a:lnTo>
                  <a:lnTo>
                    <a:pt x="243" y="248"/>
                  </a:lnTo>
                  <a:lnTo>
                    <a:pt x="241" y="254"/>
                  </a:lnTo>
                  <a:lnTo>
                    <a:pt x="237" y="261"/>
                  </a:lnTo>
                  <a:lnTo>
                    <a:pt x="234" y="266"/>
                  </a:lnTo>
                  <a:lnTo>
                    <a:pt x="231" y="272"/>
                  </a:lnTo>
                  <a:lnTo>
                    <a:pt x="228" y="277"/>
                  </a:lnTo>
                  <a:lnTo>
                    <a:pt x="224" y="283"/>
                  </a:lnTo>
                  <a:lnTo>
                    <a:pt x="220" y="288"/>
                  </a:lnTo>
                  <a:lnTo>
                    <a:pt x="216" y="293"/>
                  </a:lnTo>
                  <a:lnTo>
                    <a:pt x="212" y="297"/>
                  </a:lnTo>
                  <a:lnTo>
                    <a:pt x="207" y="301"/>
                  </a:lnTo>
                  <a:lnTo>
                    <a:pt x="202" y="305"/>
                  </a:lnTo>
                  <a:lnTo>
                    <a:pt x="198" y="309"/>
                  </a:lnTo>
                  <a:lnTo>
                    <a:pt x="193" y="312"/>
                  </a:lnTo>
                  <a:lnTo>
                    <a:pt x="187" y="316"/>
                  </a:lnTo>
                  <a:lnTo>
                    <a:pt x="182" y="318"/>
                  </a:lnTo>
                  <a:lnTo>
                    <a:pt x="176" y="321"/>
                  </a:lnTo>
                  <a:lnTo>
                    <a:pt x="171" y="323"/>
                  </a:lnTo>
                  <a:lnTo>
                    <a:pt x="165" y="325"/>
                  </a:lnTo>
                  <a:lnTo>
                    <a:pt x="160" y="328"/>
                  </a:lnTo>
                  <a:lnTo>
                    <a:pt x="153" y="329"/>
                  </a:lnTo>
                  <a:lnTo>
                    <a:pt x="148" y="330"/>
                  </a:lnTo>
                  <a:lnTo>
                    <a:pt x="141" y="331"/>
                  </a:lnTo>
                  <a:lnTo>
                    <a:pt x="136" y="332"/>
                  </a:lnTo>
                  <a:lnTo>
                    <a:pt x="129" y="332"/>
                  </a:lnTo>
                  <a:lnTo>
                    <a:pt x="124" y="332"/>
                  </a:lnTo>
                  <a:lnTo>
                    <a:pt x="79" y="332"/>
                  </a:lnTo>
                  <a:lnTo>
                    <a:pt x="79" y="63"/>
                  </a:lnTo>
                  <a:close/>
                </a:path>
              </a:pathLst>
            </a:custGeom>
            <a:solidFill>
              <a:srgbClr val="00000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67" name="Google Shape;67;p56"/>
            <p:cNvSpPr/>
            <p:nvPr/>
          </p:nvSpPr>
          <p:spPr>
            <a:xfrm>
              <a:off x="5401" y="734"/>
              <a:ext cx="71" cy="120"/>
            </a:xfrm>
            <a:custGeom>
              <a:avLst/>
              <a:gdLst/>
              <a:ahLst/>
              <a:cxnLst/>
              <a:rect l="l" t="t" r="r" b="b"/>
              <a:pathLst>
                <a:path w="231" h="393" extrusionOk="0">
                  <a:moveTo>
                    <a:pt x="0" y="393"/>
                  </a:moveTo>
                  <a:lnTo>
                    <a:pt x="0" y="107"/>
                  </a:lnTo>
                  <a:lnTo>
                    <a:pt x="0" y="0"/>
                  </a:lnTo>
                  <a:lnTo>
                    <a:pt x="79" y="0"/>
                  </a:lnTo>
                  <a:lnTo>
                    <a:pt x="79" y="288"/>
                  </a:lnTo>
                  <a:lnTo>
                    <a:pt x="79" y="332"/>
                  </a:lnTo>
                  <a:lnTo>
                    <a:pt x="231" y="332"/>
                  </a:lnTo>
                  <a:lnTo>
                    <a:pt x="231" y="393"/>
                  </a:lnTo>
                  <a:lnTo>
                    <a:pt x="0" y="393"/>
                  </a:lnTo>
                  <a:close/>
                </a:path>
              </a:pathLst>
            </a:custGeom>
            <a:solidFill>
              <a:srgbClr val="00000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68" name="Google Shape;68;p56"/>
            <p:cNvSpPr/>
            <p:nvPr/>
          </p:nvSpPr>
          <p:spPr>
            <a:xfrm>
              <a:off x="4876" y="255"/>
              <a:ext cx="726" cy="559"/>
            </a:xfrm>
            <a:custGeom>
              <a:avLst/>
              <a:gdLst/>
              <a:ahLst/>
              <a:cxnLst/>
              <a:rect l="l" t="t" r="r" b="b"/>
              <a:pathLst>
                <a:path w="2350" h="1810" extrusionOk="0">
                  <a:moveTo>
                    <a:pt x="642" y="1810"/>
                  </a:moveTo>
                  <a:lnTo>
                    <a:pt x="1285" y="1165"/>
                  </a:lnTo>
                  <a:lnTo>
                    <a:pt x="1828" y="1165"/>
                  </a:lnTo>
                  <a:lnTo>
                    <a:pt x="2350" y="647"/>
                  </a:lnTo>
                  <a:lnTo>
                    <a:pt x="1715" y="647"/>
                  </a:lnTo>
                  <a:lnTo>
                    <a:pt x="1715" y="0"/>
                  </a:lnTo>
                  <a:lnTo>
                    <a:pt x="1072" y="645"/>
                  </a:lnTo>
                  <a:lnTo>
                    <a:pt x="523" y="645"/>
                  </a:lnTo>
                  <a:lnTo>
                    <a:pt x="0" y="1165"/>
                  </a:lnTo>
                  <a:lnTo>
                    <a:pt x="642" y="1165"/>
                  </a:lnTo>
                  <a:lnTo>
                    <a:pt x="642" y="1810"/>
                  </a:lnTo>
                  <a:close/>
                  <a:moveTo>
                    <a:pt x="774" y="1493"/>
                  </a:moveTo>
                  <a:lnTo>
                    <a:pt x="1100" y="1165"/>
                  </a:lnTo>
                  <a:lnTo>
                    <a:pt x="774" y="1165"/>
                  </a:lnTo>
                  <a:lnTo>
                    <a:pt x="774" y="1493"/>
                  </a:lnTo>
                  <a:close/>
                  <a:moveTo>
                    <a:pt x="681" y="1036"/>
                  </a:moveTo>
                  <a:lnTo>
                    <a:pt x="941" y="777"/>
                  </a:lnTo>
                  <a:lnTo>
                    <a:pt x="576" y="777"/>
                  </a:lnTo>
                  <a:lnTo>
                    <a:pt x="314" y="1036"/>
                  </a:lnTo>
                  <a:lnTo>
                    <a:pt x="681" y="1036"/>
                  </a:lnTo>
                  <a:close/>
                  <a:moveTo>
                    <a:pt x="1582" y="645"/>
                  </a:moveTo>
                  <a:lnTo>
                    <a:pt x="1582" y="317"/>
                  </a:lnTo>
                  <a:lnTo>
                    <a:pt x="1253" y="647"/>
                  </a:lnTo>
                  <a:lnTo>
                    <a:pt x="1253" y="647"/>
                  </a:lnTo>
                  <a:lnTo>
                    <a:pt x="1253" y="647"/>
                  </a:lnTo>
                  <a:lnTo>
                    <a:pt x="1256" y="647"/>
                  </a:lnTo>
                  <a:lnTo>
                    <a:pt x="1261" y="647"/>
                  </a:lnTo>
                  <a:lnTo>
                    <a:pt x="1266" y="647"/>
                  </a:lnTo>
                  <a:lnTo>
                    <a:pt x="1274" y="647"/>
                  </a:lnTo>
                  <a:lnTo>
                    <a:pt x="1283" y="647"/>
                  </a:lnTo>
                  <a:lnTo>
                    <a:pt x="1292" y="647"/>
                  </a:lnTo>
                  <a:lnTo>
                    <a:pt x="1304" y="647"/>
                  </a:lnTo>
                  <a:lnTo>
                    <a:pt x="1317" y="647"/>
                  </a:lnTo>
                  <a:lnTo>
                    <a:pt x="1329" y="647"/>
                  </a:lnTo>
                  <a:lnTo>
                    <a:pt x="1343" y="647"/>
                  </a:lnTo>
                  <a:lnTo>
                    <a:pt x="1357" y="647"/>
                  </a:lnTo>
                  <a:lnTo>
                    <a:pt x="1371" y="647"/>
                  </a:lnTo>
                  <a:lnTo>
                    <a:pt x="1387" y="647"/>
                  </a:lnTo>
                  <a:lnTo>
                    <a:pt x="1402" y="647"/>
                  </a:lnTo>
                  <a:lnTo>
                    <a:pt x="1417" y="646"/>
                  </a:lnTo>
                  <a:lnTo>
                    <a:pt x="1433" y="646"/>
                  </a:lnTo>
                  <a:lnTo>
                    <a:pt x="1448" y="646"/>
                  </a:lnTo>
                  <a:lnTo>
                    <a:pt x="1463" y="646"/>
                  </a:lnTo>
                  <a:lnTo>
                    <a:pt x="1477" y="646"/>
                  </a:lnTo>
                  <a:lnTo>
                    <a:pt x="1492" y="646"/>
                  </a:lnTo>
                  <a:lnTo>
                    <a:pt x="1506" y="646"/>
                  </a:lnTo>
                  <a:lnTo>
                    <a:pt x="1518" y="646"/>
                  </a:lnTo>
                  <a:lnTo>
                    <a:pt x="1530" y="646"/>
                  </a:lnTo>
                  <a:lnTo>
                    <a:pt x="1542" y="646"/>
                  </a:lnTo>
                  <a:lnTo>
                    <a:pt x="1552" y="646"/>
                  </a:lnTo>
                  <a:lnTo>
                    <a:pt x="1561" y="646"/>
                  </a:lnTo>
                  <a:lnTo>
                    <a:pt x="1568" y="646"/>
                  </a:lnTo>
                  <a:lnTo>
                    <a:pt x="1574" y="646"/>
                  </a:lnTo>
                  <a:lnTo>
                    <a:pt x="1578" y="646"/>
                  </a:lnTo>
                  <a:lnTo>
                    <a:pt x="1581" y="646"/>
                  </a:lnTo>
                  <a:lnTo>
                    <a:pt x="1582" y="645"/>
                  </a:lnTo>
                  <a:close/>
                  <a:moveTo>
                    <a:pt x="1774" y="1036"/>
                  </a:moveTo>
                  <a:lnTo>
                    <a:pt x="2036" y="777"/>
                  </a:lnTo>
                  <a:lnTo>
                    <a:pt x="1670" y="777"/>
                  </a:lnTo>
                  <a:lnTo>
                    <a:pt x="1408" y="1036"/>
                  </a:lnTo>
                  <a:lnTo>
                    <a:pt x="1774" y="1036"/>
                  </a:lnTo>
                  <a:close/>
                  <a:moveTo>
                    <a:pt x="1228" y="1036"/>
                  </a:moveTo>
                  <a:lnTo>
                    <a:pt x="1488" y="777"/>
                  </a:lnTo>
                  <a:lnTo>
                    <a:pt x="1125" y="777"/>
                  </a:lnTo>
                  <a:lnTo>
                    <a:pt x="864" y="1036"/>
                  </a:lnTo>
                  <a:lnTo>
                    <a:pt x="1228" y="1036"/>
                  </a:lnTo>
                  <a:close/>
                </a:path>
              </a:pathLst>
            </a:custGeom>
            <a:solidFill>
              <a:srgbClr val="00000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69" name="Google Shape;69;p56"/>
            <p:cNvSpPr/>
            <p:nvPr/>
          </p:nvSpPr>
          <p:spPr>
            <a:xfrm>
              <a:off x="5491" y="734"/>
              <a:ext cx="102" cy="120"/>
            </a:xfrm>
            <a:custGeom>
              <a:avLst/>
              <a:gdLst/>
              <a:ahLst/>
              <a:cxnLst/>
              <a:rect l="l" t="t" r="r" b="b"/>
              <a:pathLst>
                <a:path w="326" h="393" extrusionOk="0">
                  <a:moveTo>
                    <a:pt x="79" y="63"/>
                  </a:moveTo>
                  <a:lnTo>
                    <a:pt x="139" y="63"/>
                  </a:lnTo>
                  <a:lnTo>
                    <a:pt x="139" y="63"/>
                  </a:lnTo>
                  <a:lnTo>
                    <a:pt x="140" y="64"/>
                  </a:lnTo>
                  <a:lnTo>
                    <a:pt x="141" y="64"/>
                  </a:lnTo>
                  <a:lnTo>
                    <a:pt x="142" y="64"/>
                  </a:lnTo>
                  <a:lnTo>
                    <a:pt x="144" y="64"/>
                  </a:lnTo>
                  <a:lnTo>
                    <a:pt x="146" y="64"/>
                  </a:lnTo>
                  <a:lnTo>
                    <a:pt x="150" y="64"/>
                  </a:lnTo>
                  <a:lnTo>
                    <a:pt x="152" y="65"/>
                  </a:lnTo>
                  <a:lnTo>
                    <a:pt x="155" y="65"/>
                  </a:lnTo>
                  <a:lnTo>
                    <a:pt x="157" y="65"/>
                  </a:lnTo>
                  <a:lnTo>
                    <a:pt x="161" y="66"/>
                  </a:lnTo>
                  <a:lnTo>
                    <a:pt x="164" y="67"/>
                  </a:lnTo>
                  <a:lnTo>
                    <a:pt x="168" y="68"/>
                  </a:lnTo>
                  <a:lnTo>
                    <a:pt x="172" y="69"/>
                  </a:lnTo>
                  <a:lnTo>
                    <a:pt x="175" y="70"/>
                  </a:lnTo>
                  <a:lnTo>
                    <a:pt x="178" y="71"/>
                  </a:lnTo>
                  <a:lnTo>
                    <a:pt x="182" y="73"/>
                  </a:lnTo>
                  <a:lnTo>
                    <a:pt x="186" y="75"/>
                  </a:lnTo>
                  <a:lnTo>
                    <a:pt x="189" y="77"/>
                  </a:lnTo>
                  <a:lnTo>
                    <a:pt x="192" y="79"/>
                  </a:lnTo>
                  <a:lnTo>
                    <a:pt x="196" y="81"/>
                  </a:lnTo>
                  <a:lnTo>
                    <a:pt x="199" y="84"/>
                  </a:lnTo>
                  <a:lnTo>
                    <a:pt x="201" y="86"/>
                  </a:lnTo>
                  <a:lnTo>
                    <a:pt x="205" y="89"/>
                  </a:lnTo>
                  <a:lnTo>
                    <a:pt x="207" y="92"/>
                  </a:lnTo>
                  <a:lnTo>
                    <a:pt x="210" y="96"/>
                  </a:lnTo>
                  <a:lnTo>
                    <a:pt x="212" y="100"/>
                  </a:lnTo>
                  <a:lnTo>
                    <a:pt x="213" y="103"/>
                  </a:lnTo>
                  <a:lnTo>
                    <a:pt x="215" y="108"/>
                  </a:lnTo>
                  <a:lnTo>
                    <a:pt x="217" y="112"/>
                  </a:lnTo>
                  <a:lnTo>
                    <a:pt x="218" y="117"/>
                  </a:lnTo>
                  <a:lnTo>
                    <a:pt x="218" y="122"/>
                  </a:lnTo>
                  <a:lnTo>
                    <a:pt x="219" y="127"/>
                  </a:lnTo>
                  <a:lnTo>
                    <a:pt x="219" y="127"/>
                  </a:lnTo>
                  <a:lnTo>
                    <a:pt x="218" y="133"/>
                  </a:lnTo>
                  <a:lnTo>
                    <a:pt x="218" y="138"/>
                  </a:lnTo>
                  <a:lnTo>
                    <a:pt x="217" y="143"/>
                  </a:lnTo>
                  <a:lnTo>
                    <a:pt x="215" y="147"/>
                  </a:lnTo>
                  <a:lnTo>
                    <a:pt x="213" y="151"/>
                  </a:lnTo>
                  <a:lnTo>
                    <a:pt x="211" y="155"/>
                  </a:lnTo>
                  <a:lnTo>
                    <a:pt x="209" y="158"/>
                  </a:lnTo>
                  <a:lnTo>
                    <a:pt x="207" y="161"/>
                  </a:lnTo>
                  <a:lnTo>
                    <a:pt x="205" y="165"/>
                  </a:lnTo>
                  <a:lnTo>
                    <a:pt x="201" y="168"/>
                  </a:lnTo>
                  <a:lnTo>
                    <a:pt x="199" y="170"/>
                  </a:lnTo>
                  <a:lnTo>
                    <a:pt x="196" y="172"/>
                  </a:lnTo>
                  <a:lnTo>
                    <a:pt x="192" y="174"/>
                  </a:lnTo>
                  <a:lnTo>
                    <a:pt x="189" y="175"/>
                  </a:lnTo>
                  <a:lnTo>
                    <a:pt x="186" y="178"/>
                  </a:lnTo>
                  <a:lnTo>
                    <a:pt x="183" y="179"/>
                  </a:lnTo>
                  <a:lnTo>
                    <a:pt x="179" y="181"/>
                  </a:lnTo>
                  <a:lnTo>
                    <a:pt x="175" y="182"/>
                  </a:lnTo>
                  <a:lnTo>
                    <a:pt x="172" y="183"/>
                  </a:lnTo>
                  <a:lnTo>
                    <a:pt x="168" y="183"/>
                  </a:lnTo>
                  <a:lnTo>
                    <a:pt x="165" y="184"/>
                  </a:lnTo>
                  <a:lnTo>
                    <a:pt x="162" y="185"/>
                  </a:lnTo>
                  <a:lnTo>
                    <a:pt x="159" y="185"/>
                  </a:lnTo>
                  <a:lnTo>
                    <a:pt x="155" y="186"/>
                  </a:lnTo>
                  <a:lnTo>
                    <a:pt x="153" y="186"/>
                  </a:lnTo>
                  <a:lnTo>
                    <a:pt x="150" y="186"/>
                  </a:lnTo>
                  <a:lnTo>
                    <a:pt x="148" y="186"/>
                  </a:lnTo>
                  <a:lnTo>
                    <a:pt x="145" y="186"/>
                  </a:lnTo>
                  <a:lnTo>
                    <a:pt x="143" y="186"/>
                  </a:lnTo>
                  <a:lnTo>
                    <a:pt x="141" y="186"/>
                  </a:lnTo>
                  <a:lnTo>
                    <a:pt x="140" y="186"/>
                  </a:lnTo>
                  <a:lnTo>
                    <a:pt x="139" y="186"/>
                  </a:lnTo>
                  <a:lnTo>
                    <a:pt x="79" y="186"/>
                  </a:lnTo>
                  <a:lnTo>
                    <a:pt x="79" y="63"/>
                  </a:lnTo>
                  <a:close/>
                  <a:moveTo>
                    <a:pt x="0" y="393"/>
                  </a:moveTo>
                  <a:lnTo>
                    <a:pt x="0" y="107"/>
                  </a:lnTo>
                  <a:lnTo>
                    <a:pt x="0" y="0"/>
                  </a:lnTo>
                  <a:lnTo>
                    <a:pt x="138" y="0"/>
                  </a:lnTo>
                  <a:lnTo>
                    <a:pt x="138" y="0"/>
                  </a:lnTo>
                  <a:lnTo>
                    <a:pt x="140" y="1"/>
                  </a:lnTo>
                  <a:lnTo>
                    <a:pt x="143" y="1"/>
                  </a:lnTo>
                  <a:lnTo>
                    <a:pt x="146" y="1"/>
                  </a:lnTo>
                  <a:lnTo>
                    <a:pt x="151" y="1"/>
                  </a:lnTo>
                  <a:lnTo>
                    <a:pt x="155" y="1"/>
                  </a:lnTo>
                  <a:lnTo>
                    <a:pt x="161" y="3"/>
                  </a:lnTo>
                  <a:lnTo>
                    <a:pt x="166" y="3"/>
                  </a:lnTo>
                  <a:lnTo>
                    <a:pt x="172" y="4"/>
                  </a:lnTo>
                  <a:lnTo>
                    <a:pt x="178" y="5"/>
                  </a:lnTo>
                  <a:lnTo>
                    <a:pt x="185" y="6"/>
                  </a:lnTo>
                  <a:lnTo>
                    <a:pt x="191" y="7"/>
                  </a:lnTo>
                  <a:lnTo>
                    <a:pt x="198" y="8"/>
                  </a:lnTo>
                  <a:lnTo>
                    <a:pt x="205" y="10"/>
                  </a:lnTo>
                  <a:lnTo>
                    <a:pt x="212" y="12"/>
                  </a:lnTo>
                  <a:lnTo>
                    <a:pt x="219" y="15"/>
                  </a:lnTo>
                  <a:lnTo>
                    <a:pt x="226" y="18"/>
                  </a:lnTo>
                  <a:lnTo>
                    <a:pt x="233" y="21"/>
                  </a:lnTo>
                  <a:lnTo>
                    <a:pt x="240" y="24"/>
                  </a:lnTo>
                  <a:lnTo>
                    <a:pt x="246" y="28"/>
                  </a:lnTo>
                  <a:lnTo>
                    <a:pt x="253" y="32"/>
                  </a:lnTo>
                  <a:lnTo>
                    <a:pt x="259" y="38"/>
                  </a:lnTo>
                  <a:lnTo>
                    <a:pt x="266" y="43"/>
                  </a:lnTo>
                  <a:lnTo>
                    <a:pt x="271" y="48"/>
                  </a:lnTo>
                  <a:lnTo>
                    <a:pt x="276" y="54"/>
                  </a:lnTo>
                  <a:lnTo>
                    <a:pt x="281" y="62"/>
                  </a:lnTo>
                  <a:lnTo>
                    <a:pt x="285" y="68"/>
                  </a:lnTo>
                  <a:lnTo>
                    <a:pt x="289" y="76"/>
                  </a:lnTo>
                  <a:lnTo>
                    <a:pt x="292" y="85"/>
                  </a:lnTo>
                  <a:lnTo>
                    <a:pt x="295" y="93"/>
                  </a:lnTo>
                  <a:lnTo>
                    <a:pt x="298" y="103"/>
                  </a:lnTo>
                  <a:lnTo>
                    <a:pt x="299" y="113"/>
                  </a:lnTo>
                  <a:lnTo>
                    <a:pt x="300" y="124"/>
                  </a:lnTo>
                  <a:lnTo>
                    <a:pt x="300" y="124"/>
                  </a:lnTo>
                  <a:lnTo>
                    <a:pt x="299" y="130"/>
                  </a:lnTo>
                  <a:lnTo>
                    <a:pt x="299" y="134"/>
                  </a:lnTo>
                  <a:lnTo>
                    <a:pt x="298" y="138"/>
                  </a:lnTo>
                  <a:lnTo>
                    <a:pt x="298" y="143"/>
                  </a:lnTo>
                  <a:lnTo>
                    <a:pt x="295" y="147"/>
                  </a:lnTo>
                  <a:lnTo>
                    <a:pt x="294" y="151"/>
                  </a:lnTo>
                  <a:lnTo>
                    <a:pt x="293" y="156"/>
                  </a:lnTo>
                  <a:lnTo>
                    <a:pt x="291" y="159"/>
                  </a:lnTo>
                  <a:lnTo>
                    <a:pt x="289" y="163"/>
                  </a:lnTo>
                  <a:lnTo>
                    <a:pt x="287" y="167"/>
                  </a:lnTo>
                  <a:lnTo>
                    <a:pt x="284" y="171"/>
                  </a:lnTo>
                  <a:lnTo>
                    <a:pt x="282" y="174"/>
                  </a:lnTo>
                  <a:lnTo>
                    <a:pt x="279" y="178"/>
                  </a:lnTo>
                  <a:lnTo>
                    <a:pt x="277" y="181"/>
                  </a:lnTo>
                  <a:lnTo>
                    <a:pt x="273" y="184"/>
                  </a:lnTo>
                  <a:lnTo>
                    <a:pt x="271" y="188"/>
                  </a:lnTo>
                  <a:lnTo>
                    <a:pt x="268" y="190"/>
                  </a:lnTo>
                  <a:lnTo>
                    <a:pt x="265" y="193"/>
                  </a:lnTo>
                  <a:lnTo>
                    <a:pt x="261" y="195"/>
                  </a:lnTo>
                  <a:lnTo>
                    <a:pt x="258" y="198"/>
                  </a:lnTo>
                  <a:lnTo>
                    <a:pt x="255" y="201"/>
                  </a:lnTo>
                  <a:lnTo>
                    <a:pt x="252" y="203"/>
                  </a:lnTo>
                  <a:lnTo>
                    <a:pt x="248" y="205"/>
                  </a:lnTo>
                  <a:lnTo>
                    <a:pt x="245" y="207"/>
                  </a:lnTo>
                  <a:lnTo>
                    <a:pt x="242" y="209"/>
                  </a:lnTo>
                  <a:lnTo>
                    <a:pt x="238" y="211"/>
                  </a:lnTo>
                  <a:lnTo>
                    <a:pt x="235" y="213"/>
                  </a:lnTo>
                  <a:lnTo>
                    <a:pt x="232" y="214"/>
                  </a:lnTo>
                  <a:lnTo>
                    <a:pt x="229" y="215"/>
                  </a:lnTo>
                  <a:lnTo>
                    <a:pt x="225" y="217"/>
                  </a:lnTo>
                  <a:lnTo>
                    <a:pt x="222" y="218"/>
                  </a:lnTo>
                  <a:lnTo>
                    <a:pt x="220" y="218"/>
                  </a:lnTo>
                  <a:lnTo>
                    <a:pt x="220" y="218"/>
                  </a:lnTo>
                  <a:lnTo>
                    <a:pt x="220" y="219"/>
                  </a:lnTo>
                  <a:lnTo>
                    <a:pt x="221" y="219"/>
                  </a:lnTo>
                  <a:lnTo>
                    <a:pt x="221" y="219"/>
                  </a:lnTo>
                  <a:lnTo>
                    <a:pt x="222" y="219"/>
                  </a:lnTo>
                  <a:lnTo>
                    <a:pt x="223" y="219"/>
                  </a:lnTo>
                  <a:lnTo>
                    <a:pt x="224" y="219"/>
                  </a:lnTo>
                  <a:lnTo>
                    <a:pt x="225" y="219"/>
                  </a:lnTo>
                  <a:lnTo>
                    <a:pt x="226" y="220"/>
                  </a:lnTo>
                  <a:lnTo>
                    <a:pt x="227" y="220"/>
                  </a:lnTo>
                  <a:lnTo>
                    <a:pt x="229" y="220"/>
                  </a:lnTo>
                  <a:lnTo>
                    <a:pt x="230" y="220"/>
                  </a:lnTo>
                  <a:lnTo>
                    <a:pt x="231" y="221"/>
                  </a:lnTo>
                  <a:lnTo>
                    <a:pt x="232" y="221"/>
                  </a:lnTo>
                  <a:lnTo>
                    <a:pt x="233" y="223"/>
                  </a:lnTo>
                  <a:lnTo>
                    <a:pt x="234" y="223"/>
                  </a:lnTo>
                  <a:lnTo>
                    <a:pt x="236" y="224"/>
                  </a:lnTo>
                  <a:lnTo>
                    <a:pt x="237" y="225"/>
                  </a:lnTo>
                  <a:lnTo>
                    <a:pt x="238" y="226"/>
                  </a:lnTo>
                  <a:lnTo>
                    <a:pt x="240" y="227"/>
                  </a:lnTo>
                  <a:lnTo>
                    <a:pt x="242" y="228"/>
                  </a:lnTo>
                  <a:lnTo>
                    <a:pt x="243" y="229"/>
                  </a:lnTo>
                  <a:lnTo>
                    <a:pt x="244" y="230"/>
                  </a:lnTo>
                  <a:lnTo>
                    <a:pt x="245" y="231"/>
                  </a:lnTo>
                  <a:lnTo>
                    <a:pt x="247" y="234"/>
                  </a:lnTo>
                  <a:lnTo>
                    <a:pt x="248" y="235"/>
                  </a:lnTo>
                  <a:lnTo>
                    <a:pt x="249" y="237"/>
                  </a:lnTo>
                  <a:lnTo>
                    <a:pt x="252" y="239"/>
                  </a:lnTo>
                  <a:lnTo>
                    <a:pt x="253" y="241"/>
                  </a:lnTo>
                  <a:lnTo>
                    <a:pt x="255" y="243"/>
                  </a:lnTo>
                  <a:lnTo>
                    <a:pt x="256" y="246"/>
                  </a:lnTo>
                  <a:lnTo>
                    <a:pt x="257" y="249"/>
                  </a:lnTo>
                  <a:lnTo>
                    <a:pt x="259" y="251"/>
                  </a:lnTo>
                  <a:lnTo>
                    <a:pt x="326" y="393"/>
                  </a:lnTo>
                  <a:lnTo>
                    <a:pt x="238" y="393"/>
                  </a:lnTo>
                  <a:lnTo>
                    <a:pt x="187" y="282"/>
                  </a:lnTo>
                  <a:lnTo>
                    <a:pt x="187" y="282"/>
                  </a:lnTo>
                  <a:lnTo>
                    <a:pt x="186" y="279"/>
                  </a:lnTo>
                  <a:lnTo>
                    <a:pt x="185" y="277"/>
                  </a:lnTo>
                  <a:lnTo>
                    <a:pt x="184" y="275"/>
                  </a:lnTo>
                  <a:lnTo>
                    <a:pt x="183" y="274"/>
                  </a:lnTo>
                  <a:lnTo>
                    <a:pt x="182" y="272"/>
                  </a:lnTo>
                  <a:lnTo>
                    <a:pt x="180" y="270"/>
                  </a:lnTo>
                  <a:lnTo>
                    <a:pt x="179" y="269"/>
                  </a:lnTo>
                  <a:lnTo>
                    <a:pt x="178" y="266"/>
                  </a:lnTo>
                  <a:lnTo>
                    <a:pt x="177" y="265"/>
                  </a:lnTo>
                  <a:lnTo>
                    <a:pt x="176" y="263"/>
                  </a:lnTo>
                  <a:lnTo>
                    <a:pt x="175" y="262"/>
                  </a:lnTo>
                  <a:lnTo>
                    <a:pt x="174" y="261"/>
                  </a:lnTo>
                  <a:lnTo>
                    <a:pt x="173" y="260"/>
                  </a:lnTo>
                  <a:lnTo>
                    <a:pt x="171" y="259"/>
                  </a:lnTo>
                  <a:lnTo>
                    <a:pt x="169" y="258"/>
                  </a:lnTo>
                  <a:lnTo>
                    <a:pt x="168" y="256"/>
                  </a:lnTo>
                  <a:lnTo>
                    <a:pt x="166" y="255"/>
                  </a:lnTo>
                  <a:lnTo>
                    <a:pt x="165" y="254"/>
                  </a:lnTo>
                  <a:lnTo>
                    <a:pt x="163" y="254"/>
                  </a:lnTo>
                  <a:lnTo>
                    <a:pt x="162" y="253"/>
                  </a:lnTo>
                  <a:lnTo>
                    <a:pt x="160" y="252"/>
                  </a:lnTo>
                  <a:lnTo>
                    <a:pt x="159" y="252"/>
                  </a:lnTo>
                  <a:lnTo>
                    <a:pt x="156" y="251"/>
                  </a:lnTo>
                  <a:lnTo>
                    <a:pt x="154" y="251"/>
                  </a:lnTo>
                  <a:lnTo>
                    <a:pt x="152" y="251"/>
                  </a:lnTo>
                  <a:lnTo>
                    <a:pt x="150" y="250"/>
                  </a:lnTo>
                  <a:lnTo>
                    <a:pt x="148" y="250"/>
                  </a:lnTo>
                  <a:lnTo>
                    <a:pt x="145" y="250"/>
                  </a:lnTo>
                  <a:lnTo>
                    <a:pt x="143" y="250"/>
                  </a:lnTo>
                  <a:lnTo>
                    <a:pt x="140" y="250"/>
                  </a:lnTo>
                  <a:lnTo>
                    <a:pt x="138" y="250"/>
                  </a:lnTo>
                  <a:lnTo>
                    <a:pt x="136" y="249"/>
                  </a:lnTo>
                  <a:lnTo>
                    <a:pt x="79" y="249"/>
                  </a:lnTo>
                  <a:lnTo>
                    <a:pt x="79" y="393"/>
                  </a:lnTo>
                  <a:lnTo>
                    <a:pt x="0" y="393"/>
                  </a:lnTo>
                  <a:close/>
                </a:path>
              </a:pathLst>
            </a:custGeom>
            <a:solidFill>
              <a:srgbClr val="00000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Nur Titel" type="titleOnly">
  <p:cSld name="TITLE_ONLY">
    <p:spTree>
      <p:nvGrpSpPr>
        <p:cNvPr id="1" name="Shape 70"/>
        <p:cNvGrpSpPr/>
        <p:nvPr/>
      </p:nvGrpSpPr>
      <p:grpSpPr>
        <a:xfrm>
          <a:off x="0" y="0"/>
          <a:ext cx="0" cy="0"/>
          <a:chOff x="0" y="0"/>
          <a:chExt cx="0" cy="0"/>
        </a:xfrm>
      </p:grpSpPr>
      <p:sp>
        <p:nvSpPr>
          <p:cNvPr id="71" name="Google Shape;71;p57"/>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72" name="Google Shape;72;p57"/>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3" name="Google Shape;73;p57"/>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4" name="Google Shape;74;p57"/>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‹Nr.›</a:t>
            </a:fld>
            <a:endParaRPr/>
          </a:p>
        </p:txBody>
      </p:sp>
      <p:sp>
        <p:nvSpPr>
          <p:cNvPr id="75" name="Google Shape;75;p57"/>
          <p:cNvSpPr/>
          <p:nvPr/>
        </p:nvSpPr>
        <p:spPr>
          <a:xfrm>
            <a:off x="0" y="188913"/>
            <a:ext cx="12192000" cy="755650"/>
          </a:xfrm>
          <a:prstGeom prst="rect">
            <a:avLst/>
          </a:prstGeom>
          <a:solidFill>
            <a:srgbClr val="CDCDCD"/>
          </a:solidFill>
          <a:ln>
            <a:noFill/>
          </a:ln>
        </p:spPr>
        <p:txBody>
          <a:bodyPr spcFirstLastPara="1" wrap="square" lIns="91425" tIns="45700" rIns="91425" bIns="45700" anchor="ctr" anchorCtr="0">
            <a:noAutofit/>
          </a:bodyPr>
          <a:lstStyle/>
          <a:p>
            <a:pPr marL="0" marR="0" lvl="0" indent="0" algn="ctr" rtl="0">
              <a:spcBef>
                <a:spcPts val="0"/>
              </a:spcBef>
              <a:spcAft>
                <a:spcPts val="0"/>
              </a:spcAft>
              <a:buClr>
                <a:schemeClr val="dk1"/>
              </a:buClr>
              <a:buSzPts val="2600"/>
              <a:buFont typeface="Noto Sans Symbols"/>
              <a:buNone/>
            </a:pPr>
            <a:endParaRPr sz="2600" b="1">
              <a:solidFill>
                <a:schemeClr val="dk2"/>
              </a:solidFill>
              <a:latin typeface="Open Sans Light"/>
              <a:ea typeface="Open Sans Light"/>
              <a:cs typeface="Open Sans Light"/>
              <a:sym typeface="Open Sans Light"/>
            </a:endParaRPr>
          </a:p>
        </p:txBody>
      </p:sp>
      <p:pic>
        <p:nvPicPr>
          <p:cNvPr id="76" name="Google Shape;76;p57" descr="unilogo4c"/>
          <p:cNvPicPr preferRelativeResize="0"/>
          <p:nvPr/>
        </p:nvPicPr>
        <p:blipFill rotWithShape="1">
          <a:blip r:embed="rId2">
            <a:alphaModFix/>
          </a:blip>
          <a:srcRect r="80917"/>
          <a:stretch/>
        </p:blipFill>
        <p:spPr>
          <a:xfrm>
            <a:off x="-1588" y="188913"/>
            <a:ext cx="1836738" cy="750887"/>
          </a:xfrm>
          <a:prstGeom prst="rect">
            <a:avLst/>
          </a:prstGeom>
          <a:noFill/>
          <a:ln>
            <a:noFill/>
          </a:ln>
        </p:spPr>
      </p:pic>
      <p:grpSp>
        <p:nvGrpSpPr>
          <p:cNvPr id="77" name="Google Shape;77;p57"/>
          <p:cNvGrpSpPr/>
          <p:nvPr/>
        </p:nvGrpSpPr>
        <p:grpSpPr>
          <a:xfrm>
            <a:off x="11222092" y="267493"/>
            <a:ext cx="719138" cy="593725"/>
            <a:chOff x="4876" y="255"/>
            <a:chExt cx="726" cy="599"/>
          </a:xfrm>
        </p:grpSpPr>
        <p:sp>
          <p:nvSpPr>
            <p:cNvPr id="78" name="Google Shape;78;p57"/>
            <p:cNvSpPr/>
            <p:nvPr/>
          </p:nvSpPr>
          <p:spPr>
            <a:xfrm>
              <a:off x="5278" y="734"/>
              <a:ext cx="102" cy="120"/>
            </a:xfrm>
            <a:custGeom>
              <a:avLst/>
              <a:gdLst/>
              <a:ahLst/>
              <a:cxnLst/>
              <a:rect l="l" t="t" r="r" b="b"/>
              <a:pathLst>
                <a:path w="334" h="393" extrusionOk="0">
                  <a:moveTo>
                    <a:pt x="0" y="393"/>
                  </a:moveTo>
                  <a:lnTo>
                    <a:pt x="0" y="107"/>
                  </a:lnTo>
                  <a:lnTo>
                    <a:pt x="0" y="0"/>
                  </a:lnTo>
                  <a:lnTo>
                    <a:pt x="108" y="0"/>
                  </a:lnTo>
                  <a:lnTo>
                    <a:pt x="108" y="0"/>
                  </a:lnTo>
                  <a:lnTo>
                    <a:pt x="119" y="1"/>
                  </a:lnTo>
                  <a:lnTo>
                    <a:pt x="130" y="1"/>
                  </a:lnTo>
                  <a:lnTo>
                    <a:pt x="141" y="3"/>
                  </a:lnTo>
                  <a:lnTo>
                    <a:pt x="152" y="3"/>
                  </a:lnTo>
                  <a:lnTo>
                    <a:pt x="162" y="4"/>
                  </a:lnTo>
                  <a:lnTo>
                    <a:pt x="173" y="6"/>
                  </a:lnTo>
                  <a:lnTo>
                    <a:pt x="183" y="8"/>
                  </a:lnTo>
                  <a:lnTo>
                    <a:pt x="194" y="10"/>
                  </a:lnTo>
                  <a:lnTo>
                    <a:pt x="203" y="12"/>
                  </a:lnTo>
                  <a:lnTo>
                    <a:pt x="213" y="15"/>
                  </a:lnTo>
                  <a:lnTo>
                    <a:pt x="222" y="18"/>
                  </a:lnTo>
                  <a:lnTo>
                    <a:pt x="232" y="22"/>
                  </a:lnTo>
                  <a:lnTo>
                    <a:pt x="241" y="26"/>
                  </a:lnTo>
                  <a:lnTo>
                    <a:pt x="249" y="31"/>
                  </a:lnTo>
                  <a:lnTo>
                    <a:pt x="257" y="35"/>
                  </a:lnTo>
                  <a:lnTo>
                    <a:pt x="265" y="41"/>
                  </a:lnTo>
                  <a:lnTo>
                    <a:pt x="272" y="46"/>
                  </a:lnTo>
                  <a:lnTo>
                    <a:pt x="280" y="53"/>
                  </a:lnTo>
                  <a:lnTo>
                    <a:pt x="287" y="59"/>
                  </a:lnTo>
                  <a:lnTo>
                    <a:pt x="293" y="67"/>
                  </a:lnTo>
                  <a:lnTo>
                    <a:pt x="300" y="75"/>
                  </a:lnTo>
                  <a:lnTo>
                    <a:pt x="305" y="82"/>
                  </a:lnTo>
                  <a:lnTo>
                    <a:pt x="310" y="91"/>
                  </a:lnTo>
                  <a:lnTo>
                    <a:pt x="315" y="101"/>
                  </a:lnTo>
                  <a:lnTo>
                    <a:pt x="318" y="111"/>
                  </a:lnTo>
                  <a:lnTo>
                    <a:pt x="323" y="122"/>
                  </a:lnTo>
                  <a:lnTo>
                    <a:pt x="326" y="133"/>
                  </a:lnTo>
                  <a:lnTo>
                    <a:pt x="328" y="145"/>
                  </a:lnTo>
                  <a:lnTo>
                    <a:pt x="330" y="157"/>
                  </a:lnTo>
                  <a:lnTo>
                    <a:pt x="332" y="170"/>
                  </a:lnTo>
                  <a:lnTo>
                    <a:pt x="333" y="183"/>
                  </a:lnTo>
                  <a:lnTo>
                    <a:pt x="334" y="197"/>
                  </a:lnTo>
                  <a:lnTo>
                    <a:pt x="334" y="197"/>
                  </a:lnTo>
                  <a:lnTo>
                    <a:pt x="333" y="213"/>
                  </a:lnTo>
                  <a:lnTo>
                    <a:pt x="332" y="226"/>
                  </a:lnTo>
                  <a:lnTo>
                    <a:pt x="330" y="239"/>
                  </a:lnTo>
                  <a:lnTo>
                    <a:pt x="328" y="251"/>
                  </a:lnTo>
                  <a:lnTo>
                    <a:pt x="326" y="263"/>
                  </a:lnTo>
                  <a:lnTo>
                    <a:pt x="323" y="274"/>
                  </a:lnTo>
                  <a:lnTo>
                    <a:pt x="318" y="285"/>
                  </a:lnTo>
                  <a:lnTo>
                    <a:pt x="315" y="295"/>
                  </a:lnTo>
                  <a:lnTo>
                    <a:pt x="310" y="304"/>
                  </a:lnTo>
                  <a:lnTo>
                    <a:pt x="305" y="312"/>
                  </a:lnTo>
                  <a:lnTo>
                    <a:pt x="300" y="321"/>
                  </a:lnTo>
                  <a:lnTo>
                    <a:pt x="293" y="329"/>
                  </a:lnTo>
                  <a:lnTo>
                    <a:pt x="287" y="336"/>
                  </a:lnTo>
                  <a:lnTo>
                    <a:pt x="280" y="343"/>
                  </a:lnTo>
                  <a:lnTo>
                    <a:pt x="272" y="348"/>
                  </a:lnTo>
                  <a:lnTo>
                    <a:pt x="265" y="355"/>
                  </a:lnTo>
                  <a:lnTo>
                    <a:pt x="257" y="359"/>
                  </a:lnTo>
                  <a:lnTo>
                    <a:pt x="249" y="365"/>
                  </a:lnTo>
                  <a:lnTo>
                    <a:pt x="241" y="369"/>
                  </a:lnTo>
                  <a:lnTo>
                    <a:pt x="232" y="374"/>
                  </a:lnTo>
                  <a:lnTo>
                    <a:pt x="222" y="377"/>
                  </a:lnTo>
                  <a:lnTo>
                    <a:pt x="213" y="380"/>
                  </a:lnTo>
                  <a:lnTo>
                    <a:pt x="203" y="382"/>
                  </a:lnTo>
                  <a:lnTo>
                    <a:pt x="194" y="386"/>
                  </a:lnTo>
                  <a:lnTo>
                    <a:pt x="183" y="388"/>
                  </a:lnTo>
                  <a:lnTo>
                    <a:pt x="173" y="389"/>
                  </a:lnTo>
                  <a:lnTo>
                    <a:pt x="162" y="391"/>
                  </a:lnTo>
                  <a:lnTo>
                    <a:pt x="152" y="392"/>
                  </a:lnTo>
                  <a:lnTo>
                    <a:pt x="141" y="392"/>
                  </a:lnTo>
                  <a:lnTo>
                    <a:pt x="130" y="393"/>
                  </a:lnTo>
                  <a:lnTo>
                    <a:pt x="119" y="393"/>
                  </a:lnTo>
                  <a:lnTo>
                    <a:pt x="108" y="393"/>
                  </a:lnTo>
                  <a:lnTo>
                    <a:pt x="0" y="393"/>
                  </a:lnTo>
                  <a:close/>
                  <a:moveTo>
                    <a:pt x="79" y="63"/>
                  </a:moveTo>
                  <a:lnTo>
                    <a:pt x="124" y="63"/>
                  </a:lnTo>
                  <a:lnTo>
                    <a:pt x="124" y="63"/>
                  </a:lnTo>
                  <a:lnTo>
                    <a:pt x="129" y="64"/>
                  </a:lnTo>
                  <a:lnTo>
                    <a:pt x="136" y="64"/>
                  </a:lnTo>
                  <a:lnTo>
                    <a:pt x="141" y="65"/>
                  </a:lnTo>
                  <a:lnTo>
                    <a:pt x="148" y="66"/>
                  </a:lnTo>
                  <a:lnTo>
                    <a:pt x="153" y="67"/>
                  </a:lnTo>
                  <a:lnTo>
                    <a:pt x="160" y="68"/>
                  </a:lnTo>
                  <a:lnTo>
                    <a:pt x="165" y="70"/>
                  </a:lnTo>
                  <a:lnTo>
                    <a:pt x="171" y="73"/>
                  </a:lnTo>
                  <a:lnTo>
                    <a:pt x="176" y="75"/>
                  </a:lnTo>
                  <a:lnTo>
                    <a:pt x="182" y="77"/>
                  </a:lnTo>
                  <a:lnTo>
                    <a:pt x="187" y="80"/>
                  </a:lnTo>
                  <a:lnTo>
                    <a:pt x="193" y="84"/>
                  </a:lnTo>
                  <a:lnTo>
                    <a:pt x="198" y="87"/>
                  </a:lnTo>
                  <a:lnTo>
                    <a:pt x="202" y="90"/>
                  </a:lnTo>
                  <a:lnTo>
                    <a:pt x="207" y="94"/>
                  </a:lnTo>
                  <a:lnTo>
                    <a:pt x="212" y="98"/>
                  </a:lnTo>
                  <a:lnTo>
                    <a:pt x="216" y="102"/>
                  </a:lnTo>
                  <a:lnTo>
                    <a:pt x="220" y="108"/>
                  </a:lnTo>
                  <a:lnTo>
                    <a:pt x="224" y="112"/>
                  </a:lnTo>
                  <a:lnTo>
                    <a:pt x="228" y="117"/>
                  </a:lnTo>
                  <a:lnTo>
                    <a:pt x="231" y="123"/>
                  </a:lnTo>
                  <a:lnTo>
                    <a:pt x="234" y="128"/>
                  </a:lnTo>
                  <a:lnTo>
                    <a:pt x="237" y="134"/>
                  </a:lnTo>
                  <a:lnTo>
                    <a:pt x="241" y="140"/>
                  </a:lnTo>
                  <a:lnTo>
                    <a:pt x="243" y="147"/>
                  </a:lnTo>
                  <a:lnTo>
                    <a:pt x="245" y="154"/>
                  </a:lnTo>
                  <a:lnTo>
                    <a:pt x="247" y="160"/>
                  </a:lnTo>
                  <a:lnTo>
                    <a:pt x="248" y="168"/>
                  </a:lnTo>
                  <a:lnTo>
                    <a:pt x="249" y="174"/>
                  </a:lnTo>
                  <a:lnTo>
                    <a:pt x="251" y="182"/>
                  </a:lnTo>
                  <a:lnTo>
                    <a:pt x="251" y="190"/>
                  </a:lnTo>
                  <a:lnTo>
                    <a:pt x="252" y="197"/>
                  </a:lnTo>
                  <a:lnTo>
                    <a:pt x="252" y="197"/>
                  </a:lnTo>
                  <a:lnTo>
                    <a:pt x="251" y="206"/>
                  </a:lnTo>
                  <a:lnTo>
                    <a:pt x="251" y="214"/>
                  </a:lnTo>
                  <a:lnTo>
                    <a:pt x="249" y="220"/>
                  </a:lnTo>
                  <a:lnTo>
                    <a:pt x="248" y="228"/>
                  </a:lnTo>
                  <a:lnTo>
                    <a:pt x="247" y="235"/>
                  </a:lnTo>
                  <a:lnTo>
                    <a:pt x="245" y="241"/>
                  </a:lnTo>
                  <a:lnTo>
                    <a:pt x="243" y="248"/>
                  </a:lnTo>
                  <a:lnTo>
                    <a:pt x="241" y="254"/>
                  </a:lnTo>
                  <a:lnTo>
                    <a:pt x="237" y="261"/>
                  </a:lnTo>
                  <a:lnTo>
                    <a:pt x="234" y="266"/>
                  </a:lnTo>
                  <a:lnTo>
                    <a:pt x="231" y="272"/>
                  </a:lnTo>
                  <a:lnTo>
                    <a:pt x="228" y="277"/>
                  </a:lnTo>
                  <a:lnTo>
                    <a:pt x="224" y="283"/>
                  </a:lnTo>
                  <a:lnTo>
                    <a:pt x="220" y="288"/>
                  </a:lnTo>
                  <a:lnTo>
                    <a:pt x="216" y="293"/>
                  </a:lnTo>
                  <a:lnTo>
                    <a:pt x="212" y="297"/>
                  </a:lnTo>
                  <a:lnTo>
                    <a:pt x="207" y="301"/>
                  </a:lnTo>
                  <a:lnTo>
                    <a:pt x="202" y="305"/>
                  </a:lnTo>
                  <a:lnTo>
                    <a:pt x="198" y="309"/>
                  </a:lnTo>
                  <a:lnTo>
                    <a:pt x="193" y="312"/>
                  </a:lnTo>
                  <a:lnTo>
                    <a:pt x="187" y="316"/>
                  </a:lnTo>
                  <a:lnTo>
                    <a:pt x="182" y="318"/>
                  </a:lnTo>
                  <a:lnTo>
                    <a:pt x="176" y="321"/>
                  </a:lnTo>
                  <a:lnTo>
                    <a:pt x="171" y="323"/>
                  </a:lnTo>
                  <a:lnTo>
                    <a:pt x="165" y="325"/>
                  </a:lnTo>
                  <a:lnTo>
                    <a:pt x="160" y="328"/>
                  </a:lnTo>
                  <a:lnTo>
                    <a:pt x="153" y="329"/>
                  </a:lnTo>
                  <a:lnTo>
                    <a:pt x="148" y="330"/>
                  </a:lnTo>
                  <a:lnTo>
                    <a:pt x="141" y="331"/>
                  </a:lnTo>
                  <a:lnTo>
                    <a:pt x="136" y="332"/>
                  </a:lnTo>
                  <a:lnTo>
                    <a:pt x="129" y="332"/>
                  </a:lnTo>
                  <a:lnTo>
                    <a:pt x="124" y="332"/>
                  </a:lnTo>
                  <a:lnTo>
                    <a:pt x="79" y="332"/>
                  </a:lnTo>
                  <a:lnTo>
                    <a:pt x="79" y="63"/>
                  </a:lnTo>
                  <a:close/>
                </a:path>
              </a:pathLst>
            </a:custGeom>
            <a:solidFill>
              <a:srgbClr val="00000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79" name="Google Shape;79;p57"/>
            <p:cNvSpPr/>
            <p:nvPr/>
          </p:nvSpPr>
          <p:spPr>
            <a:xfrm>
              <a:off x="5401" y="734"/>
              <a:ext cx="71" cy="120"/>
            </a:xfrm>
            <a:custGeom>
              <a:avLst/>
              <a:gdLst/>
              <a:ahLst/>
              <a:cxnLst/>
              <a:rect l="l" t="t" r="r" b="b"/>
              <a:pathLst>
                <a:path w="231" h="393" extrusionOk="0">
                  <a:moveTo>
                    <a:pt x="0" y="393"/>
                  </a:moveTo>
                  <a:lnTo>
                    <a:pt x="0" y="107"/>
                  </a:lnTo>
                  <a:lnTo>
                    <a:pt x="0" y="0"/>
                  </a:lnTo>
                  <a:lnTo>
                    <a:pt x="79" y="0"/>
                  </a:lnTo>
                  <a:lnTo>
                    <a:pt x="79" y="288"/>
                  </a:lnTo>
                  <a:lnTo>
                    <a:pt x="79" y="332"/>
                  </a:lnTo>
                  <a:lnTo>
                    <a:pt x="231" y="332"/>
                  </a:lnTo>
                  <a:lnTo>
                    <a:pt x="231" y="393"/>
                  </a:lnTo>
                  <a:lnTo>
                    <a:pt x="0" y="393"/>
                  </a:lnTo>
                  <a:close/>
                </a:path>
              </a:pathLst>
            </a:custGeom>
            <a:solidFill>
              <a:srgbClr val="00000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80" name="Google Shape;80;p57"/>
            <p:cNvSpPr/>
            <p:nvPr/>
          </p:nvSpPr>
          <p:spPr>
            <a:xfrm>
              <a:off x="4876" y="255"/>
              <a:ext cx="726" cy="559"/>
            </a:xfrm>
            <a:custGeom>
              <a:avLst/>
              <a:gdLst/>
              <a:ahLst/>
              <a:cxnLst/>
              <a:rect l="l" t="t" r="r" b="b"/>
              <a:pathLst>
                <a:path w="2350" h="1810" extrusionOk="0">
                  <a:moveTo>
                    <a:pt x="642" y="1810"/>
                  </a:moveTo>
                  <a:lnTo>
                    <a:pt x="1285" y="1165"/>
                  </a:lnTo>
                  <a:lnTo>
                    <a:pt x="1828" y="1165"/>
                  </a:lnTo>
                  <a:lnTo>
                    <a:pt x="2350" y="647"/>
                  </a:lnTo>
                  <a:lnTo>
                    <a:pt x="1715" y="647"/>
                  </a:lnTo>
                  <a:lnTo>
                    <a:pt x="1715" y="0"/>
                  </a:lnTo>
                  <a:lnTo>
                    <a:pt x="1072" y="645"/>
                  </a:lnTo>
                  <a:lnTo>
                    <a:pt x="523" y="645"/>
                  </a:lnTo>
                  <a:lnTo>
                    <a:pt x="0" y="1165"/>
                  </a:lnTo>
                  <a:lnTo>
                    <a:pt x="642" y="1165"/>
                  </a:lnTo>
                  <a:lnTo>
                    <a:pt x="642" y="1810"/>
                  </a:lnTo>
                  <a:close/>
                  <a:moveTo>
                    <a:pt x="774" y="1493"/>
                  </a:moveTo>
                  <a:lnTo>
                    <a:pt x="1100" y="1165"/>
                  </a:lnTo>
                  <a:lnTo>
                    <a:pt x="774" y="1165"/>
                  </a:lnTo>
                  <a:lnTo>
                    <a:pt x="774" y="1493"/>
                  </a:lnTo>
                  <a:close/>
                  <a:moveTo>
                    <a:pt x="681" y="1036"/>
                  </a:moveTo>
                  <a:lnTo>
                    <a:pt x="941" y="777"/>
                  </a:lnTo>
                  <a:lnTo>
                    <a:pt x="576" y="777"/>
                  </a:lnTo>
                  <a:lnTo>
                    <a:pt x="314" y="1036"/>
                  </a:lnTo>
                  <a:lnTo>
                    <a:pt x="681" y="1036"/>
                  </a:lnTo>
                  <a:close/>
                  <a:moveTo>
                    <a:pt x="1582" y="645"/>
                  </a:moveTo>
                  <a:lnTo>
                    <a:pt x="1582" y="317"/>
                  </a:lnTo>
                  <a:lnTo>
                    <a:pt x="1253" y="647"/>
                  </a:lnTo>
                  <a:lnTo>
                    <a:pt x="1253" y="647"/>
                  </a:lnTo>
                  <a:lnTo>
                    <a:pt x="1253" y="647"/>
                  </a:lnTo>
                  <a:lnTo>
                    <a:pt x="1256" y="647"/>
                  </a:lnTo>
                  <a:lnTo>
                    <a:pt x="1261" y="647"/>
                  </a:lnTo>
                  <a:lnTo>
                    <a:pt x="1266" y="647"/>
                  </a:lnTo>
                  <a:lnTo>
                    <a:pt x="1274" y="647"/>
                  </a:lnTo>
                  <a:lnTo>
                    <a:pt x="1283" y="647"/>
                  </a:lnTo>
                  <a:lnTo>
                    <a:pt x="1292" y="647"/>
                  </a:lnTo>
                  <a:lnTo>
                    <a:pt x="1304" y="647"/>
                  </a:lnTo>
                  <a:lnTo>
                    <a:pt x="1317" y="647"/>
                  </a:lnTo>
                  <a:lnTo>
                    <a:pt x="1329" y="647"/>
                  </a:lnTo>
                  <a:lnTo>
                    <a:pt x="1343" y="647"/>
                  </a:lnTo>
                  <a:lnTo>
                    <a:pt x="1357" y="647"/>
                  </a:lnTo>
                  <a:lnTo>
                    <a:pt x="1371" y="647"/>
                  </a:lnTo>
                  <a:lnTo>
                    <a:pt x="1387" y="647"/>
                  </a:lnTo>
                  <a:lnTo>
                    <a:pt x="1402" y="647"/>
                  </a:lnTo>
                  <a:lnTo>
                    <a:pt x="1417" y="646"/>
                  </a:lnTo>
                  <a:lnTo>
                    <a:pt x="1433" y="646"/>
                  </a:lnTo>
                  <a:lnTo>
                    <a:pt x="1448" y="646"/>
                  </a:lnTo>
                  <a:lnTo>
                    <a:pt x="1463" y="646"/>
                  </a:lnTo>
                  <a:lnTo>
                    <a:pt x="1477" y="646"/>
                  </a:lnTo>
                  <a:lnTo>
                    <a:pt x="1492" y="646"/>
                  </a:lnTo>
                  <a:lnTo>
                    <a:pt x="1506" y="646"/>
                  </a:lnTo>
                  <a:lnTo>
                    <a:pt x="1518" y="646"/>
                  </a:lnTo>
                  <a:lnTo>
                    <a:pt x="1530" y="646"/>
                  </a:lnTo>
                  <a:lnTo>
                    <a:pt x="1542" y="646"/>
                  </a:lnTo>
                  <a:lnTo>
                    <a:pt x="1552" y="646"/>
                  </a:lnTo>
                  <a:lnTo>
                    <a:pt x="1561" y="646"/>
                  </a:lnTo>
                  <a:lnTo>
                    <a:pt x="1568" y="646"/>
                  </a:lnTo>
                  <a:lnTo>
                    <a:pt x="1574" y="646"/>
                  </a:lnTo>
                  <a:lnTo>
                    <a:pt x="1578" y="646"/>
                  </a:lnTo>
                  <a:lnTo>
                    <a:pt x="1581" y="646"/>
                  </a:lnTo>
                  <a:lnTo>
                    <a:pt x="1582" y="645"/>
                  </a:lnTo>
                  <a:close/>
                  <a:moveTo>
                    <a:pt x="1774" y="1036"/>
                  </a:moveTo>
                  <a:lnTo>
                    <a:pt x="2036" y="777"/>
                  </a:lnTo>
                  <a:lnTo>
                    <a:pt x="1670" y="777"/>
                  </a:lnTo>
                  <a:lnTo>
                    <a:pt x="1408" y="1036"/>
                  </a:lnTo>
                  <a:lnTo>
                    <a:pt x="1774" y="1036"/>
                  </a:lnTo>
                  <a:close/>
                  <a:moveTo>
                    <a:pt x="1228" y="1036"/>
                  </a:moveTo>
                  <a:lnTo>
                    <a:pt x="1488" y="777"/>
                  </a:lnTo>
                  <a:lnTo>
                    <a:pt x="1125" y="777"/>
                  </a:lnTo>
                  <a:lnTo>
                    <a:pt x="864" y="1036"/>
                  </a:lnTo>
                  <a:lnTo>
                    <a:pt x="1228" y="1036"/>
                  </a:lnTo>
                  <a:close/>
                </a:path>
              </a:pathLst>
            </a:custGeom>
            <a:solidFill>
              <a:srgbClr val="00000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81" name="Google Shape;81;p57"/>
            <p:cNvSpPr/>
            <p:nvPr/>
          </p:nvSpPr>
          <p:spPr>
            <a:xfrm>
              <a:off x="5491" y="734"/>
              <a:ext cx="102" cy="120"/>
            </a:xfrm>
            <a:custGeom>
              <a:avLst/>
              <a:gdLst/>
              <a:ahLst/>
              <a:cxnLst/>
              <a:rect l="l" t="t" r="r" b="b"/>
              <a:pathLst>
                <a:path w="326" h="393" extrusionOk="0">
                  <a:moveTo>
                    <a:pt x="79" y="63"/>
                  </a:moveTo>
                  <a:lnTo>
                    <a:pt x="139" y="63"/>
                  </a:lnTo>
                  <a:lnTo>
                    <a:pt x="139" y="63"/>
                  </a:lnTo>
                  <a:lnTo>
                    <a:pt x="140" y="64"/>
                  </a:lnTo>
                  <a:lnTo>
                    <a:pt x="141" y="64"/>
                  </a:lnTo>
                  <a:lnTo>
                    <a:pt x="142" y="64"/>
                  </a:lnTo>
                  <a:lnTo>
                    <a:pt x="144" y="64"/>
                  </a:lnTo>
                  <a:lnTo>
                    <a:pt x="146" y="64"/>
                  </a:lnTo>
                  <a:lnTo>
                    <a:pt x="150" y="64"/>
                  </a:lnTo>
                  <a:lnTo>
                    <a:pt x="152" y="65"/>
                  </a:lnTo>
                  <a:lnTo>
                    <a:pt x="155" y="65"/>
                  </a:lnTo>
                  <a:lnTo>
                    <a:pt x="157" y="65"/>
                  </a:lnTo>
                  <a:lnTo>
                    <a:pt x="161" y="66"/>
                  </a:lnTo>
                  <a:lnTo>
                    <a:pt x="164" y="67"/>
                  </a:lnTo>
                  <a:lnTo>
                    <a:pt x="168" y="68"/>
                  </a:lnTo>
                  <a:lnTo>
                    <a:pt x="172" y="69"/>
                  </a:lnTo>
                  <a:lnTo>
                    <a:pt x="175" y="70"/>
                  </a:lnTo>
                  <a:lnTo>
                    <a:pt x="178" y="71"/>
                  </a:lnTo>
                  <a:lnTo>
                    <a:pt x="182" y="73"/>
                  </a:lnTo>
                  <a:lnTo>
                    <a:pt x="186" y="75"/>
                  </a:lnTo>
                  <a:lnTo>
                    <a:pt x="189" y="77"/>
                  </a:lnTo>
                  <a:lnTo>
                    <a:pt x="192" y="79"/>
                  </a:lnTo>
                  <a:lnTo>
                    <a:pt x="196" y="81"/>
                  </a:lnTo>
                  <a:lnTo>
                    <a:pt x="199" y="84"/>
                  </a:lnTo>
                  <a:lnTo>
                    <a:pt x="201" y="86"/>
                  </a:lnTo>
                  <a:lnTo>
                    <a:pt x="205" y="89"/>
                  </a:lnTo>
                  <a:lnTo>
                    <a:pt x="207" y="92"/>
                  </a:lnTo>
                  <a:lnTo>
                    <a:pt x="210" y="96"/>
                  </a:lnTo>
                  <a:lnTo>
                    <a:pt x="212" y="100"/>
                  </a:lnTo>
                  <a:lnTo>
                    <a:pt x="213" y="103"/>
                  </a:lnTo>
                  <a:lnTo>
                    <a:pt x="215" y="108"/>
                  </a:lnTo>
                  <a:lnTo>
                    <a:pt x="217" y="112"/>
                  </a:lnTo>
                  <a:lnTo>
                    <a:pt x="218" y="117"/>
                  </a:lnTo>
                  <a:lnTo>
                    <a:pt x="218" y="122"/>
                  </a:lnTo>
                  <a:lnTo>
                    <a:pt x="219" y="127"/>
                  </a:lnTo>
                  <a:lnTo>
                    <a:pt x="219" y="127"/>
                  </a:lnTo>
                  <a:lnTo>
                    <a:pt x="218" y="133"/>
                  </a:lnTo>
                  <a:lnTo>
                    <a:pt x="218" y="138"/>
                  </a:lnTo>
                  <a:lnTo>
                    <a:pt x="217" y="143"/>
                  </a:lnTo>
                  <a:lnTo>
                    <a:pt x="215" y="147"/>
                  </a:lnTo>
                  <a:lnTo>
                    <a:pt x="213" y="151"/>
                  </a:lnTo>
                  <a:lnTo>
                    <a:pt x="211" y="155"/>
                  </a:lnTo>
                  <a:lnTo>
                    <a:pt x="209" y="158"/>
                  </a:lnTo>
                  <a:lnTo>
                    <a:pt x="207" y="161"/>
                  </a:lnTo>
                  <a:lnTo>
                    <a:pt x="205" y="165"/>
                  </a:lnTo>
                  <a:lnTo>
                    <a:pt x="201" y="168"/>
                  </a:lnTo>
                  <a:lnTo>
                    <a:pt x="199" y="170"/>
                  </a:lnTo>
                  <a:lnTo>
                    <a:pt x="196" y="172"/>
                  </a:lnTo>
                  <a:lnTo>
                    <a:pt x="192" y="174"/>
                  </a:lnTo>
                  <a:lnTo>
                    <a:pt x="189" y="175"/>
                  </a:lnTo>
                  <a:lnTo>
                    <a:pt x="186" y="178"/>
                  </a:lnTo>
                  <a:lnTo>
                    <a:pt x="183" y="179"/>
                  </a:lnTo>
                  <a:lnTo>
                    <a:pt x="179" y="181"/>
                  </a:lnTo>
                  <a:lnTo>
                    <a:pt x="175" y="182"/>
                  </a:lnTo>
                  <a:lnTo>
                    <a:pt x="172" y="183"/>
                  </a:lnTo>
                  <a:lnTo>
                    <a:pt x="168" y="183"/>
                  </a:lnTo>
                  <a:lnTo>
                    <a:pt x="165" y="184"/>
                  </a:lnTo>
                  <a:lnTo>
                    <a:pt x="162" y="185"/>
                  </a:lnTo>
                  <a:lnTo>
                    <a:pt x="159" y="185"/>
                  </a:lnTo>
                  <a:lnTo>
                    <a:pt x="155" y="186"/>
                  </a:lnTo>
                  <a:lnTo>
                    <a:pt x="153" y="186"/>
                  </a:lnTo>
                  <a:lnTo>
                    <a:pt x="150" y="186"/>
                  </a:lnTo>
                  <a:lnTo>
                    <a:pt x="148" y="186"/>
                  </a:lnTo>
                  <a:lnTo>
                    <a:pt x="145" y="186"/>
                  </a:lnTo>
                  <a:lnTo>
                    <a:pt x="143" y="186"/>
                  </a:lnTo>
                  <a:lnTo>
                    <a:pt x="141" y="186"/>
                  </a:lnTo>
                  <a:lnTo>
                    <a:pt x="140" y="186"/>
                  </a:lnTo>
                  <a:lnTo>
                    <a:pt x="139" y="186"/>
                  </a:lnTo>
                  <a:lnTo>
                    <a:pt x="79" y="186"/>
                  </a:lnTo>
                  <a:lnTo>
                    <a:pt x="79" y="63"/>
                  </a:lnTo>
                  <a:close/>
                  <a:moveTo>
                    <a:pt x="0" y="393"/>
                  </a:moveTo>
                  <a:lnTo>
                    <a:pt x="0" y="107"/>
                  </a:lnTo>
                  <a:lnTo>
                    <a:pt x="0" y="0"/>
                  </a:lnTo>
                  <a:lnTo>
                    <a:pt x="138" y="0"/>
                  </a:lnTo>
                  <a:lnTo>
                    <a:pt x="138" y="0"/>
                  </a:lnTo>
                  <a:lnTo>
                    <a:pt x="140" y="1"/>
                  </a:lnTo>
                  <a:lnTo>
                    <a:pt x="143" y="1"/>
                  </a:lnTo>
                  <a:lnTo>
                    <a:pt x="146" y="1"/>
                  </a:lnTo>
                  <a:lnTo>
                    <a:pt x="151" y="1"/>
                  </a:lnTo>
                  <a:lnTo>
                    <a:pt x="155" y="1"/>
                  </a:lnTo>
                  <a:lnTo>
                    <a:pt x="161" y="3"/>
                  </a:lnTo>
                  <a:lnTo>
                    <a:pt x="166" y="3"/>
                  </a:lnTo>
                  <a:lnTo>
                    <a:pt x="172" y="4"/>
                  </a:lnTo>
                  <a:lnTo>
                    <a:pt x="178" y="5"/>
                  </a:lnTo>
                  <a:lnTo>
                    <a:pt x="185" y="6"/>
                  </a:lnTo>
                  <a:lnTo>
                    <a:pt x="191" y="7"/>
                  </a:lnTo>
                  <a:lnTo>
                    <a:pt x="198" y="8"/>
                  </a:lnTo>
                  <a:lnTo>
                    <a:pt x="205" y="10"/>
                  </a:lnTo>
                  <a:lnTo>
                    <a:pt x="212" y="12"/>
                  </a:lnTo>
                  <a:lnTo>
                    <a:pt x="219" y="15"/>
                  </a:lnTo>
                  <a:lnTo>
                    <a:pt x="226" y="18"/>
                  </a:lnTo>
                  <a:lnTo>
                    <a:pt x="233" y="21"/>
                  </a:lnTo>
                  <a:lnTo>
                    <a:pt x="240" y="24"/>
                  </a:lnTo>
                  <a:lnTo>
                    <a:pt x="246" y="28"/>
                  </a:lnTo>
                  <a:lnTo>
                    <a:pt x="253" y="32"/>
                  </a:lnTo>
                  <a:lnTo>
                    <a:pt x="259" y="38"/>
                  </a:lnTo>
                  <a:lnTo>
                    <a:pt x="266" y="43"/>
                  </a:lnTo>
                  <a:lnTo>
                    <a:pt x="271" y="48"/>
                  </a:lnTo>
                  <a:lnTo>
                    <a:pt x="276" y="54"/>
                  </a:lnTo>
                  <a:lnTo>
                    <a:pt x="281" y="62"/>
                  </a:lnTo>
                  <a:lnTo>
                    <a:pt x="285" y="68"/>
                  </a:lnTo>
                  <a:lnTo>
                    <a:pt x="289" y="76"/>
                  </a:lnTo>
                  <a:lnTo>
                    <a:pt x="292" y="85"/>
                  </a:lnTo>
                  <a:lnTo>
                    <a:pt x="295" y="93"/>
                  </a:lnTo>
                  <a:lnTo>
                    <a:pt x="298" y="103"/>
                  </a:lnTo>
                  <a:lnTo>
                    <a:pt x="299" y="113"/>
                  </a:lnTo>
                  <a:lnTo>
                    <a:pt x="300" y="124"/>
                  </a:lnTo>
                  <a:lnTo>
                    <a:pt x="300" y="124"/>
                  </a:lnTo>
                  <a:lnTo>
                    <a:pt x="299" y="130"/>
                  </a:lnTo>
                  <a:lnTo>
                    <a:pt x="299" y="134"/>
                  </a:lnTo>
                  <a:lnTo>
                    <a:pt x="298" y="138"/>
                  </a:lnTo>
                  <a:lnTo>
                    <a:pt x="298" y="143"/>
                  </a:lnTo>
                  <a:lnTo>
                    <a:pt x="295" y="147"/>
                  </a:lnTo>
                  <a:lnTo>
                    <a:pt x="294" y="151"/>
                  </a:lnTo>
                  <a:lnTo>
                    <a:pt x="293" y="156"/>
                  </a:lnTo>
                  <a:lnTo>
                    <a:pt x="291" y="159"/>
                  </a:lnTo>
                  <a:lnTo>
                    <a:pt x="289" y="163"/>
                  </a:lnTo>
                  <a:lnTo>
                    <a:pt x="287" y="167"/>
                  </a:lnTo>
                  <a:lnTo>
                    <a:pt x="284" y="171"/>
                  </a:lnTo>
                  <a:lnTo>
                    <a:pt x="282" y="174"/>
                  </a:lnTo>
                  <a:lnTo>
                    <a:pt x="279" y="178"/>
                  </a:lnTo>
                  <a:lnTo>
                    <a:pt x="277" y="181"/>
                  </a:lnTo>
                  <a:lnTo>
                    <a:pt x="273" y="184"/>
                  </a:lnTo>
                  <a:lnTo>
                    <a:pt x="271" y="188"/>
                  </a:lnTo>
                  <a:lnTo>
                    <a:pt x="268" y="190"/>
                  </a:lnTo>
                  <a:lnTo>
                    <a:pt x="265" y="193"/>
                  </a:lnTo>
                  <a:lnTo>
                    <a:pt x="261" y="195"/>
                  </a:lnTo>
                  <a:lnTo>
                    <a:pt x="258" y="198"/>
                  </a:lnTo>
                  <a:lnTo>
                    <a:pt x="255" y="201"/>
                  </a:lnTo>
                  <a:lnTo>
                    <a:pt x="252" y="203"/>
                  </a:lnTo>
                  <a:lnTo>
                    <a:pt x="248" y="205"/>
                  </a:lnTo>
                  <a:lnTo>
                    <a:pt x="245" y="207"/>
                  </a:lnTo>
                  <a:lnTo>
                    <a:pt x="242" y="209"/>
                  </a:lnTo>
                  <a:lnTo>
                    <a:pt x="238" y="211"/>
                  </a:lnTo>
                  <a:lnTo>
                    <a:pt x="235" y="213"/>
                  </a:lnTo>
                  <a:lnTo>
                    <a:pt x="232" y="214"/>
                  </a:lnTo>
                  <a:lnTo>
                    <a:pt x="229" y="215"/>
                  </a:lnTo>
                  <a:lnTo>
                    <a:pt x="225" y="217"/>
                  </a:lnTo>
                  <a:lnTo>
                    <a:pt x="222" y="218"/>
                  </a:lnTo>
                  <a:lnTo>
                    <a:pt x="220" y="218"/>
                  </a:lnTo>
                  <a:lnTo>
                    <a:pt x="220" y="218"/>
                  </a:lnTo>
                  <a:lnTo>
                    <a:pt x="220" y="219"/>
                  </a:lnTo>
                  <a:lnTo>
                    <a:pt x="221" y="219"/>
                  </a:lnTo>
                  <a:lnTo>
                    <a:pt x="221" y="219"/>
                  </a:lnTo>
                  <a:lnTo>
                    <a:pt x="222" y="219"/>
                  </a:lnTo>
                  <a:lnTo>
                    <a:pt x="223" y="219"/>
                  </a:lnTo>
                  <a:lnTo>
                    <a:pt x="224" y="219"/>
                  </a:lnTo>
                  <a:lnTo>
                    <a:pt x="225" y="219"/>
                  </a:lnTo>
                  <a:lnTo>
                    <a:pt x="226" y="220"/>
                  </a:lnTo>
                  <a:lnTo>
                    <a:pt x="227" y="220"/>
                  </a:lnTo>
                  <a:lnTo>
                    <a:pt x="229" y="220"/>
                  </a:lnTo>
                  <a:lnTo>
                    <a:pt x="230" y="220"/>
                  </a:lnTo>
                  <a:lnTo>
                    <a:pt x="231" y="221"/>
                  </a:lnTo>
                  <a:lnTo>
                    <a:pt x="232" y="221"/>
                  </a:lnTo>
                  <a:lnTo>
                    <a:pt x="233" y="223"/>
                  </a:lnTo>
                  <a:lnTo>
                    <a:pt x="234" y="223"/>
                  </a:lnTo>
                  <a:lnTo>
                    <a:pt x="236" y="224"/>
                  </a:lnTo>
                  <a:lnTo>
                    <a:pt x="237" y="225"/>
                  </a:lnTo>
                  <a:lnTo>
                    <a:pt x="238" y="226"/>
                  </a:lnTo>
                  <a:lnTo>
                    <a:pt x="240" y="227"/>
                  </a:lnTo>
                  <a:lnTo>
                    <a:pt x="242" y="228"/>
                  </a:lnTo>
                  <a:lnTo>
                    <a:pt x="243" y="229"/>
                  </a:lnTo>
                  <a:lnTo>
                    <a:pt x="244" y="230"/>
                  </a:lnTo>
                  <a:lnTo>
                    <a:pt x="245" y="231"/>
                  </a:lnTo>
                  <a:lnTo>
                    <a:pt x="247" y="234"/>
                  </a:lnTo>
                  <a:lnTo>
                    <a:pt x="248" y="235"/>
                  </a:lnTo>
                  <a:lnTo>
                    <a:pt x="249" y="237"/>
                  </a:lnTo>
                  <a:lnTo>
                    <a:pt x="252" y="239"/>
                  </a:lnTo>
                  <a:lnTo>
                    <a:pt x="253" y="241"/>
                  </a:lnTo>
                  <a:lnTo>
                    <a:pt x="255" y="243"/>
                  </a:lnTo>
                  <a:lnTo>
                    <a:pt x="256" y="246"/>
                  </a:lnTo>
                  <a:lnTo>
                    <a:pt x="257" y="249"/>
                  </a:lnTo>
                  <a:lnTo>
                    <a:pt x="259" y="251"/>
                  </a:lnTo>
                  <a:lnTo>
                    <a:pt x="326" y="393"/>
                  </a:lnTo>
                  <a:lnTo>
                    <a:pt x="238" y="393"/>
                  </a:lnTo>
                  <a:lnTo>
                    <a:pt x="187" y="282"/>
                  </a:lnTo>
                  <a:lnTo>
                    <a:pt x="187" y="282"/>
                  </a:lnTo>
                  <a:lnTo>
                    <a:pt x="186" y="279"/>
                  </a:lnTo>
                  <a:lnTo>
                    <a:pt x="185" y="277"/>
                  </a:lnTo>
                  <a:lnTo>
                    <a:pt x="184" y="275"/>
                  </a:lnTo>
                  <a:lnTo>
                    <a:pt x="183" y="274"/>
                  </a:lnTo>
                  <a:lnTo>
                    <a:pt x="182" y="272"/>
                  </a:lnTo>
                  <a:lnTo>
                    <a:pt x="180" y="270"/>
                  </a:lnTo>
                  <a:lnTo>
                    <a:pt x="179" y="269"/>
                  </a:lnTo>
                  <a:lnTo>
                    <a:pt x="178" y="266"/>
                  </a:lnTo>
                  <a:lnTo>
                    <a:pt x="177" y="265"/>
                  </a:lnTo>
                  <a:lnTo>
                    <a:pt x="176" y="263"/>
                  </a:lnTo>
                  <a:lnTo>
                    <a:pt x="175" y="262"/>
                  </a:lnTo>
                  <a:lnTo>
                    <a:pt x="174" y="261"/>
                  </a:lnTo>
                  <a:lnTo>
                    <a:pt x="173" y="260"/>
                  </a:lnTo>
                  <a:lnTo>
                    <a:pt x="171" y="259"/>
                  </a:lnTo>
                  <a:lnTo>
                    <a:pt x="169" y="258"/>
                  </a:lnTo>
                  <a:lnTo>
                    <a:pt x="168" y="256"/>
                  </a:lnTo>
                  <a:lnTo>
                    <a:pt x="166" y="255"/>
                  </a:lnTo>
                  <a:lnTo>
                    <a:pt x="165" y="254"/>
                  </a:lnTo>
                  <a:lnTo>
                    <a:pt x="163" y="254"/>
                  </a:lnTo>
                  <a:lnTo>
                    <a:pt x="162" y="253"/>
                  </a:lnTo>
                  <a:lnTo>
                    <a:pt x="160" y="252"/>
                  </a:lnTo>
                  <a:lnTo>
                    <a:pt x="159" y="252"/>
                  </a:lnTo>
                  <a:lnTo>
                    <a:pt x="156" y="251"/>
                  </a:lnTo>
                  <a:lnTo>
                    <a:pt x="154" y="251"/>
                  </a:lnTo>
                  <a:lnTo>
                    <a:pt x="152" y="251"/>
                  </a:lnTo>
                  <a:lnTo>
                    <a:pt x="150" y="250"/>
                  </a:lnTo>
                  <a:lnTo>
                    <a:pt x="148" y="250"/>
                  </a:lnTo>
                  <a:lnTo>
                    <a:pt x="145" y="250"/>
                  </a:lnTo>
                  <a:lnTo>
                    <a:pt x="143" y="250"/>
                  </a:lnTo>
                  <a:lnTo>
                    <a:pt x="140" y="250"/>
                  </a:lnTo>
                  <a:lnTo>
                    <a:pt x="138" y="250"/>
                  </a:lnTo>
                  <a:lnTo>
                    <a:pt x="136" y="249"/>
                  </a:lnTo>
                  <a:lnTo>
                    <a:pt x="79" y="249"/>
                  </a:lnTo>
                  <a:lnTo>
                    <a:pt x="79" y="393"/>
                  </a:lnTo>
                  <a:lnTo>
                    <a:pt x="0" y="393"/>
                  </a:lnTo>
                  <a:close/>
                </a:path>
              </a:pathLst>
            </a:custGeom>
            <a:solidFill>
              <a:srgbClr val="00000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Leer" type="blank">
  <p:cSld name="BLANK">
    <p:spTree>
      <p:nvGrpSpPr>
        <p:cNvPr id="1" name="Shape 82"/>
        <p:cNvGrpSpPr/>
        <p:nvPr/>
      </p:nvGrpSpPr>
      <p:grpSpPr>
        <a:xfrm>
          <a:off x="0" y="0"/>
          <a:ext cx="0" cy="0"/>
          <a:chOff x="0" y="0"/>
          <a:chExt cx="0" cy="0"/>
        </a:xfrm>
      </p:grpSpPr>
      <p:sp>
        <p:nvSpPr>
          <p:cNvPr id="83" name="Google Shape;83;p58"/>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4" name="Google Shape;84;p58"/>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5" name="Google Shape;85;p58"/>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‹Nr.›</a:t>
            </a:fld>
            <a:endParaRPr/>
          </a:p>
        </p:txBody>
      </p:sp>
      <p:sp>
        <p:nvSpPr>
          <p:cNvPr id="86" name="Google Shape;86;p58"/>
          <p:cNvSpPr/>
          <p:nvPr/>
        </p:nvSpPr>
        <p:spPr>
          <a:xfrm>
            <a:off x="0" y="188913"/>
            <a:ext cx="12192000" cy="755650"/>
          </a:xfrm>
          <a:prstGeom prst="rect">
            <a:avLst/>
          </a:prstGeom>
          <a:solidFill>
            <a:srgbClr val="CDCDCD"/>
          </a:solidFill>
          <a:ln>
            <a:noFill/>
          </a:ln>
        </p:spPr>
        <p:txBody>
          <a:bodyPr spcFirstLastPara="1" wrap="square" lIns="91425" tIns="45700" rIns="91425" bIns="45700" anchor="ctr" anchorCtr="0">
            <a:noAutofit/>
          </a:bodyPr>
          <a:lstStyle/>
          <a:p>
            <a:pPr marL="0" marR="0" lvl="0" indent="0" algn="ctr" rtl="0">
              <a:spcBef>
                <a:spcPts val="0"/>
              </a:spcBef>
              <a:spcAft>
                <a:spcPts val="0"/>
              </a:spcAft>
              <a:buClr>
                <a:schemeClr val="dk1"/>
              </a:buClr>
              <a:buSzPts val="2600"/>
              <a:buFont typeface="Noto Sans Symbols"/>
              <a:buNone/>
            </a:pPr>
            <a:endParaRPr sz="2600" b="1">
              <a:solidFill>
                <a:schemeClr val="dk2"/>
              </a:solidFill>
              <a:latin typeface="Open Sans Light"/>
              <a:ea typeface="Open Sans Light"/>
              <a:cs typeface="Open Sans Light"/>
              <a:sym typeface="Open Sans Light"/>
            </a:endParaRPr>
          </a:p>
        </p:txBody>
      </p:sp>
      <p:pic>
        <p:nvPicPr>
          <p:cNvPr id="87" name="Google Shape;87;p58" descr="unilogo4c"/>
          <p:cNvPicPr preferRelativeResize="0"/>
          <p:nvPr/>
        </p:nvPicPr>
        <p:blipFill rotWithShape="1">
          <a:blip r:embed="rId2">
            <a:alphaModFix/>
          </a:blip>
          <a:srcRect r="80917"/>
          <a:stretch/>
        </p:blipFill>
        <p:spPr>
          <a:xfrm>
            <a:off x="-1588" y="188913"/>
            <a:ext cx="1836738" cy="750887"/>
          </a:xfrm>
          <a:prstGeom prst="rect">
            <a:avLst/>
          </a:prstGeom>
          <a:noFill/>
          <a:ln>
            <a:noFill/>
          </a:ln>
        </p:spPr>
      </p:pic>
      <p:grpSp>
        <p:nvGrpSpPr>
          <p:cNvPr id="88" name="Google Shape;88;p58"/>
          <p:cNvGrpSpPr/>
          <p:nvPr/>
        </p:nvGrpSpPr>
        <p:grpSpPr>
          <a:xfrm>
            <a:off x="11222092" y="267493"/>
            <a:ext cx="719138" cy="593725"/>
            <a:chOff x="4876" y="255"/>
            <a:chExt cx="726" cy="599"/>
          </a:xfrm>
        </p:grpSpPr>
        <p:sp>
          <p:nvSpPr>
            <p:cNvPr id="89" name="Google Shape;89;p58"/>
            <p:cNvSpPr/>
            <p:nvPr/>
          </p:nvSpPr>
          <p:spPr>
            <a:xfrm>
              <a:off x="5278" y="734"/>
              <a:ext cx="102" cy="120"/>
            </a:xfrm>
            <a:custGeom>
              <a:avLst/>
              <a:gdLst/>
              <a:ahLst/>
              <a:cxnLst/>
              <a:rect l="l" t="t" r="r" b="b"/>
              <a:pathLst>
                <a:path w="334" h="393" extrusionOk="0">
                  <a:moveTo>
                    <a:pt x="0" y="393"/>
                  </a:moveTo>
                  <a:lnTo>
                    <a:pt x="0" y="107"/>
                  </a:lnTo>
                  <a:lnTo>
                    <a:pt x="0" y="0"/>
                  </a:lnTo>
                  <a:lnTo>
                    <a:pt x="108" y="0"/>
                  </a:lnTo>
                  <a:lnTo>
                    <a:pt x="108" y="0"/>
                  </a:lnTo>
                  <a:lnTo>
                    <a:pt x="119" y="1"/>
                  </a:lnTo>
                  <a:lnTo>
                    <a:pt x="130" y="1"/>
                  </a:lnTo>
                  <a:lnTo>
                    <a:pt x="141" y="3"/>
                  </a:lnTo>
                  <a:lnTo>
                    <a:pt x="152" y="3"/>
                  </a:lnTo>
                  <a:lnTo>
                    <a:pt x="162" y="4"/>
                  </a:lnTo>
                  <a:lnTo>
                    <a:pt x="173" y="6"/>
                  </a:lnTo>
                  <a:lnTo>
                    <a:pt x="183" y="8"/>
                  </a:lnTo>
                  <a:lnTo>
                    <a:pt x="194" y="10"/>
                  </a:lnTo>
                  <a:lnTo>
                    <a:pt x="203" y="12"/>
                  </a:lnTo>
                  <a:lnTo>
                    <a:pt x="213" y="15"/>
                  </a:lnTo>
                  <a:lnTo>
                    <a:pt x="222" y="18"/>
                  </a:lnTo>
                  <a:lnTo>
                    <a:pt x="232" y="22"/>
                  </a:lnTo>
                  <a:lnTo>
                    <a:pt x="241" y="26"/>
                  </a:lnTo>
                  <a:lnTo>
                    <a:pt x="249" y="31"/>
                  </a:lnTo>
                  <a:lnTo>
                    <a:pt x="257" y="35"/>
                  </a:lnTo>
                  <a:lnTo>
                    <a:pt x="265" y="41"/>
                  </a:lnTo>
                  <a:lnTo>
                    <a:pt x="272" y="46"/>
                  </a:lnTo>
                  <a:lnTo>
                    <a:pt x="280" y="53"/>
                  </a:lnTo>
                  <a:lnTo>
                    <a:pt x="287" y="59"/>
                  </a:lnTo>
                  <a:lnTo>
                    <a:pt x="293" y="67"/>
                  </a:lnTo>
                  <a:lnTo>
                    <a:pt x="300" y="75"/>
                  </a:lnTo>
                  <a:lnTo>
                    <a:pt x="305" y="82"/>
                  </a:lnTo>
                  <a:lnTo>
                    <a:pt x="310" y="91"/>
                  </a:lnTo>
                  <a:lnTo>
                    <a:pt x="315" y="101"/>
                  </a:lnTo>
                  <a:lnTo>
                    <a:pt x="318" y="111"/>
                  </a:lnTo>
                  <a:lnTo>
                    <a:pt x="323" y="122"/>
                  </a:lnTo>
                  <a:lnTo>
                    <a:pt x="326" y="133"/>
                  </a:lnTo>
                  <a:lnTo>
                    <a:pt x="328" y="145"/>
                  </a:lnTo>
                  <a:lnTo>
                    <a:pt x="330" y="157"/>
                  </a:lnTo>
                  <a:lnTo>
                    <a:pt x="332" y="170"/>
                  </a:lnTo>
                  <a:lnTo>
                    <a:pt x="333" y="183"/>
                  </a:lnTo>
                  <a:lnTo>
                    <a:pt x="334" y="197"/>
                  </a:lnTo>
                  <a:lnTo>
                    <a:pt x="334" y="197"/>
                  </a:lnTo>
                  <a:lnTo>
                    <a:pt x="333" y="213"/>
                  </a:lnTo>
                  <a:lnTo>
                    <a:pt x="332" y="226"/>
                  </a:lnTo>
                  <a:lnTo>
                    <a:pt x="330" y="239"/>
                  </a:lnTo>
                  <a:lnTo>
                    <a:pt x="328" y="251"/>
                  </a:lnTo>
                  <a:lnTo>
                    <a:pt x="326" y="263"/>
                  </a:lnTo>
                  <a:lnTo>
                    <a:pt x="323" y="274"/>
                  </a:lnTo>
                  <a:lnTo>
                    <a:pt x="318" y="285"/>
                  </a:lnTo>
                  <a:lnTo>
                    <a:pt x="315" y="295"/>
                  </a:lnTo>
                  <a:lnTo>
                    <a:pt x="310" y="304"/>
                  </a:lnTo>
                  <a:lnTo>
                    <a:pt x="305" y="312"/>
                  </a:lnTo>
                  <a:lnTo>
                    <a:pt x="300" y="321"/>
                  </a:lnTo>
                  <a:lnTo>
                    <a:pt x="293" y="329"/>
                  </a:lnTo>
                  <a:lnTo>
                    <a:pt x="287" y="336"/>
                  </a:lnTo>
                  <a:lnTo>
                    <a:pt x="280" y="343"/>
                  </a:lnTo>
                  <a:lnTo>
                    <a:pt x="272" y="348"/>
                  </a:lnTo>
                  <a:lnTo>
                    <a:pt x="265" y="355"/>
                  </a:lnTo>
                  <a:lnTo>
                    <a:pt x="257" y="359"/>
                  </a:lnTo>
                  <a:lnTo>
                    <a:pt x="249" y="365"/>
                  </a:lnTo>
                  <a:lnTo>
                    <a:pt x="241" y="369"/>
                  </a:lnTo>
                  <a:lnTo>
                    <a:pt x="232" y="374"/>
                  </a:lnTo>
                  <a:lnTo>
                    <a:pt x="222" y="377"/>
                  </a:lnTo>
                  <a:lnTo>
                    <a:pt x="213" y="380"/>
                  </a:lnTo>
                  <a:lnTo>
                    <a:pt x="203" y="382"/>
                  </a:lnTo>
                  <a:lnTo>
                    <a:pt x="194" y="386"/>
                  </a:lnTo>
                  <a:lnTo>
                    <a:pt x="183" y="388"/>
                  </a:lnTo>
                  <a:lnTo>
                    <a:pt x="173" y="389"/>
                  </a:lnTo>
                  <a:lnTo>
                    <a:pt x="162" y="391"/>
                  </a:lnTo>
                  <a:lnTo>
                    <a:pt x="152" y="392"/>
                  </a:lnTo>
                  <a:lnTo>
                    <a:pt x="141" y="392"/>
                  </a:lnTo>
                  <a:lnTo>
                    <a:pt x="130" y="393"/>
                  </a:lnTo>
                  <a:lnTo>
                    <a:pt x="119" y="393"/>
                  </a:lnTo>
                  <a:lnTo>
                    <a:pt x="108" y="393"/>
                  </a:lnTo>
                  <a:lnTo>
                    <a:pt x="0" y="393"/>
                  </a:lnTo>
                  <a:close/>
                  <a:moveTo>
                    <a:pt x="79" y="63"/>
                  </a:moveTo>
                  <a:lnTo>
                    <a:pt x="124" y="63"/>
                  </a:lnTo>
                  <a:lnTo>
                    <a:pt x="124" y="63"/>
                  </a:lnTo>
                  <a:lnTo>
                    <a:pt x="129" y="64"/>
                  </a:lnTo>
                  <a:lnTo>
                    <a:pt x="136" y="64"/>
                  </a:lnTo>
                  <a:lnTo>
                    <a:pt x="141" y="65"/>
                  </a:lnTo>
                  <a:lnTo>
                    <a:pt x="148" y="66"/>
                  </a:lnTo>
                  <a:lnTo>
                    <a:pt x="153" y="67"/>
                  </a:lnTo>
                  <a:lnTo>
                    <a:pt x="160" y="68"/>
                  </a:lnTo>
                  <a:lnTo>
                    <a:pt x="165" y="70"/>
                  </a:lnTo>
                  <a:lnTo>
                    <a:pt x="171" y="73"/>
                  </a:lnTo>
                  <a:lnTo>
                    <a:pt x="176" y="75"/>
                  </a:lnTo>
                  <a:lnTo>
                    <a:pt x="182" y="77"/>
                  </a:lnTo>
                  <a:lnTo>
                    <a:pt x="187" y="80"/>
                  </a:lnTo>
                  <a:lnTo>
                    <a:pt x="193" y="84"/>
                  </a:lnTo>
                  <a:lnTo>
                    <a:pt x="198" y="87"/>
                  </a:lnTo>
                  <a:lnTo>
                    <a:pt x="202" y="90"/>
                  </a:lnTo>
                  <a:lnTo>
                    <a:pt x="207" y="94"/>
                  </a:lnTo>
                  <a:lnTo>
                    <a:pt x="212" y="98"/>
                  </a:lnTo>
                  <a:lnTo>
                    <a:pt x="216" y="102"/>
                  </a:lnTo>
                  <a:lnTo>
                    <a:pt x="220" y="108"/>
                  </a:lnTo>
                  <a:lnTo>
                    <a:pt x="224" y="112"/>
                  </a:lnTo>
                  <a:lnTo>
                    <a:pt x="228" y="117"/>
                  </a:lnTo>
                  <a:lnTo>
                    <a:pt x="231" y="123"/>
                  </a:lnTo>
                  <a:lnTo>
                    <a:pt x="234" y="128"/>
                  </a:lnTo>
                  <a:lnTo>
                    <a:pt x="237" y="134"/>
                  </a:lnTo>
                  <a:lnTo>
                    <a:pt x="241" y="140"/>
                  </a:lnTo>
                  <a:lnTo>
                    <a:pt x="243" y="147"/>
                  </a:lnTo>
                  <a:lnTo>
                    <a:pt x="245" y="154"/>
                  </a:lnTo>
                  <a:lnTo>
                    <a:pt x="247" y="160"/>
                  </a:lnTo>
                  <a:lnTo>
                    <a:pt x="248" y="168"/>
                  </a:lnTo>
                  <a:lnTo>
                    <a:pt x="249" y="174"/>
                  </a:lnTo>
                  <a:lnTo>
                    <a:pt x="251" y="182"/>
                  </a:lnTo>
                  <a:lnTo>
                    <a:pt x="251" y="190"/>
                  </a:lnTo>
                  <a:lnTo>
                    <a:pt x="252" y="197"/>
                  </a:lnTo>
                  <a:lnTo>
                    <a:pt x="252" y="197"/>
                  </a:lnTo>
                  <a:lnTo>
                    <a:pt x="251" y="206"/>
                  </a:lnTo>
                  <a:lnTo>
                    <a:pt x="251" y="214"/>
                  </a:lnTo>
                  <a:lnTo>
                    <a:pt x="249" y="220"/>
                  </a:lnTo>
                  <a:lnTo>
                    <a:pt x="248" y="228"/>
                  </a:lnTo>
                  <a:lnTo>
                    <a:pt x="247" y="235"/>
                  </a:lnTo>
                  <a:lnTo>
                    <a:pt x="245" y="241"/>
                  </a:lnTo>
                  <a:lnTo>
                    <a:pt x="243" y="248"/>
                  </a:lnTo>
                  <a:lnTo>
                    <a:pt x="241" y="254"/>
                  </a:lnTo>
                  <a:lnTo>
                    <a:pt x="237" y="261"/>
                  </a:lnTo>
                  <a:lnTo>
                    <a:pt x="234" y="266"/>
                  </a:lnTo>
                  <a:lnTo>
                    <a:pt x="231" y="272"/>
                  </a:lnTo>
                  <a:lnTo>
                    <a:pt x="228" y="277"/>
                  </a:lnTo>
                  <a:lnTo>
                    <a:pt x="224" y="283"/>
                  </a:lnTo>
                  <a:lnTo>
                    <a:pt x="220" y="288"/>
                  </a:lnTo>
                  <a:lnTo>
                    <a:pt x="216" y="293"/>
                  </a:lnTo>
                  <a:lnTo>
                    <a:pt x="212" y="297"/>
                  </a:lnTo>
                  <a:lnTo>
                    <a:pt x="207" y="301"/>
                  </a:lnTo>
                  <a:lnTo>
                    <a:pt x="202" y="305"/>
                  </a:lnTo>
                  <a:lnTo>
                    <a:pt x="198" y="309"/>
                  </a:lnTo>
                  <a:lnTo>
                    <a:pt x="193" y="312"/>
                  </a:lnTo>
                  <a:lnTo>
                    <a:pt x="187" y="316"/>
                  </a:lnTo>
                  <a:lnTo>
                    <a:pt x="182" y="318"/>
                  </a:lnTo>
                  <a:lnTo>
                    <a:pt x="176" y="321"/>
                  </a:lnTo>
                  <a:lnTo>
                    <a:pt x="171" y="323"/>
                  </a:lnTo>
                  <a:lnTo>
                    <a:pt x="165" y="325"/>
                  </a:lnTo>
                  <a:lnTo>
                    <a:pt x="160" y="328"/>
                  </a:lnTo>
                  <a:lnTo>
                    <a:pt x="153" y="329"/>
                  </a:lnTo>
                  <a:lnTo>
                    <a:pt x="148" y="330"/>
                  </a:lnTo>
                  <a:lnTo>
                    <a:pt x="141" y="331"/>
                  </a:lnTo>
                  <a:lnTo>
                    <a:pt x="136" y="332"/>
                  </a:lnTo>
                  <a:lnTo>
                    <a:pt x="129" y="332"/>
                  </a:lnTo>
                  <a:lnTo>
                    <a:pt x="124" y="332"/>
                  </a:lnTo>
                  <a:lnTo>
                    <a:pt x="79" y="332"/>
                  </a:lnTo>
                  <a:lnTo>
                    <a:pt x="79" y="63"/>
                  </a:lnTo>
                  <a:close/>
                </a:path>
              </a:pathLst>
            </a:custGeom>
            <a:solidFill>
              <a:srgbClr val="00000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90" name="Google Shape;90;p58"/>
            <p:cNvSpPr/>
            <p:nvPr/>
          </p:nvSpPr>
          <p:spPr>
            <a:xfrm>
              <a:off x="5401" y="734"/>
              <a:ext cx="71" cy="120"/>
            </a:xfrm>
            <a:custGeom>
              <a:avLst/>
              <a:gdLst/>
              <a:ahLst/>
              <a:cxnLst/>
              <a:rect l="l" t="t" r="r" b="b"/>
              <a:pathLst>
                <a:path w="231" h="393" extrusionOk="0">
                  <a:moveTo>
                    <a:pt x="0" y="393"/>
                  </a:moveTo>
                  <a:lnTo>
                    <a:pt x="0" y="107"/>
                  </a:lnTo>
                  <a:lnTo>
                    <a:pt x="0" y="0"/>
                  </a:lnTo>
                  <a:lnTo>
                    <a:pt x="79" y="0"/>
                  </a:lnTo>
                  <a:lnTo>
                    <a:pt x="79" y="288"/>
                  </a:lnTo>
                  <a:lnTo>
                    <a:pt x="79" y="332"/>
                  </a:lnTo>
                  <a:lnTo>
                    <a:pt x="231" y="332"/>
                  </a:lnTo>
                  <a:lnTo>
                    <a:pt x="231" y="393"/>
                  </a:lnTo>
                  <a:lnTo>
                    <a:pt x="0" y="393"/>
                  </a:lnTo>
                  <a:close/>
                </a:path>
              </a:pathLst>
            </a:custGeom>
            <a:solidFill>
              <a:srgbClr val="00000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91" name="Google Shape;91;p58"/>
            <p:cNvSpPr/>
            <p:nvPr/>
          </p:nvSpPr>
          <p:spPr>
            <a:xfrm>
              <a:off x="4876" y="255"/>
              <a:ext cx="726" cy="559"/>
            </a:xfrm>
            <a:custGeom>
              <a:avLst/>
              <a:gdLst/>
              <a:ahLst/>
              <a:cxnLst/>
              <a:rect l="l" t="t" r="r" b="b"/>
              <a:pathLst>
                <a:path w="2350" h="1810" extrusionOk="0">
                  <a:moveTo>
                    <a:pt x="642" y="1810"/>
                  </a:moveTo>
                  <a:lnTo>
                    <a:pt x="1285" y="1165"/>
                  </a:lnTo>
                  <a:lnTo>
                    <a:pt x="1828" y="1165"/>
                  </a:lnTo>
                  <a:lnTo>
                    <a:pt x="2350" y="647"/>
                  </a:lnTo>
                  <a:lnTo>
                    <a:pt x="1715" y="647"/>
                  </a:lnTo>
                  <a:lnTo>
                    <a:pt x="1715" y="0"/>
                  </a:lnTo>
                  <a:lnTo>
                    <a:pt x="1072" y="645"/>
                  </a:lnTo>
                  <a:lnTo>
                    <a:pt x="523" y="645"/>
                  </a:lnTo>
                  <a:lnTo>
                    <a:pt x="0" y="1165"/>
                  </a:lnTo>
                  <a:lnTo>
                    <a:pt x="642" y="1165"/>
                  </a:lnTo>
                  <a:lnTo>
                    <a:pt x="642" y="1810"/>
                  </a:lnTo>
                  <a:close/>
                  <a:moveTo>
                    <a:pt x="774" y="1493"/>
                  </a:moveTo>
                  <a:lnTo>
                    <a:pt x="1100" y="1165"/>
                  </a:lnTo>
                  <a:lnTo>
                    <a:pt x="774" y="1165"/>
                  </a:lnTo>
                  <a:lnTo>
                    <a:pt x="774" y="1493"/>
                  </a:lnTo>
                  <a:close/>
                  <a:moveTo>
                    <a:pt x="681" y="1036"/>
                  </a:moveTo>
                  <a:lnTo>
                    <a:pt x="941" y="777"/>
                  </a:lnTo>
                  <a:lnTo>
                    <a:pt x="576" y="777"/>
                  </a:lnTo>
                  <a:lnTo>
                    <a:pt x="314" y="1036"/>
                  </a:lnTo>
                  <a:lnTo>
                    <a:pt x="681" y="1036"/>
                  </a:lnTo>
                  <a:close/>
                  <a:moveTo>
                    <a:pt x="1582" y="645"/>
                  </a:moveTo>
                  <a:lnTo>
                    <a:pt x="1582" y="317"/>
                  </a:lnTo>
                  <a:lnTo>
                    <a:pt x="1253" y="647"/>
                  </a:lnTo>
                  <a:lnTo>
                    <a:pt x="1253" y="647"/>
                  </a:lnTo>
                  <a:lnTo>
                    <a:pt x="1253" y="647"/>
                  </a:lnTo>
                  <a:lnTo>
                    <a:pt x="1256" y="647"/>
                  </a:lnTo>
                  <a:lnTo>
                    <a:pt x="1261" y="647"/>
                  </a:lnTo>
                  <a:lnTo>
                    <a:pt x="1266" y="647"/>
                  </a:lnTo>
                  <a:lnTo>
                    <a:pt x="1274" y="647"/>
                  </a:lnTo>
                  <a:lnTo>
                    <a:pt x="1283" y="647"/>
                  </a:lnTo>
                  <a:lnTo>
                    <a:pt x="1292" y="647"/>
                  </a:lnTo>
                  <a:lnTo>
                    <a:pt x="1304" y="647"/>
                  </a:lnTo>
                  <a:lnTo>
                    <a:pt x="1317" y="647"/>
                  </a:lnTo>
                  <a:lnTo>
                    <a:pt x="1329" y="647"/>
                  </a:lnTo>
                  <a:lnTo>
                    <a:pt x="1343" y="647"/>
                  </a:lnTo>
                  <a:lnTo>
                    <a:pt x="1357" y="647"/>
                  </a:lnTo>
                  <a:lnTo>
                    <a:pt x="1371" y="647"/>
                  </a:lnTo>
                  <a:lnTo>
                    <a:pt x="1387" y="647"/>
                  </a:lnTo>
                  <a:lnTo>
                    <a:pt x="1402" y="647"/>
                  </a:lnTo>
                  <a:lnTo>
                    <a:pt x="1417" y="646"/>
                  </a:lnTo>
                  <a:lnTo>
                    <a:pt x="1433" y="646"/>
                  </a:lnTo>
                  <a:lnTo>
                    <a:pt x="1448" y="646"/>
                  </a:lnTo>
                  <a:lnTo>
                    <a:pt x="1463" y="646"/>
                  </a:lnTo>
                  <a:lnTo>
                    <a:pt x="1477" y="646"/>
                  </a:lnTo>
                  <a:lnTo>
                    <a:pt x="1492" y="646"/>
                  </a:lnTo>
                  <a:lnTo>
                    <a:pt x="1506" y="646"/>
                  </a:lnTo>
                  <a:lnTo>
                    <a:pt x="1518" y="646"/>
                  </a:lnTo>
                  <a:lnTo>
                    <a:pt x="1530" y="646"/>
                  </a:lnTo>
                  <a:lnTo>
                    <a:pt x="1542" y="646"/>
                  </a:lnTo>
                  <a:lnTo>
                    <a:pt x="1552" y="646"/>
                  </a:lnTo>
                  <a:lnTo>
                    <a:pt x="1561" y="646"/>
                  </a:lnTo>
                  <a:lnTo>
                    <a:pt x="1568" y="646"/>
                  </a:lnTo>
                  <a:lnTo>
                    <a:pt x="1574" y="646"/>
                  </a:lnTo>
                  <a:lnTo>
                    <a:pt x="1578" y="646"/>
                  </a:lnTo>
                  <a:lnTo>
                    <a:pt x="1581" y="646"/>
                  </a:lnTo>
                  <a:lnTo>
                    <a:pt x="1582" y="645"/>
                  </a:lnTo>
                  <a:close/>
                  <a:moveTo>
                    <a:pt x="1774" y="1036"/>
                  </a:moveTo>
                  <a:lnTo>
                    <a:pt x="2036" y="777"/>
                  </a:lnTo>
                  <a:lnTo>
                    <a:pt x="1670" y="777"/>
                  </a:lnTo>
                  <a:lnTo>
                    <a:pt x="1408" y="1036"/>
                  </a:lnTo>
                  <a:lnTo>
                    <a:pt x="1774" y="1036"/>
                  </a:lnTo>
                  <a:close/>
                  <a:moveTo>
                    <a:pt x="1228" y="1036"/>
                  </a:moveTo>
                  <a:lnTo>
                    <a:pt x="1488" y="777"/>
                  </a:lnTo>
                  <a:lnTo>
                    <a:pt x="1125" y="777"/>
                  </a:lnTo>
                  <a:lnTo>
                    <a:pt x="864" y="1036"/>
                  </a:lnTo>
                  <a:lnTo>
                    <a:pt x="1228" y="1036"/>
                  </a:lnTo>
                  <a:close/>
                </a:path>
              </a:pathLst>
            </a:custGeom>
            <a:solidFill>
              <a:srgbClr val="00000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92" name="Google Shape;92;p58"/>
            <p:cNvSpPr/>
            <p:nvPr/>
          </p:nvSpPr>
          <p:spPr>
            <a:xfrm>
              <a:off x="5491" y="734"/>
              <a:ext cx="102" cy="120"/>
            </a:xfrm>
            <a:custGeom>
              <a:avLst/>
              <a:gdLst/>
              <a:ahLst/>
              <a:cxnLst/>
              <a:rect l="l" t="t" r="r" b="b"/>
              <a:pathLst>
                <a:path w="326" h="393" extrusionOk="0">
                  <a:moveTo>
                    <a:pt x="79" y="63"/>
                  </a:moveTo>
                  <a:lnTo>
                    <a:pt x="139" y="63"/>
                  </a:lnTo>
                  <a:lnTo>
                    <a:pt x="139" y="63"/>
                  </a:lnTo>
                  <a:lnTo>
                    <a:pt x="140" y="64"/>
                  </a:lnTo>
                  <a:lnTo>
                    <a:pt x="141" y="64"/>
                  </a:lnTo>
                  <a:lnTo>
                    <a:pt x="142" y="64"/>
                  </a:lnTo>
                  <a:lnTo>
                    <a:pt x="144" y="64"/>
                  </a:lnTo>
                  <a:lnTo>
                    <a:pt x="146" y="64"/>
                  </a:lnTo>
                  <a:lnTo>
                    <a:pt x="150" y="64"/>
                  </a:lnTo>
                  <a:lnTo>
                    <a:pt x="152" y="65"/>
                  </a:lnTo>
                  <a:lnTo>
                    <a:pt x="155" y="65"/>
                  </a:lnTo>
                  <a:lnTo>
                    <a:pt x="157" y="65"/>
                  </a:lnTo>
                  <a:lnTo>
                    <a:pt x="161" y="66"/>
                  </a:lnTo>
                  <a:lnTo>
                    <a:pt x="164" y="67"/>
                  </a:lnTo>
                  <a:lnTo>
                    <a:pt x="168" y="68"/>
                  </a:lnTo>
                  <a:lnTo>
                    <a:pt x="172" y="69"/>
                  </a:lnTo>
                  <a:lnTo>
                    <a:pt x="175" y="70"/>
                  </a:lnTo>
                  <a:lnTo>
                    <a:pt x="178" y="71"/>
                  </a:lnTo>
                  <a:lnTo>
                    <a:pt x="182" y="73"/>
                  </a:lnTo>
                  <a:lnTo>
                    <a:pt x="186" y="75"/>
                  </a:lnTo>
                  <a:lnTo>
                    <a:pt x="189" y="77"/>
                  </a:lnTo>
                  <a:lnTo>
                    <a:pt x="192" y="79"/>
                  </a:lnTo>
                  <a:lnTo>
                    <a:pt x="196" y="81"/>
                  </a:lnTo>
                  <a:lnTo>
                    <a:pt x="199" y="84"/>
                  </a:lnTo>
                  <a:lnTo>
                    <a:pt x="201" y="86"/>
                  </a:lnTo>
                  <a:lnTo>
                    <a:pt x="205" y="89"/>
                  </a:lnTo>
                  <a:lnTo>
                    <a:pt x="207" y="92"/>
                  </a:lnTo>
                  <a:lnTo>
                    <a:pt x="210" y="96"/>
                  </a:lnTo>
                  <a:lnTo>
                    <a:pt x="212" y="100"/>
                  </a:lnTo>
                  <a:lnTo>
                    <a:pt x="213" y="103"/>
                  </a:lnTo>
                  <a:lnTo>
                    <a:pt x="215" y="108"/>
                  </a:lnTo>
                  <a:lnTo>
                    <a:pt x="217" y="112"/>
                  </a:lnTo>
                  <a:lnTo>
                    <a:pt x="218" y="117"/>
                  </a:lnTo>
                  <a:lnTo>
                    <a:pt x="218" y="122"/>
                  </a:lnTo>
                  <a:lnTo>
                    <a:pt x="219" y="127"/>
                  </a:lnTo>
                  <a:lnTo>
                    <a:pt x="219" y="127"/>
                  </a:lnTo>
                  <a:lnTo>
                    <a:pt x="218" y="133"/>
                  </a:lnTo>
                  <a:lnTo>
                    <a:pt x="218" y="138"/>
                  </a:lnTo>
                  <a:lnTo>
                    <a:pt x="217" y="143"/>
                  </a:lnTo>
                  <a:lnTo>
                    <a:pt x="215" y="147"/>
                  </a:lnTo>
                  <a:lnTo>
                    <a:pt x="213" y="151"/>
                  </a:lnTo>
                  <a:lnTo>
                    <a:pt x="211" y="155"/>
                  </a:lnTo>
                  <a:lnTo>
                    <a:pt x="209" y="158"/>
                  </a:lnTo>
                  <a:lnTo>
                    <a:pt x="207" y="161"/>
                  </a:lnTo>
                  <a:lnTo>
                    <a:pt x="205" y="165"/>
                  </a:lnTo>
                  <a:lnTo>
                    <a:pt x="201" y="168"/>
                  </a:lnTo>
                  <a:lnTo>
                    <a:pt x="199" y="170"/>
                  </a:lnTo>
                  <a:lnTo>
                    <a:pt x="196" y="172"/>
                  </a:lnTo>
                  <a:lnTo>
                    <a:pt x="192" y="174"/>
                  </a:lnTo>
                  <a:lnTo>
                    <a:pt x="189" y="175"/>
                  </a:lnTo>
                  <a:lnTo>
                    <a:pt x="186" y="178"/>
                  </a:lnTo>
                  <a:lnTo>
                    <a:pt x="183" y="179"/>
                  </a:lnTo>
                  <a:lnTo>
                    <a:pt x="179" y="181"/>
                  </a:lnTo>
                  <a:lnTo>
                    <a:pt x="175" y="182"/>
                  </a:lnTo>
                  <a:lnTo>
                    <a:pt x="172" y="183"/>
                  </a:lnTo>
                  <a:lnTo>
                    <a:pt x="168" y="183"/>
                  </a:lnTo>
                  <a:lnTo>
                    <a:pt x="165" y="184"/>
                  </a:lnTo>
                  <a:lnTo>
                    <a:pt x="162" y="185"/>
                  </a:lnTo>
                  <a:lnTo>
                    <a:pt x="159" y="185"/>
                  </a:lnTo>
                  <a:lnTo>
                    <a:pt x="155" y="186"/>
                  </a:lnTo>
                  <a:lnTo>
                    <a:pt x="153" y="186"/>
                  </a:lnTo>
                  <a:lnTo>
                    <a:pt x="150" y="186"/>
                  </a:lnTo>
                  <a:lnTo>
                    <a:pt x="148" y="186"/>
                  </a:lnTo>
                  <a:lnTo>
                    <a:pt x="145" y="186"/>
                  </a:lnTo>
                  <a:lnTo>
                    <a:pt x="143" y="186"/>
                  </a:lnTo>
                  <a:lnTo>
                    <a:pt x="141" y="186"/>
                  </a:lnTo>
                  <a:lnTo>
                    <a:pt x="140" y="186"/>
                  </a:lnTo>
                  <a:lnTo>
                    <a:pt x="139" y="186"/>
                  </a:lnTo>
                  <a:lnTo>
                    <a:pt x="79" y="186"/>
                  </a:lnTo>
                  <a:lnTo>
                    <a:pt x="79" y="63"/>
                  </a:lnTo>
                  <a:close/>
                  <a:moveTo>
                    <a:pt x="0" y="393"/>
                  </a:moveTo>
                  <a:lnTo>
                    <a:pt x="0" y="107"/>
                  </a:lnTo>
                  <a:lnTo>
                    <a:pt x="0" y="0"/>
                  </a:lnTo>
                  <a:lnTo>
                    <a:pt x="138" y="0"/>
                  </a:lnTo>
                  <a:lnTo>
                    <a:pt x="138" y="0"/>
                  </a:lnTo>
                  <a:lnTo>
                    <a:pt x="140" y="1"/>
                  </a:lnTo>
                  <a:lnTo>
                    <a:pt x="143" y="1"/>
                  </a:lnTo>
                  <a:lnTo>
                    <a:pt x="146" y="1"/>
                  </a:lnTo>
                  <a:lnTo>
                    <a:pt x="151" y="1"/>
                  </a:lnTo>
                  <a:lnTo>
                    <a:pt x="155" y="1"/>
                  </a:lnTo>
                  <a:lnTo>
                    <a:pt x="161" y="3"/>
                  </a:lnTo>
                  <a:lnTo>
                    <a:pt x="166" y="3"/>
                  </a:lnTo>
                  <a:lnTo>
                    <a:pt x="172" y="4"/>
                  </a:lnTo>
                  <a:lnTo>
                    <a:pt x="178" y="5"/>
                  </a:lnTo>
                  <a:lnTo>
                    <a:pt x="185" y="6"/>
                  </a:lnTo>
                  <a:lnTo>
                    <a:pt x="191" y="7"/>
                  </a:lnTo>
                  <a:lnTo>
                    <a:pt x="198" y="8"/>
                  </a:lnTo>
                  <a:lnTo>
                    <a:pt x="205" y="10"/>
                  </a:lnTo>
                  <a:lnTo>
                    <a:pt x="212" y="12"/>
                  </a:lnTo>
                  <a:lnTo>
                    <a:pt x="219" y="15"/>
                  </a:lnTo>
                  <a:lnTo>
                    <a:pt x="226" y="18"/>
                  </a:lnTo>
                  <a:lnTo>
                    <a:pt x="233" y="21"/>
                  </a:lnTo>
                  <a:lnTo>
                    <a:pt x="240" y="24"/>
                  </a:lnTo>
                  <a:lnTo>
                    <a:pt x="246" y="28"/>
                  </a:lnTo>
                  <a:lnTo>
                    <a:pt x="253" y="32"/>
                  </a:lnTo>
                  <a:lnTo>
                    <a:pt x="259" y="38"/>
                  </a:lnTo>
                  <a:lnTo>
                    <a:pt x="266" y="43"/>
                  </a:lnTo>
                  <a:lnTo>
                    <a:pt x="271" y="48"/>
                  </a:lnTo>
                  <a:lnTo>
                    <a:pt x="276" y="54"/>
                  </a:lnTo>
                  <a:lnTo>
                    <a:pt x="281" y="62"/>
                  </a:lnTo>
                  <a:lnTo>
                    <a:pt x="285" y="68"/>
                  </a:lnTo>
                  <a:lnTo>
                    <a:pt x="289" y="76"/>
                  </a:lnTo>
                  <a:lnTo>
                    <a:pt x="292" y="85"/>
                  </a:lnTo>
                  <a:lnTo>
                    <a:pt x="295" y="93"/>
                  </a:lnTo>
                  <a:lnTo>
                    <a:pt x="298" y="103"/>
                  </a:lnTo>
                  <a:lnTo>
                    <a:pt x="299" y="113"/>
                  </a:lnTo>
                  <a:lnTo>
                    <a:pt x="300" y="124"/>
                  </a:lnTo>
                  <a:lnTo>
                    <a:pt x="300" y="124"/>
                  </a:lnTo>
                  <a:lnTo>
                    <a:pt x="299" y="130"/>
                  </a:lnTo>
                  <a:lnTo>
                    <a:pt x="299" y="134"/>
                  </a:lnTo>
                  <a:lnTo>
                    <a:pt x="298" y="138"/>
                  </a:lnTo>
                  <a:lnTo>
                    <a:pt x="298" y="143"/>
                  </a:lnTo>
                  <a:lnTo>
                    <a:pt x="295" y="147"/>
                  </a:lnTo>
                  <a:lnTo>
                    <a:pt x="294" y="151"/>
                  </a:lnTo>
                  <a:lnTo>
                    <a:pt x="293" y="156"/>
                  </a:lnTo>
                  <a:lnTo>
                    <a:pt x="291" y="159"/>
                  </a:lnTo>
                  <a:lnTo>
                    <a:pt x="289" y="163"/>
                  </a:lnTo>
                  <a:lnTo>
                    <a:pt x="287" y="167"/>
                  </a:lnTo>
                  <a:lnTo>
                    <a:pt x="284" y="171"/>
                  </a:lnTo>
                  <a:lnTo>
                    <a:pt x="282" y="174"/>
                  </a:lnTo>
                  <a:lnTo>
                    <a:pt x="279" y="178"/>
                  </a:lnTo>
                  <a:lnTo>
                    <a:pt x="277" y="181"/>
                  </a:lnTo>
                  <a:lnTo>
                    <a:pt x="273" y="184"/>
                  </a:lnTo>
                  <a:lnTo>
                    <a:pt x="271" y="188"/>
                  </a:lnTo>
                  <a:lnTo>
                    <a:pt x="268" y="190"/>
                  </a:lnTo>
                  <a:lnTo>
                    <a:pt x="265" y="193"/>
                  </a:lnTo>
                  <a:lnTo>
                    <a:pt x="261" y="195"/>
                  </a:lnTo>
                  <a:lnTo>
                    <a:pt x="258" y="198"/>
                  </a:lnTo>
                  <a:lnTo>
                    <a:pt x="255" y="201"/>
                  </a:lnTo>
                  <a:lnTo>
                    <a:pt x="252" y="203"/>
                  </a:lnTo>
                  <a:lnTo>
                    <a:pt x="248" y="205"/>
                  </a:lnTo>
                  <a:lnTo>
                    <a:pt x="245" y="207"/>
                  </a:lnTo>
                  <a:lnTo>
                    <a:pt x="242" y="209"/>
                  </a:lnTo>
                  <a:lnTo>
                    <a:pt x="238" y="211"/>
                  </a:lnTo>
                  <a:lnTo>
                    <a:pt x="235" y="213"/>
                  </a:lnTo>
                  <a:lnTo>
                    <a:pt x="232" y="214"/>
                  </a:lnTo>
                  <a:lnTo>
                    <a:pt x="229" y="215"/>
                  </a:lnTo>
                  <a:lnTo>
                    <a:pt x="225" y="217"/>
                  </a:lnTo>
                  <a:lnTo>
                    <a:pt x="222" y="218"/>
                  </a:lnTo>
                  <a:lnTo>
                    <a:pt x="220" y="218"/>
                  </a:lnTo>
                  <a:lnTo>
                    <a:pt x="220" y="218"/>
                  </a:lnTo>
                  <a:lnTo>
                    <a:pt x="220" y="219"/>
                  </a:lnTo>
                  <a:lnTo>
                    <a:pt x="221" y="219"/>
                  </a:lnTo>
                  <a:lnTo>
                    <a:pt x="221" y="219"/>
                  </a:lnTo>
                  <a:lnTo>
                    <a:pt x="222" y="219"/>
                  </a:lnTo>
                  <a:lnTo>
                    <a:pt x="223" y="219"/>
                  </a:lnTo>
                  <a:lnTo>
                    <a:pt x="224" y="219"/>
                  </a:lnTo>
                  <a:lnTo>
                    <a:pt x="225" y="219"/>
                  </a:lnTo>
                  <a:lnTo>
                    <a:pt x="226" y="220"/>
                  </a:lnTo>
                  <a:lnTo>
                    <a:pt x="227" y="220"/>
                  </a:lnTo>
                  <a:lnTo>
                    <a:pt x="229" y="220"/>
                  </a:lnTo>
                  <a:lnTo>
                    <a:pt x="230" y="220"/>
                  </a:lnTo>
                  <a:lnTo>
                    <a:pt x="231" y="221"/>
                  </a:lnTo>
                  <a:lnTo>
                    <a:pt x="232" y="221"/>
                  </a:lnTo>
                  <a:lnTo>
                    <a:pt x="233" y="223"/>
                  </a:lnTo>
                  <a:lnTo>
                    <a:pt x="234" y="223"/>
                  </a:lnTo>
                  <a:lnTo>
                    <a:pt x="236" y="224"/>
                  </a:lnTo>
                  <a:lnTo>
                    <a:pt x="237" y="225"/>
                  </a:lnTo>
                  <a:lnTo>
                    <a:pt x="238" y="226"/>
                  </a:lnTo>
                  <a:lnTo>
                    <a:pt x="240" y="227"/>
                  </a:lnTo>
                  <a:lnTo>
                    <a:pt x="242" y="228"/>
                  </a:lnTo>
                  <a:lnTo>
                    <a:pt x="243" y="229"/>
                  </a:lnTo>
                  <a:lnTo>
                    <a:pt x="244" y="230"/>
                  </a:lnTo>
                  <a:lnTo>
                    <a:pt x="245" y="231"/>
                  </a:lnTo>
                  <a:lnTo>
                    <a:pt x="247" y="234"/>
                  </a:lnTo>
                  <a:lnTo>
                    <a:pt x="248" y="235"/>
                  </a:lnTo>
                  <a:lnTo>
                    <a:pt x="249" y="237"/>
                  </a:lnTo>
                  <a:lnTo>
                    <a:pt x="252" y="239"/>
                  </a:lnTo>
                  <a:lnTo>
                    <a:pt x="253" y="241"/>
                  </a:lnTo>
                  <a:lnTo>
                    <a:pt x="255" y="243"/>
                  </a:lnTo>
                  <a:lnTo>
                    <a:pt x="256" y="246"/>
                  </a:lnTo>
                  <a:lnTo>
                    <a:pt x="257" y="249"/>
                  </a:lnTo>
                  <a:lnTo>
                    <a:pt x="259" y="251"/>
                  </a:lnTo>
                  <a:lnTo>
                    <a:pt x="326" y="393"/>
                  </a:lnTo>
                  <a:lnTo>
                    <a:pt x="238" y="393"/>
                  </a:lnTo>
                  <a:lnTo>
                    <a:pt x="187" y="282"/>
                  </a:lnTo>
                  <a:lnTo>
                    <a:pt x="187" y="282"/>
                  </a:lnTo>
                  <a:lnTo>
                    <a:pt x="186" y="279"/>
                  </a:lnTo>
                  <a:lnTo>
                    <a:pt x="185" y="277"/>
                  </a:lnTo>
                  <a:lnTo>
                    <a:pt x="184" y="275"/>
                  </a:lnTo>
                  <a:lnTo>
                    <a:pt x="183" y="274"/>
                  </a:lnTo>
                  <a:lnTo>
                    <a:pt x="182" y="272"/>
                  </a:lnTo>
                  <a:lnTo>
                    <a:pt x="180" y="270"/>
                  </a:lnTo>
                  <a:lnTo>
                    <a:pt x="179" y="269"/>
                  </a:lnTo>
                  <a:lnTo>
                    <a:pt x="178" y="266"/>
                  </a:lnTo>
                  <a:lnTo>
                    <a:pt x="177" y="265"/>
                  </a:lnTo>
                  <a:lnTo>
                    <a:pt x="176" y="263"/>
                  </a:lnTo>
                  <a:lnTo>
                    <a:pt x="175" y="262"/>
                  </a:lnTo>
                  <a:lnTo>
                    <a:pt x="174" y="261"/>
                  </a:lnTo>
                  <a:lnTo>
                    <a:pt x="173" y="260"/>
                  </a:lnTo>
                  <a:lnTo>
                    <a:pt x="171" y="259"/>
                  </a:lnTo>
                  <a:lnTo>
                    <a:pt x="169" y="258"/>
                  </a:lnTo>
                  <a:lnTo>
                    <a:pt x="168" y="256"/>
                  </a:lnTo>
                  <a:lnTo>
                    <a:pt x="166" y="255"/>
                  </a:lnTo>
                  <a:lnTo>
                    <a:pt x="165" y="254"/>
                  </a:lnTo>
                  <a:lnTo>
                    <a:pt x="163" y="254"/>
                  </a:lnTo>
                  <a:lnTo>
                    <a:pt x="162" y="253"/>
                  </a:lnTo>
                  <a:lnTo>
                    <a:pt x="160" y="252"/>
                  </a:lnTo>
                  <a:lnTo>
                    <a:pt x="159" y="252"/>
                  </a:lnTo>
                  <a:lnTo>
                    <a:pt x="156" y="251"/>
                  </a:lnTo>
                  <a:lnTo>
                    <a:pt x="154" y="251"/>
                  </a:lnTo>
                  <a:lnTo>
                    <a:pt x="152" y="251"/>
                  </a:lnTo>
                  <a:lnTo>
                    <a:pt x="150" y="250"/>
                  </a:lnTo>
                  <a:lnTo>
                    <a:pt x="148" y="250"/>
                  </a:lnTo>
                  <a:lnTo>
                    <a:pt x="145" y="250"/>
                  </a:lnTo>
                  <a:lnTo>
                    <a:pt x="143" y="250"/>
                  </a:lnTo>
                  <a:lnTo>
                    <a:pt x="140" y="250"/>
                  </a:lnTo>
                  <a:lnTo>
                    <a:pt x="138" y="250"/>
                  </a:lnTo>
                  <a:lnTo>
                    <a:pt x="136" y="249"/>
                  </a:lnTo>
                  <a:lnTo>
                    <a:pt x="79" y="249"/>
                  </a:lnTo>
                  <a:lnTo>
                    <a:pt x="79" y="393"/>
                  </a:lnTo>
                  <a:lnTo>
                    <a:pt x="0" y="393"/>
                  </a:lnTo>
                  <a:close/>
                </a:path>
              </a:pathLst>
            </a:custGeom>
            <a:solidFill>
              <a:srgbClr val="00000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Inhalt mit Überschrift" type="objTx">
  <p:cSld name="OBJECT_WITH_CAPTION_TEXT">
    <p:spTree>
      <p:nvGrpSpPr>
        <p:cNvPr id="1" name="Shape 93"/>
        <p:cNvGrpSpPr/>
        <p:nvPr/>
      </p:nvGrpSpPr>
      <p:grpSpPr>
        <a:xfrm>
          <a:off x="0" y="0"/>
          <a:ext cx="0" cy="0"/>
          <a:chOff x="0" y="0"/>
          <a:chExt cx="0" cy="0"/>
        </a:xfrm>
      </p:grpSpPr>
      <p:sp>
        <p:nvSpPr>
          <p:cNvPr id="94" name="Google Shape;94;p59"/>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3200"/>
              <a:buFont typeface="Calibri"/>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95" name="Google Shape;95;p59"/>
          <p:cNvSpPr txBox="1">
            <a:spLocks noGrp="1"/>
          </p:cNvSpPr>
          <p:nvPr>
            <p:ph type="body" idx="1"/>
          </p:nvPr>
        </p:nvSpPr>
        <p:spPr>
          <a:xfrm>
            <a:off x="5183188" y="987425"/>
            <a:ext cx="6172200" cy="4873625"/>
          </a:xfrm>
          <a:prstGeom prst="rect">
            <a:avLst/>
          </a:prstGeom>
          <a:noFill/>
          <a:ln>
            <a:noFill/>
          </a:ln>
        </p:spPr>
        <p:txBody>
          <a:bodyPr spcFirstLastPara="1" wrap="square" lIns="91425" tIns="45700" rIns="91425" bIns="45700" anchor="t" anchorCtr="0">
            <a:normAutofit/>
          </a:bodyPr>
          <a:lstStyle>
            <a:lvl1pPr marL="457200" lvl="0" indent="-431800" algn="l">
              <a:lnSpc>
                <a:spcPct val="90000"/>
              </a:lnSpc>
              <a:spcBef>
                <a:spcPts val="1000"/>
              </a:spcBef>
              <a:spcAft>
                <a:spcPts val="0"/>
              </a:spcAft>
              <a:buClr>
                <a:schemeClr val="dk1"/>
              </a:buClr>
              <a:buSzPts val="3200"/>
              <a:buChar char="•"/>
              <a:defRPr sz="3200"/>
            </a:lvl1pPr>
            <a:lvl2pPr marL="914400" lvl="1" indent="-406400" algn="l">
              <a:lnSpc>
                <a:spcPct val="90000"/>
              </a:lnSpc>
              <a:spcBef>
                <a:spcPts val="500"/>
              </a:spcBef>
              <a:spcAft>
                <a:spcPts val="0"/>
              </a:spcAft>
              <a:buClr>
                <a:schemeClr val="dk1"/>
              </a:buClr>
              <a:buSzPts val="2800"/>
              <a:buChar char="•"/>
              <a:defRPr sz="2800"/>
            </a:lvl2pPr>
            <a:lvl3pPr marL="1371600" lvl="2" indent="-381000" algn="l">
              <a:lnSpc>
                <a:spcPct val="90000"/>
              </a:lnSpc>
              <a:spcBef>
                <a:spcPts val="500"/>
              </a:spcBef>
              <a:spcAft>
                <a:spcPts val="0"/>
              </a:spcAft>
              <a:buClr>
                <a:schemeClr val="dk1"/>
              </a:buClr>
              <a:buSzPts val="2400"/>
              <a:buChar char="•"/>
              <a:defRPr sz="2400"/>
            </a:lvl3pPr>
            <a:lvl4pPr marL="1828800" lvl="3" indent="-355600" algn="l">
              <a:lnSpc>
                <a:spcPct val="90000"/>
              </a:lnSpc>
              <a:spcBef>
                <a:spcPts val="500"/>
              </a:spcBef>
              <a:spcAft>
                <a:spcPts val="0"/>
              </a:spcAft>
              <a:buClr>
                <a:schemeClr val="dk1"/>
              </a:buClr>
              <a:buSzPts val="2000"/>
              <a:buChar char="•"/>
              <a:defRPr sz="2000"/>
            </a:lvl4pPr>
            <a:lvl5pPr marL="2286000" lvl="4" indent="-355600" algn="l">
              <a:lnSpc>
                <a:spcPct val="90000"/>
              </a:lnSpc>
              <a:spcBef>
                <a:spcPts val="500"/>
              </a:spcBef>
              <a:spcAft>
                <a:spcPts val="0"/>
              </a:spcAft>
              <a:buClr>
                <a:schemeClr val="dk1"/>
              </a:buClr>
              <a:buSzPts val="2000"/>
              <a:buChar char="•"/>
              <a:defRPr sz="2000"/>
            </a:lvl5pPr>
            <a:lvl6pPr marL="2743200" lvl="5" indent="-355600" algn="l">
              <a:lnSpc>
                <a:spcPct val="90000"/>
              </a:lnSpc>
              <a:spcBef>
                <a:spcPts val="500"/>
              </a:spcBef>
              <a:spcAft>
                <a:spcPts val="0"/>
              </a:spcAft>
              <a:buClr>
                <a:schemeClr val="dk1"/>
              </a:buClr>
              <a:buSzPts val="2000"/>
              <a:buChar char="•"/>
              <a:defRPr sz="2000"/>
            </a:lvl6pPr>
            <a:lvl7pPr marL="3200400" lvl="6" indent="-355600" algn="l">
              <a:lnSpc>
                <a:spcPct val="90000"/>
              </a:lnSpc>
              <a:spcBef>
                <a:spcPts val="500"/>
              </a:spcBef>
              <a:spcAft>
                <a:spcPts val="0"/>
              </a:spcAft>
              <a:buClr>
                <a:schemeClr val="dk1"/>
              </a:buClr>
              <a:buSzPts val="2000"/>
              <a:buChar char="•"/>
              <a:defRPr sz="2000"/>
            </a:lvl7pPr>
            <a:lvl8pPr marL="3657600" lvl="7" indent="-355600" algn="l">
              <a:lnSpc>
                <a:spcPct val="90000"/>
              </a:lnSpc>
              <a:spcBef>
                <a:spcPts val="500"/>
              </a:spcBef>
              <a:spcAft>
                <a:spcPts val="0"/>
              </a:spcAft>
              <a:buClr>
                <a:schemeClr val="dk1"/>
              </a:buClr>
              <a:buSzPts val="2000"/>
              <a:buChar char="•"/>
              <a:defRPr sz="2000"/>
            </a:lvl8pPr>
            <a:lvl9pPr marL="4114800" lvl="8" indent="-355600" algn="l">
              <a:lnSpc>
                <a:spcPct val="90000"/>
              </a:lnSpc>
              <a:spcBef>
                <a:spcPts val="500"/>
              </a:spcBef>
              <a:spcAft>
                <a:spcPts val="0"/>
              </a:spcAft>
              <a:buClr>
                <a:schemeClr val="dk1"/>
              </a:buClr>
              <a:buSzPts val="2000"/>
              <a:buChar char="•"/>
              <a:defRPr sz="2000"/>
            </a:lvl9pPr>
          </a:lstStyle>
          <a:p>
            <a:endParaRPr/>
          </a:p>
        </p:txBody>
      </p:sp>
      <p:sp>
        <p:nvSpPr>
          <p:cNvPr id="96" name="Google Shape;96;p59"/>
          <p:cNvSpPr txBox="1">
            <a:spLocks noGrp="1"/>
          </p:cNvSpPr>
          <p:nvPr>
            <p:ph type="body" idx="2"/>
          </p:nvPr>
        </p:nvSpPr>
        <p:spPr>
          <a:xfrm>
            <a:off x="839788" y="2057400"/>
            <a:ext cx="3932237"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1600"/>
              <a:buNone/>
              <a:defRPr sz="1600"/>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97" name="Google Shape;97;p59"/>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98" name="Google Shape;98;p59"/>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99" name="Google Shape;99;p59"/>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‹Nr.›</a:t>
            </a:fld>
            <a:endParaRPr/>
          </a:p>
        </p:txBody>
      </p:sp>
      <p:sp>
        <p:nvSpPr>
          <p:cNvPr id="100" name="Google Shape;100;p59"/>
          <p:cNvSpPr/>
          <p:nvPr/>
        </p:nvSpPr>
        <p:spPr>
          <a:xfrm>
            <a:off x="0" y="188913"/>
            <a:ext cx="12192000" cy="755650"/>
          </a:xfrm>
          <a:prstGeom prst="rect">
            <a:avLst/>
          </a:prstGeom>
          <a:solidFill>
            <a:srgbClr val="CDCDCD"/>
          </a:solidFill>
          <a:ln>
            <a:noFill/>
          </a:ln>
        </p:spPr>
        <p:txBody>
          <a:bodyPr spcFirstLastPara="1" wrap="square" lIns="91425" tIns="45700" rIns="91425" bIns="45700" anchor="ctr" anchorCtr="0">
            <a:noAutofit/>
          </a:bodyPr>
          <a:lstStyle/>
          <a:p>
            <a:pPr marL="0" marR="0" lvl="0" indent="0" algn="ctr" rtl="0">
              <a:spcBef>
                <a:spcPts val="0"/>
              </a:spcBef>
              <a:spcAft>
                <a:spcPts val="0"/>
              </a:spcAft>
              <a:buClr>
                <a:schemeClr val="dk1"/>
              </a:buClr>
              <a:buSzPts val="2600"/>
              <a:buFont typeface="Noto Sans Symbols"/>
              <a:buNone/>
            </a:pPr>
            <a:endParaRPr sz="2600" b="1">
              <a:solidFill>
                <a:schemeClr val="dk2"/>
              </a:solidFill>
              <a:latin typeface="Open Sans Light"/>
              <a:ea typeface="Open Sans Light"/>
              <a:cs typeface="Open Sans Light"/>
              <a:sym typeface="Open Sans Light"/>
            </a:endParaRPr>
          </a:p>
        </p:txBody>
      </p:sp>
      <p:pic>
        <p:nvPicPr>
          <p:cNvPr id="101" name="Google Shape;101;p59" descr="unilogo4c"/>
          <p:cNvPicPr preferRelativeResize="0"/>
          <p:nvPr/>
        </p:nvPicPr>
        <p:blipFill rotWithShape="1">
          <a:blip r:embed="rId2">
            <a:alphaModFix/>
          </a:blip>
          <a:srcRect r="80917"/>
          <a:stretch/>
        </p:blipFill>
        <p:spPr>
          <a:xfrm>
            <a:off x="-1588" y="188913"/>
            <a:ext cx="1836738" cy="750887"/>
          </a:xfrm>
          <a:prstGeom prst="rect">
            <a:avLst/>
          </a:prstGeom>
          <a:noFill/>
          <a:ln>
            <a:noFill/>
          </a:ln>
        </p:spPr>
      </p:pic>
      <p:grpSp>
        <p:nvGrpSpPr>
          <p:cNvPr id="102" name="Google Shape;102;p59"/>
          <p:cNvGrpSpPr/>
          <p:nvPr/>
        </p:nvGrpSpPr>
        <p:grpSpPr>
          <a:xfrm>
            <a:off x="11222092" y="267493"/>
            <a:ext cx="719138" cy="593725"/>
            <a:chOff x="4876" y="255"/>
            <a:chExt cx="726" cy="599"/>
          </a:xfrm>
        </p:grpSpPr>
        <p:sp>
          <p:nvSpPr>
            <p:cNvPr id="103" name="Google Shape;103;p59"/>
            <p:cNvSpPr/>
            <p:nvPr/>
          </p:nvSpPr>
          <p:spPr>
            <a:xfrm>
              <a:off x="5278" y="734"/>
              <a:ext cx="102" cy="120"/>
            </a:xfrm>
            <a:custGeom>
              <a:avLst/>
              <a:gdLst/>
              <a:ahLst/>
              <a:cxnLst/>
              <a:rect l="l" t="t" r="r" b="b"/>
              <a:pathLst>
                <a:path w="334" h="393" extrusionOk="0">
                  <a:moveTo>
                    <a:pt x="0" y="393"/>
                  </a:moveTo>
                  <a:lnTo>
                    <a:pt x="0" y="107"/>
                  </a:lnTo>
                  <a:lnTo>
                    <a:pt x="0" y="0"/>
                  </a:lnTo>
                  <a:lnTo>
                    <a:pt x="108" y="0"/>
                  </a:lnTo>
                  <a:lnTo>
                    <a:pt x="108" y="0"/>
                  </a:lnTo>
                  <a:lnTo>
                    <a:pt x="119" y="1"/>
                  </a:lnTo>
                  <a:lnTo>
                    <a:pt x="130" y="1"/>
                  </a:lnTo>
                  <a:lnTo>
                    <a:pt x="141" y="3"/>
                  </a:lnTo>
                  <a:lnTo>
                    <a:pt x="152" y="3"/>
                  </a:lnTo>
                  <a:lnTo>
                    <a:pt x="162" y="4"/>
                  </a:lnTo>
                  <a:lnTo>
                    <a:pt x="173" y="6"/>
                  </a:lnTo>
                  <a:lnTo>
                    <a:pt x="183" y="8"/>
                  </a:lnTo>
                  <a:lnTo>
                    <a:pt x="194" y="10"/>
                  </a:lnTo>
                  <a:lnTo>
                    <a:pt x="203" y="12"/>
                  </a:lnTo>
                  <a:lnTo>
                    <a:pt x="213" y="15"/>
                  </a:lnTo>
                  <a:lnTo>
                    <a:pt x="222" y="18"/>
                  </a:lnTo>
                  <a:lnTo>
                    <a:pt x="232" y="22"/>
                  </a:lnTo>
                  <a:lnTo>
                    <a:pt x="241" y="26"/>
                  </a:lnTo>
                  <a:lnTo>
                    <a:pt x="249" y="31"/>
                  </a:lnTo>
                  <a:lnTo>
                    <a:pt x="257" y="35"/>
                  </a:lnTo>
                  <a:lnTo>
                    <a:pt x="265" y="41"/>
                  </a:lnTo>
                  <a:lnTo>
                    <a:pt x="272" y="46"/>
                  </a:lnTo>
                  <a:lnTo>
                    <a:pt x="280" y="53"/>
                  </a:lnTo>
                  <a:lnTo>
                    <a:pt x="287" y="59"/>
                  </a:lnTo>
                  <a:lnTo>
                    <a:pt x="293" y="67"/>
                  </a:lnTo>
                  <a:lnTo>
                    <a:pt x="300" y="75"/>
                  </a:lnTo>
                  <a:lnTo>
                    <a:pt x="305" y="82"/>
                  </a:lnTo>
                  <a:lnTo>
                    <a:pt x="310" y="91"/>
                  </a:lnTo>
                  <a:lnTo>
                    <a:pt x="315" y="101"/>
                  </a:lnTo>
                  <a:lnTo>
                    <a:pt x="318" y="111"/>
                  </a:lnTo>
                  <a:lnTo>
                    <a:pt x="323" y="122"/>
                  </a:lnTo>
                  <a:lnTo>
                    <a:pt x="326" y="133"/>
                  </a:lnTo>
                  <a:lnTo>
                    <a:pt x="328" y="145"/>
                  </a:lnTo>
                  <a:lnTo>
                    <a:pt x="330" y="157"/>
                  </a:lnTo>
                  <a:lnTo>
                    <a:pt x="332" y="170"/>
                  </a:lnTo>
                  <a:lnTo>
                    <a:pt x="333" y="183"/>
                  </a:lnTo>
                  <a:lnTo>
                    <a:pt x="334" y="197"/>
                  </a:lnTo>
                  <a:lnTo>
                    <a:pt x="334" y="197"/>
                  </a:lnTo>
                  <a:lnTo>
                    <a:pt x="333" y="213"/>
                  </a:lnTo>
                  <a:lnTo>
                    <a:pt x="332" y="226"/>
                  </a:lnTo>
                  <a:lnTo>
                    <a:pt x="330" y="239"/>
                  </a:lnTo>
                  <a:lnTo>
                    <a:pt x="328" y="251"/>
                  </a:lnTo>
                  <a:lnTo>
                    <a:pt x="326" y="263"/>
                  </a:lnTo>
                  <a:lnTo>
                    <a:pt x="323" y="274"/>
                  </a:lnTo>
                  <a:lnTo>
                    <a:pt x="318" y="285"/>
                  </a:lnTo>
                  <a:lnTo>
                    <a:pt x="315" y="295"/>
                  </a:lnTo>
                  <a:lnTo>
                    <a:pt x="310" y="304"/>
                  </a:lnTo>
                  <a:lnTo>
                    <a:pt x="305" y="312"/>
                  </a:lnTo>
                  <a:lnTo>
                    <a:pt x="300" y="321"/>
                  </a:lnTo>
                  <a:lnTo>
                    <a:pt x="293" y="329"/>
                  </a:lnTo>
                  <a:lnTo>
                    <a:pt x="287" y="336"/>
                  </a:lnTo>
                  <a:lnTo>
                    <a:pt x="280" y="343"/>
                  </a:lnTo>
                  <a:lnTo>
                    <a:pt x="272" y="348"/>
                  </a:lnTo>
                  <a:lnTo>
                    <a:pt x="265" y="355"/>
                  </a:lnTo>
                  <a:lnTo>
                    <a:pt x="257" y="359"/>
                  </a:lnTo>
                  <a:lnTo>
                    <a:pt x="249" y="365"/>
                  </a:lnTo>
                  <a:lnTo>
                    <a:pt x="241" y="369"/>
                  </a:lnTo>
                  <a:lnTo>
                    <a:pt x="232" y="374"/>
                  </a:lnTo>
                  <a:lnTo>
                    <a:pt x="222" y="377"/>
                  </a:lnTo>
                  <a:lnTo>
                    <a:pt x="213" y="380"/>
                  </a:lnTo>
                  <a:lnTo>
                    <a:pt x="203" y="382"/>
                  </a:lnTo>
                  <a:lnTo>
                    <a:pt x="194" y="386"/>
                  </a:lnTo>
                  <a:lnTo>
                    <a:pt x="183" y="388"/>
                  </a:lnTo>
                  <a:lnTo>
                    <a:pt x="173" y="389"/>
                  </a:lnTo>
                  <a:lnTo>
                    <a:pt x="162" y="391"/>
                  </a:lnTo>
                  <a:lnTo>
                    <a:pt x="152" y="392"/>
                  </a:lnTo>
                  <a:lnTo>
                    <a:pt x="141" y="392"/>
                  </a:lnTo>
                  <a:lnTo>
                    <a:pt x="130" y="393"/>
                  </a:lnTo>
                  <a:lnTo>
                    <a:pt x="119" y="393"/>
                  </a:lnTo>
                  <a:lnTo>
                    <a:pt x="108" y="393"/>
                  </a:lnTo>
                  <a:lnTo>
                    <a:pt x="0" y="393"/>
                  </a:lnTo>
                  <a:close/>
                  <a:moveTo>
                    <a:pt x="79" y="63"/>
                  </a:moveTo>
                  <a:lnTo>
                    <a:pt x="124" y="63"/>
                  </a:lnTo>
                  <a:lnTo>
                    <a:pt x="124" y="63"/>
                  </a:lnTo>
                  <a:lnTo>
                    <a:pt x="129" y="64"/>
                  </a:lnTo>
                  <a:lnTo>
                    <a:pt x="136" y="64"/>
                  </a:lnTo>
                  <a:lnTo>
                    <a:pt x="141" y="65"/>
                  </a:lnTo>
                  <a:lnTo>
                    <a:pt x="148" y="66"/>
                  </a:lnTo>
                  <a:lnTo>
                    <a:pt x="153" y="67"/>
                  </a:lnTo>
                  <a:lnTo>
                    <a:pt x="160" y="68"/>
                  </a:lnTo>
                  <a:lnTo>
                    <a:pt x="165" y="70"/>
                  </a:lnTo>
                  <a:lnTo>
                    <a:pt x="171" y="73"/>
                  </a:lnTo>
                  <a:lnTo>
                    <a:pt x="176" y="75"/>
                  </a:lnTo>
                  <a:lnTo>
                    <a:pt x="182" y="77"/>
                  </a:lnTo>
                  <a:lnTo>
                    <a:pt x="187" y="80"/>
                  </a:lnTo>
                  <a:lnTo>
                    <a:pt x="193" y="84"/>
                  </a:lnTo>
                  <a:lnTo>
                    <a:pt x="198" y="87"/>
                  </a:lnTo>
                  <a:lnTo>
                    <a:pt x="202" y="90"/>
                  </a:lnTo>
                  <a:lnTo>
                    <a:pt x="207" y="94"/>
                  </a:lnTo>
                  <a:lnTo>
                    <a:pt x="212" y="98"/>
                  </a:lnTo>
                  <a:lnTo>
                    <a:pt x="216" y="102"/>
                  </a:lnTo>
                  <a:lnTo>
                    <a:pt x="220" y="108"/>
                  </a:lnTo>
                  <a:lnTo>
                    <a:pt x="224" y="112"/>
                  </a:lnTo>
                  <a:lnTo>
                    <a:pt x="228" y="117"/>
                  </a:lnTo>
                  <a:lnTo>
                    <a:pt x="231" y="123"/>
                  </a:lnTo>
                  <a:lnTo>
                    <a:pt x="234" y="128"/>
                  </a:lnTo>
                  <a:lnTo>
                    <a:pt x="237" y="134"/>
                  </a:lnTo>
                  <a:lnTo>
                    <a:pt x="241" y="140"/>
                  </a:lnTo>
                  <a:lnTo>
                    <a:pt x="243" y="147"/>
                  </a:lnTo>
                  <a:lnTo>
                    <a:pt x="245" y="154"/>
                  </a:lnTo>
                  <a:lnTo>
                    <a:pt x="247" y="160"/>
                  </a:lnTo>
                  <a:lnTo>
                    <a:pt x="248" y="168"/>
                  </a:lnTo>
                  <a:lnTo>
                    <a:pt x="249" y="174"/>
                  </a:lnTo>
                  <a:lnTo>
                    <a:pt x="251" y="182"/>
                  </a:lnTo>
                  <a:lnTo>
                    <a:pt x="251" y="190"/>
                  </a:lnTo>
                  <a:lnTo>
                    <a:pt x="252" y="197"/>
                  </a:lnTo>
                  <a:lnTo>
                    <a:pt x="252" y="197"/>
                  </a:lnTo>
                  <a:lnTo>
                    <a:pt x="251" y="206"/>
                  </a:lnTo>
                  <a:lnTo>
                    <a:pt x="251" y="214"/>
                  </a:lnTo>
                  <a:lnTo>
                    <a:pt x="249" y="220"/>
                  </a:lnTo>
                  <a:lnTo>
                    <a:pt x="248" y="228"/>
                  </a:lnTo>
                  <a:lnTo>
                    <a:pt x="247" y="235"/>
                  </a:lnTo>
                  <a:lnTo>
                    <a:pt x="245" y="241"/>
                  </a:lnTo>
                  <a:lnTo>
                    <a:pt x="243" y="248"/>
                  </a:lnTo>
                  <a:lnTo>
                    <a:pt x="241" y="254"/>
                  </a:lnTo>
                  <a:lnTo>
                    <a:pt x="237" y="261"/>
                  </a:lnTo>
                  <a:lnTo>
                    <a:pt x="234" y="266"/>
                  </a:lnTo>
                  <a:lnTo>
                    <a:pt x="231" y="272"/>
                  </a:lnTo>
                  <a:lnTo>
                    <a:pt x="228" y="277"/>
                  </a:lnTo>
                  <a:lnTo>
                    <a:pt x="224" y="283"/>
                  </a:lnTo>
                  <a:lnTo>
                    <a:pt x="220" y="288"/>
                  </a:lnTo>
                  <a:lnTo>
                    <a:pt x="216" y="293"/>
                  </a:lnTo>
                  <a:lnTo>
                    <a:pt x="212" y="297"/>
                  </a:lnTo>
                  <a:lnTo>
                    <a:pt x="207" y="301"/>
                  </a:lnTo>
                  <a:lnTo>
                    <a:pt x="202" y="305"/>
                  </a:lnTo>
                  <a:lnTo>
                    <a:pt x="198" y="309"/>
                  </a:lnTo>
                  <a:lnTo>
                    <a:pt x="193" y="312"/>
                  </a:lnTo>
                  <a:lnTo>
                    <a:pt x="187" y="316"/>
                  </a:lnTo>
                  <a:lnTo>
                    <a:pt x="182" y="318"/>
                  </a:lnTo>
                  <a:lnTo>
                    <a:pt x="176" y="321"/>
                  </a:lnTo>
                  <a:lnTo>
                    <a:pt x="171" y="323"/>
                  </a:lnTo>
                  <a:lnTo>
                    <a:pt x="165" y="325"/>
                  </a:lnTo>
                  <a:lnTo>
                    <a:pt x="160" y="328"/>
                  </a:lnTo>
                  <a:lnTo>
                    <a:pt x="153" y="329"/>
                  </a:lnTo>
                  <a:lnTo>
                    <a:pt x="148" y="330"/>
                  </a:lnTo>
                  <a:lnTo>
                    <a:pt x="141" y="331"/>
                  </a:lnTo>
                  <a:lnTo>
                    <a:pt x="136" y="332"/>
                  </a:lnTo>
                  <a:lnTo>
                    <a:pt x="129" y="332"/>
                  </a:lnTo>
                  <a:lnTo>
                    <a:pt x="124" y="332"/>
                  </a:lnTo>
                  <a:lnTo>
                    <a:pt x="79" y="332"/>
                  </a:lnTo>
                  <a:lnTo>
                    <a:pt x="79" y="63"/>
                  </a:lnTo>
                  <a:close/>
                </a:path>
              </a:pathLst>
            </a:custGeom>
            <a:solidFill>
              <a:srgbClr val="00000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04" name="Google Shape;104;p59"/>
            <p:cNvSpPr/>
            <p:nvPr/>
          </p:nvSpPr>
          <p:spPr>
            <a:xfrm>
              <a:off x="5401" y="734"/>
              <a:ext cx="71" cy="120"/>
            </a:xfrm>
            <a:custGeom>
              <a:avLst/>
              <a:gdLst/>
              <a:ahLst/>
              <a:cxnLst/>
              <a:rect l="l" t="t" r="r" b="b"/>
              <a:pathLst>
                <a:path w="231" h="393" extrusionOk="0">
                  <a:moveTo>
                    <a:pt x="0" y="393"/>
                  </a:moveTo>
                  <a:lnTo>
                    <a:pt x="0" y="107"/>
                  </a:lnTo>
                  <a:lnTo>
                    <a:pt x="0" y="0"/>
                  </a:lnTo>
                  <a:lnTo>
                    <a:pt x="79" y="0"/>
                  </a:lnTo>
                  <a:lnTo>
                    <a:pt x="79" y="288"/>
                  </a:lnTo>
                  <a:lnTo>
                    <a:pt x="79" y="332"/>
                  </a:lnTo>
                  <a:lnTo>
                    <a:pt x="231" y="332"/>
                  </a:lnTo>
                  <a:lnTo>
                    <a:pt x="231" y="393"/>
                  </a:lnTo>
                  <a:lnTo>
                    <a:pt x="0" y="393"/>
                  </a:lnTo>
                  <a:close/>
                </a:path>
              </a:pathLst>
            </a:custGeom>
            <a:solidFill>
              <a:srgbClr val="00000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05" name="Google Shape;105;p59"/>
            <p:cNvSpPr/>
            <p:nvPr/>
          </p:nvSpPr>
          <p:spPr>
            <a:xfrm>
              <a:off x="4876" y="255"/>
              <a:ext cx="726" cy="559"/>
            </a:xfrm>
            <a:custGeom>
              <a:avLst/>
              <a:gdLst/>
              <a:ahLst/>
              <a:cxnLst/>
              <a:rect l="l" t="t" r="r" b="b"/>
              <a:pathLst>
                <a:path w="2350" h="1810" extrusionOk="0">
                  <a:moveTo>
                    <a:pt x="642" y="1810"/>
                  </a:moveTo>
                  <a:lnTo>
                    <a:pt x="1285" y="1165"/>
                  </a:lnTo>
                  <a:lnTo>
                    <a:pt x="1828" y="1165"/>
                  </a:lnTo>
                  <a:lnTo>
                    <a:pt x="2350" y="647"/>
                  </a:lnTo>
                  <a:lnTo>
                    <a:pt x="1715" y="647"/>
                  </a:lnTo>
                  <a:lnTo>
                    <a:pt x="1715" y="0"/>
                  </a:lnTo>
                  <a:lnTo>
                    <a:pt x="1072" y="645"/>
                  </a:lnTo>
                  <a:lnTo>
                    <a:pt x="523" y="645"/>
                  </a:lnTo>
                  <a:lnTo>
                    <a:pt x="0" y="1165"/>
                  </a:lnTo>
                  <a:lnTo>
                    <a:pt x="642" y="1165"/>
                  </a:lnTo>
                  <a:lnTo>
                    <a:pt x="642" y="1810"/>
                  </a:lnTo>
                  <a:close/>
                  <a:moveTo>
                    <a:pt x="774" y="1493"/>
                  </a:moveTo>
                  <a:lnTo>
                    <a:pt x="1100" y="1165"/>
                  </a:lnTo>
                  <a:lnTo>
                    <a:pt x="774" y="1165"/>
                  </a:lnTo>
                  <a:lnTo>
                    <a:pt x="774" y="1493"/>
                  </a:lnTo>
                  <a:close/>
                  <a:moveTo>
                    <a:pt x="681" y="1036"/>
                  </a:moveTo>
                  <a:lnTo>
                    <a:pt x="941" y="777"/>
                  </a:lnTo>
                  <a:lnTo>
                    <a:pt x="576" y="777"/>
                  </a:lnTo>
                  <a:lnTo>
                    <a:pt x="314" y="1036"/>
                  </a:lnTo>
                  <a:lnTo>
                    <a:pt x="681" y="1036"/>
                  </a:lnTo>
                  <a:close/>
                  <a:moveTo>
                    <a:pt x="1582" y="645"/>
                  </a:moveTo>
                  <a:lnTo>
                    <a:pt x="1582" y="317"/>
                  </a:lnTo>
                  <a:lnTo>
                    <a:pt x="1253" y="647"/>
                  </a:lnTo>
                  <a:lnTo>
                    <a:pt x="1253" y="647"/>
                  </a:lnTo>
                  <a:lnTo>
                    <a:pt x="1253" y="647"/>
                  </a:lnTo>
                  <a:lnTo>
                    <a:pt x="1256" y="647"/>
                  </a:lnTo>
                  <a:lnTo>
                    <a:pt x="1261" y="647"/>
                  </a:lnTo>
                  <a:lnTo>
                    <a:pt x="1266" y="647"/>
                  </a:lnTo>
                  <a:lnTo>
                    <a:pt x="1274" y="647"/>
                  </a:lnTo>
                  <a:lnTo>
                    <a:pt x="1283" y="647"/>
                  </a:lnTo>
                  <a:lnTo>
                    <a:pt x="1292" y="647"/>
                  </a:lnTo>
                  <a:lnTo>
                    <a:pt x="1304" y="647"/>
                  </a:lnTo>
                  <a:lnTo>
                    <a:pt x="1317" y="647"/>
                  </a:lnTo>
                  <a:lnTo>
                    <a:pt x="1329" y="647"/>
                  </a:lnTo>
                  <a:lnTo>
                    <a:pt x="1343" y="647"/>
                  </a:lnTo>
                  <a:lnTo>
                    <a:pt x="1357" y="647"/>
                  </a:lnTo>
                  <a:lnTo>
                    <a:pt x="1371" y="647"/>
                  </a:lnTo>
                  <a:lnTo>
                    <a:pt x="1387" y="647"/>
                  </a:lnTo>
                  <a:lnTo>
                    <a:pt x="1402" y="647"/>
                  </a:lnTo>
                  <a:lnTo>
                    <a:pt x="1417" y="646"/>
                  </a:lnTo>
                  <a:lnTo>
                    <a:pt x="1433" y="646"/>
                  </a:lnTo>
                  <a:lnTo>
                    <a:pt x="1448" y="646"/>
                  </a:lnTo>
                  <a:lnTo>
                    <a:pt x="1463" y="646"/>
                  </a:lnTo>
                  <a:lnTo>
                    <a:pt x="1477" y="646"/>
                  </a:lnTo>
                  <a:lnTo>
                    <a:pt x="1492" y="646"/>
                  </a:lnTo>
                  <a:lnTo>
                    <a:pt x="1506" y="646"/>
                  </a:lnTo>
                  <a:lnTo>
                    <a:pt x="1518" y="646"/>
                  </a:lnTo>
                  <a:lnTo>
                    <a:pt x="1530" y="646"/>
                  </a:lnTo>
                  <a:lnTo>
                    <a:pt x="1542" y="646"/>
                  </a:lnTo>
                  <a:lnTo>
                    <a:pt x="1552" y="646"/>
                  </a:lnTo>
                  <a:lnTo>
                    <a:pt x="1561" y="646"/>
                  </a:lnTo>
                  <a:lnTo>
                    <a:pt x="1568" y="646"/>
                  </a:lnTo>
                  <a:lnTo>
                    <a:pt x="1574" y="646"/>
                  </a:lnTo>
                  <a:lnTo>
                    <a:pt x="1578" y="646"/>
                  </a:lnTo>
                  <a:lnTo>
                    <a:pt x="1581" y="646"/>
                  </a:lnTo>
                  <a:lnTo>
                    <a:pt x="1582" y="645"/>
                  </a:lnTo>
                  <a:close/>
                  <a:moveTo>
                    <a:pt x="1774" y="1036"/>
                  </a:moveTo>
                  <a:lnTo>
                    <a:pt x="2036" y="777"/>
                  </a:lnTo>
                  <a:lnTo>
                    <a:pt x="1670" y="777"/>
                  </a:lnTo>
                  <a:lnTo>
                    <a:pt x="1408" y="1036"/>
                  </a:lnTo>
                  <a:lnTo>
                    <a:pt x="1774" y="1036"/>
                  </a:lnTo>
                  <a:close/>
                  <a:moveTo>
                    <a:pt x="1228" y="1036"/>
                  </a:moveTo>
                  <a:lnTo>
                    <a:pt x="1488" y="777"/>
                  </a:lnTo>
                  <a:lnTo>
                    <a:pt x="1125" y="777"/>
                  </a:lnTo>
                  <a:lnTo>
                    <a:pt x="864" y="1036"/>
                  </a:lnTo>
                  <a:lnTo>
                    <a:pt x="1228" y="1036"/>
                  </a:lnTo>
                  <a:close/>
                </a:path>
              </a:pathLst>
            </a:custGeom>
            <a:solidFill>
              <a:srgbClr val="00000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06" name="Google Shape;106;p59"/>
            <p:cNvSpPr/>
            <p:nvPr/>
          </p:nvSpPr>
          <p:spPr>
            <a:xfrm>
              <a:off x="5491" y="734"/>
              <a:ext cx="102" cy="120"/>
            </a:xfrm>
            <a:custGeom>
              <a:avLst/>
              <a:gdLst/>
              <a:ahLst/>
              <a:cxnLst/>
              <a:rect l="l" t="t" r="r" b="b"/>
              <a:pathLst>
                <a:path w="326" h="393" extrusionOk="0">
                  <a:moveTo>
                    <a:pt x="79" y="63"/>
                  </a:moveTo>
                  <a:lnTo>
                    <a:pt x="139" y="63"/>
                  </a:lnTo>
                  <a:lnTo>
                    <a:pt x="139" y="63"/>
                  </a:lnTo>
                  <a:lnTo>
                    <a:pt x="140" y="64"/>
                  </a:lnTo>
                  <a:lnTo>
                    <a:pt x="141" y="64"/>
                  </a:lnTo>
                  <a:lnTo>
                    <a:pt x="142" y="64"/>
                  </a:lnTo>
                  <a:lnTo>
                    <a:pt x="144" y="64"/>
                  </a:lnTo>
                  <a:lnTo>
                    <a:pt x="146" y="64"/>
                  </a:lnTo>
                  <a:lnTo>
                    <a:pt x="150" y="64"/>
                  </a:lnTo>
                  <a:lnTo>
                    <a:pt x="152" y="65"/>
                  </a:lnTo>
                  <a:lnTo>
                    <a:pt x="155" y="65"/>
                  </a:lnTo>
                  <a:lnTo>
                    <a:pt x="157" y="65"/>
                  </a:lnTo>
                  <a:lnTo>
                    <a:pt x="161" y="66"/>
                  </a:lnTo>
                  <a:lnTo>
                    <a:pt x="164" y="67"/>
                  </a:lnTo>
                  <a:lnTo>
                    <a:pt x="168" y="68"/>
                  </a:lnTo>
                  <a:lnTo>
                    <a:pt x="172" y="69"/>
                  </a:lnTo>
                  <a:lnTo>
                    <a:pt x="175" y="70"/>
                  </a:lnTo>
                  <a:lnTo>
                    <a:pt x="178" y="71"/>
                  </a:lnTo>
                  <a:lnTo>
                    <a:pt x="182" y="73"/>
                  </a:lnTo>
                  <a:lnTo>
                    <a:pt x="186" y="75"/>
                  </a:lnTo>
                  <a:lnTo>
                    <a:pt x="189" y="77"/>
                  </a:lnTo>
                  <a:lnTo>
                    <a:pt x="192" y="79"/>
                  </a:lnTo>
                  <a:lnTo>
                    <a:pt x="196" y="81"/>
                  </a:lnTo>
                  <a:lnTo>
                    <a:pt x="199" y="84"/>
                  </a:lnTo>
                  <a:lnTo>
                    <a:pt x="201" y="86"/>
                  </a:lnTo>
                  <a:lnTo>
                    <a:pt x="205" y="89"/>
                  </a:lnTo>
                  <a:lnTo>
                    <a:pt x="207" y="92"/>
                  </a:lnTo>
                  <a:lnTo>
                    <a:pt x="210" y="96"/>
                  </a:lnTo>
                  <a:lnTo>
                    <a:pt x="212" y="100"/>
                  </a:lnTo>
                  <a:lnTo>
                    <a:pt x="213" y="103"/>
                  </a:lnTo>
                  <a:lnTo>
                    <a:pt x="215" y="108"/>
                  </a:lnTo>
                  <a:lnTo>
                    <a:pt x="217" y="112"/>
                  </a:lnTo>
                  <a:lnTo>
                    <a:pt x="218" y="117"/>
                  </a:lnTo>
                  <a:lnTo>
                    <a:pt x="218" y="122"/>
                  </a:lnTo>
                  <a:lnTo>
                    <a:pt x="219" y="127"/>
                  </a:lnTo>
                  <a:lnTo>
                    <a:pt x="219" y="127"/>
                  </a:lnTo>
                  <a:lnTo>
                    <a:pt x="218" y="133"/>
                  </a:lnTo>
                  <a:lnTo>
                    <a:pt x="218" y="138"/>
                  </a:lnTo>
                  <a:lnTo>
                    <a:pt x="217" y="143"/>
                  </a:lnTo>
                  <a:lnTo>
                    <a:pt x="215" y="147"/>
                  </a:lnTo>
                  <a:lnTo>
                    <a:pt x="213" y="151"/>
                  </a:lnTo>
                  <a:lnTo>
                    <a:pt x="211" y="155"/>
                  </a:lnTo>
                  <a:lnTo>
                    <a:pt x="209" y="158"/>
                  </a:lnTo>
                  <a:lnTo>
                    <a:pt x="207" y="161"/>
                  </a:lnTo>
                  <a:lnTo>
                    <a:pt x="205" y="165"/>
                  </a:lnTo>
                  <a:lnTo>
                    <a:pt x="201" y="168"/>
                  </a:lnTo>
                  <a:lnTo>
                    <a:pt x="199" y="170"/>
                  </a:lnTo>
                  <a:lnTo>
                    <a:pt x="196" y="172"/>
                  </a:lnTo>
                  <a:lnTo>
                    <a:pt x="192" y="174"/>
                  </a:lnTo>
                  <a:lnTo>
                    <a:pt x="189" y="175"/>
                  </a:lnTo>
                  <a:lnTo>
                    <a:pt x="186" y="178"/>
                  </a:lnTo>
                  <a:lnTo>
                    <a:pt x="183" y="179"/>
                  </a:lnTo>
                  <a:lnTo>
                    <a:pt x="179" y="181"/>
                  </a:lnTo>
                  <a:lnTo>
                    <a:pt x="175" y="182"/>
                  </a:lnTo>
                  <a:lnTo>
                    <a:pt x="172" y="183"/>
                  </a:lnTo>
                  <a:lnTo>
                    <a:pt x="168" y="183"/>
                  </a:lnTo>
                  <a:lnTo>
                    <a:pt x="165" y="184"/>
                  </a:lnTo>
                  <a:lnTo>
                    <a:pt x="162" y="185"/>
                  </a:lnTo>
                  <a:lnTo>
                    <a:pt x="159" y="185"/>
                  </a:lnTo>
                  <a:lnTo>
                    <a:pt x="155" y="186"/>
                  </a:lnTo>
                  <a:lnTo>
                    <a:pt x="153" y="186"/>
                  </a:lnTo>
                  <a:lnTo>
                    <a:pt x="150" y="186"/>
                  </a:lnTo>
                  <a:lnTo>
                    <a:pt x="148" y="186"/>
                  </a:lnTo>
                  <a:lnTo>
                    <a:pt x="145" y="186"/>
                  </a:lnTo>
                  <a:lnTo>
                    <a:pt x="143" y="186"/>
                  </a:lnTo>
                  <a:lnTo>
                    <a:pt x="141" y="186"/>
                  </a:lnTo>
                  <a:lnTo>
                    <a:pt x="140" y="186"/>
                  </a:lnTo>
                  <a:lnTo>
                    <a:pt x="139" y="186"/>
                  </a:lnTo>
                  <a:lnTo>
                    <a:pt x="79" y="186"/>
                  </a:lnTo>
                  <a:lnTo>
                    <a:pt x="79" y="63"/>
                  </a:lnTo>
                  <a:close/>
                  <a:moveTo>
                    <a:pt x="0" y="393"/>
                  </a:moveTo>
                  <a:lnTo>
                    <a:pt x="0" y="107"/>
                  </a:lnTo>
                  <a:lnTo>
                    <a:pt x="0" y="0"/>
                  </a:lnTo>
                  <a:lnTo>
                    <a:pt x="138" y="0"/>
                  </a:lnTo>
                  <a:lnTo>
                    <a:pt x="138" y="0"/>
                  </a:lnTo>
                  <a:lnTo>
                    <a:pt x="140" y="1"/>
                  </a:lnTo>
                  <a:lnTo>
                    <a:pt x="143" y="1"/>
                  </a:lnTo>
                  <a:lnTo>
                    <a:pt x="146" y="1"/>
                  </a:lnTo>
                  <a:lnTo>
                    <a:pt x="151" y="1"/>
                  </a:lnTo>
                  <a:lnTo>
                    <a:pt x="155" y="1"/>
                  </a:lnTo>
                  <a:lnTo>
                    <a:pt x="161" y="3"/>
                  </a:lnTo>
                  <a:lnTo>
                    <a:pt x="166" y="3"/>
                  </a:lnTo>
                  <a:lnTo>
                    <a:pt x="172" y="4"/>
                  </a:lnTo>
                  <a:lnTo>
                    <a:pt x="178" y="5"/>
                  </a:lnTo>
                  <a:lnTo>
                    <a:pt x="185" y="6"/>
                  </a:lnTo>
                  <a:lnTo>
                    <a:pt x="191" y="7"/>
                  </a:lnTo>
                  <a:lnTo>
                    <a:pt x="198" y="8"/>
                  </a:lnTo>
                  <a:lnTo>
                    <a:pt x="205" y="10"/>
                  </a:lnTo>
                  <a:lnTo>
                    <a:pt x="212" y="12"/>
                  </a:lnTo>
                  <a:lnTo>
                    <a:pt x="219" y="15"/>
                  </a:lnTo>
                  <a:lnTo>
                    <a:pt x="226" y="18"/>
                  </a:lnTo>
                  <a:lnTo>
                    <a:pt x="233" y="21"/>
                  </a:lnTo>
                  <a:lnTo>
                    <a:pt x="240" y="24"/>
                  </a:lnTo>
                  <a:lnTo>
                    <a:pt x="246" y="28"/>
                  </a:lnTo>
                  <a:lnTo>
                    <a:pt x="253" y="32"/>
                  </a:lnTo>
                  <a:lnTo>
                    <a:pt x="259" y="38"/>
                  </a:lnTo>
                  <a:lnTo>
                    <a:pt x="266" y="43"/>
                  </a:lnTo>
                  <a:lnTo>
                    <a:pt x="271" y="48"/>
                  </a:lnTo>
                  <a:lnTo>
                    <a:pt x="276" y="54"/>
                  </a:lnTo>
                  <a:lnTo>
                    <a:pt x="281" y="62"/>
                  </a:lnTo>
                  <a:lnTo>
                    <a:pt x="285" y="68"/>
                  </a:lnTo>
                  <a:lnTo>
                    <a:pt x="289" y="76"/>
                  </a:lnTo>
                  <a:lnTo>
                    <a:pt x="292" y="85"/>
                  </a:lnTo>
                  <a:lnTo>
                    <a:pt x="295" y="93"/>
                  </a:lnTo>
                  <a:lnTo>
                    <a:pt x="298" y="103"/>
                  </a:lnTo>
                  <a:lnTo>
                    <a:pt x="299" y="113"/>
                  </a:lnTo>
                  <a:lnTo>
                    <a:pt x="300" y="124"/>
                  </a:lnTo>
                  <a:lnTo>
                    <a:pt x="300" y="124"/>
                  </a:lnTo>
                  <a:lnTo>
                    <a:pt x="299" y="130"/>
                  </a:lnTo>
                  <a:lnTo>
                    <a:pt x="299" y="134"/>
                  </a:lnTo>
                  <a:lnTo>
                    <a:pt x="298" y="138"/>
                  </a:lnTo>
                  <a:lnTo>
                    <a:pt x="298" y="143"/>
                  </a:lnTo>
                  <a:lnTo>
                    <a:pt x="295" y="147"/>
                  </a:lnTo>
                  <a:lnTo>
                    <a:pt x="294" y="151"/>
                  </a:lnTo>
                  <a:lnTo>
                    <a:pt x="293" y="156"/>
                  </a:lnTo>
                  <a:lnTo>
                    <a:pt x="291" y="159"/>
                  </a:lnTo>
                  <a:lnTo>
                    <a:pt x="289" y="163"/>
                  </a:lnTo>
                  <a:lnTo>
                    <a:pt x="287" y="167"/>
                  </a:lnTo>
                  <a:lnTo>
                    <a:pt x="284" y="171"/>
                  </a:lnTo>
                  <a:lnTo>
                    <a:pt x="282" y="174"/>
                  </a:lnTo>
                  <a:lnTo>
                    <a:pt x="279" y="178"/>
                  </a:lnTo>
                  <a:lnTo>
                    <a:pt x="277" y="181"/>
                  </a:lnTo>
                  <a:lnTo>
                    <a:pt x="273" y="184"/>
                  </a:lnTo>
                  <a:lnTo>
                    <a:pt x="271" y="188"/>
                  </a:lnTo>
                  <a:lnTo>
                    <a:pt x="268" y="190"/>
                  </a:lnTo>
                  <a:lnTo>
                    <a:pt x="265" y="193"/>
                  </a:lnTo>
                  <a:lnTo>
                    <a:pt x="261" y="195"/>
                  </a:lnTo>
                  <a:lnTo>
                    <a:pt x="258" y="198"/>
                  </a:lnTo>
                  <a:lnTo>
                    <a:pt x="255" y="201"/>
                  </a:lnTo>
                  <a:lnTo>
                    <a:pt x="252" y="203"/>
                  </a:lnTo>
                  <a:lnTo>
                    <a:pt x="248" y="205"/>
                  </a:lnTo>
                  <a:lnTo>
                    <a:pt x="245" y="207"/>
                  </a:lnTo>
                  <a:lnTo>
                    <a:pt x="242" y="209"/>
                  </a:lnTo>
                  <a:lnTo>
                    <a:pt x="238" y="211"/>
                  </a:lnTo>
                  <a:lnTo>
                    <a:pt x="235" y="213"/>
                  </a:lnTo>
                  <a:lnTo>
                    <a:pt x="232" y="214"/>
                  </a:lnTo>
                  <a:lnTo>
                    <a:pt x="229" y="215"/>
                  </a:lnTo>
                  <a:lnTo>
                    <a:pt x="225" y="217"/>
                  </a:lnTo>
                  <a:lnTo>
                    <a:pt x="222" y="218"/>
                  </a:lnTo>
                  <a:lnTo>
                    <a:pt x="220" y="218"/>
                  </a:lnTo>
                  <a:lnTo>
                    <a:pt x="220" y="218"/>
                  </a:lnTo>
                  <a:lnTo>
                    <a:pt x="220" y="219"/>
                  </a:lnTo>
                  <a:lnTo>
                    <a:pt x="221" y="219"/>
                  </a:lnTo>
                  <a:lnTo>
                    <a:pt x="221" y="219"/>
                  </a:lnTo>
                  <a:lnTo>
                    <a:pt x="222" y="219"/>
                  </a:lnTo>
                  <a:lnTo>
                    <a:pt x="223" y="219"/>
                  </a:lnTo>
                  <a:lnTo>
                    <a:pt x="224" y="219"/>
                  </a:lnTo>
                  <a:lnTo>
                    <a:pt x="225" y="219"/>
                  </a:lnTo>
                  <a:lnTo>
                    <a:pt x="226" y="220"/>
                  </a:lnTo>
                  <a:lnTo>
                    <a:pt x="227" y="220"/>
                  </a:lnTo>
                  <a:lnTo>
                    <a:pt x="229" y="220"/>
                  </a:lnTo>
                  <a:lnTo>
                    <a:pt x="230" y="220"/>
                  </a:lnTo>
                  <a:lnTo>
                    <a:pt x="231" y="221"/>
                  </a:lnTo>
                  <a:lnTo>
                    <a:pt x="232" y="221"/>
                  </a:lnTo>
                  <a:lnTo>
                    <a:pt x="233" y="223"/>
                  </a:lnTo>
                  <a:lnTo>
                    <a:pt x="234" y="223"/>
                  </a:lnTo>
                  <a:lnTo>
                    <a:pt x="236" y="224"/>
                  </a:lnTo>
                  <a:lnTo>
                    <a:pt x="237" y="225"/>
                  </a:lnTo>
                  <a:lnTo>
                    <a:pt x="238" y="226"/>
                  </a:lnTo>
                  <a:lnTo>
                    <a:pt x="240" y="227"/>
                  </a:lnTo>
                  <a:lnTo>
                    <a:pt x="242" y="228"/>
                  </a:lnTo>
                  <a:lnTo>
                    <a:pt x="243" y="229"/>
                  </a:lnTo>
                  <a:lnTo>
                    <a:pt x="244" y="230"/>
                  </a:lnTo>
                  <a:lnTo>
                    <a:pt x="245" y="231"/>
                  </a:lnTo>
                  <a:lnTo>
                    <a:pt x="247" y="234"/>
                  </a:lnTo>
                  <a:lnTo>
                    <a:pt x="248" y="235"/>
                  </a:lnTo>
                  <a:lnTo>
                    <a:pt x="249" y="237"/>
                  </a:lnTo>
                  <a:lnTo>
                    <a:pt x="252" y="239"/>
                  </a:lnTo>
                  <a:lnTo>
                    <a:pt x="253" y="241"/>
                  </a:lnTo>
                  <a:lnTo>
                    <a:pt x="255" y="243"/>
                  </a:lnTo>
                  <a:lnTo>
                    <a:pt x="256" y="246"/>
                  </a:lnTo>
                  <a:lnTo>
                    <a:pt x="257" y="249"/>
                  </a:lnTo>
                  <a:lnTo>
                    <a:pt x="259" y="251"/>
                  </a:lnTo>
                  <a:lnTo>
                    <a:pt x="326" y="393"/>
                  </a:lnTo>
                  <a:lnTo>
                    <a:pt x="238" y="393"/>
                  </a:lnTo>
                  <a:lnTo>
                    <a:pt x="187" y="282"/>
                  </a:lnTo>
                  <a:lnTo>
                    <a:pt x="187" y="282"/>
                  </a:lnTo>
                  <a:lnTo>
                    <a:pt x="186" y="279"/>
                  </a:lnTo>
                  <a:lnTo>
                    <a:pt x="185" y="277"/>
                  </a:lnTo>
                  <a:lnTo>
                    <a:pt x="184" y="275"/>
                  </a:lnTo>
                  <a:lnTo>
                    <a:pt x="183" y="274"/>
                  </a:lnTo>
                  <a:lnTo>
                    <a:pt x="182" y="272"/>
                  </a:lnTo>
                  <a:lnTo>
                    <a:pt x="180" y="270"/>
                  </a:lnTo>
                  <a:lnTo>
                    <a:pt x="179" y="269"/>
                  </a:lnTo>
                  <a:lnTo>
                    <a:pt x="178" y="266"/>
                  </a:lnTo>
                  <a:lnTo>
                    <a:pt x="177" y="265"/>
                  </a:lnTo>
                  <a:lnTo>
                    <a:pt x="176" y="263"/>
                  </a:lnTo>
                  <a:lnTo>
                    <a:pt x="175" y="262"/>
                  </a:lnTo>
                  <a:lnTo>
                    <a:pt x="174" y="261"/>
                  </a:lnTo>
                  <a:lnTo>
                    <a:pt x="173" y="260"/>
                  </a:lnTo>
                  <a:lnTo>
                    <a:pt x="171" y="259"/>
                  </a:lnTo>
                  <a:lnTo>
                    <a:pt x="169" y="258"/>
                  </a:lnTo>
                  <a:lnTo>
                    <a:pt x="168" y="256"/>
                  </a:lnTo>
                  <a:lnTo>
                    <a:pt x="166" y="255"/>
                  </a:lnTo>
                  <a:lnTo>
                    <a:pt x="165" y="254"/>
                  </a:lnTo>
                  <a:lnTo>
                    <a:pt x="163" y="254"/>
                  </a:lnTo>
                  <a:lnTo>
                    <a:pt x="162" y="253"/>
                  </a:lnTo>
                  <a:lnTo>
                    <a:pt x="160" y="252"/>
                  </a:lnTo>
                  <a:lnTo>
                    <a:pt x="159" y="252"/>
                  </a:lnTo>
                  <a:lnTo>
                    <a:pt x="156" y="251"/>
                  </a:lnTo>
                  <a:lnTo>
                    <a:pt x="154" y="251"/>
                  </a:lnTo>
                  <a:lnTo>
                    <a:pt x="152" y="251"/>
                  </a:lnTo>
                  <a:lnTo>
                    <a:pt x="150" y="250"/>
                  </a:lnTo>
                  <a:lnTo>
                    <a:pt x="148" y="250"/>
                  </a:lnTo>
                  <a:lnTo>
                    <a:pt x="145" y="250"/>
                  </a:lnTo>
                  <a:lnTo>
                    <a:pt x="143" y="250"/>
                  </a:lnTo>
                  <a:lnTo>
                    <a:pt x="140" y="250"/>
                  </a:lnTo>
                  <a:lnTo>
                    <a:pt x="138" y="250"/>
                  </a:lnTo>
                  <a:lnTo>
                    <a:pt x="136" y="249"/>
                  </a:lnTo>
                  <a:lnTo>
                    <a:pt x="79" y="249"/>
                  </a:lnTo>
                  <a:lnTo>
                    <a:pt x="79" y="393"/>
                  </a:lnTo>
                  <a:lnTo>
                    <a:pt x="0" y="393"/>
                  </a:lnTo>
                  <a:close/>
                </a:path>
              </a:pathLst>
            </a:custGeom>
            <a:solidFill>
              <a:srgbClr val="00000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Bild mit Überschrift" type="picTx">
  <p:cSld name="PICTURE_WITH_CAPTION_TEXT">
    <p:spTree>
      <p:nvGrpSpPr>
        <p:cNvPr id="1" name="Shape 107"/>
        <p:cNvGrpSpPr/>
        <p:nvPr/>
      </p:nvGrpSpPr>
      <p:grpSpPr>
        <a:xfrm>
          <a:off x="0" y="0"/>
          <a:ext cx="0" cy="0"/>
          <a:chOff x="0" y="0"/>
          <a:chExt cx="0" cy="0"/>
        </a:xfrm>
      </p:grpSpPr>
      <p:sp>
        <p:nvSpPr>
          <p:cNvPr id="108" name="Google Shape;108;p60"/>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3200"/>
              <a:buFont typeface="Calibri"/>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09" name="Google Shape;109;p60"/>
          <p:cNvSpPr>
            <a:spLocks noGrp="1"/>
          </p:cNvSpPr>
          <p:nvPr>
            <p:ph type="pic" idx="2"/>
          </p:nvPr>
        </p:nvSpPr>
        <p:spPr>
          <a:xfrm>
            <a:off x="5183188" y="987425"/>
            <a:ext cx="6172200" cy="4873625"/>
          </a:xfrm>
          <a:prstGeom prst="rect">
            <a:avLst/>
          </a:prstGeom>
          <a:noFill/>
          <a:ln>
            <a:noFill/>
          </a:ln>
        </p:spPr>
      </p:sp>
      <p:sp>
        <p:nvSpPr>
          <p:cNvPr id="110" name="Google Shape;110;p60"/>
          <p:cNvSpPr txBox="1">
            <a:spLocks noGrp="1"/>
          </p:cNvSpPr>
          <p:nvPr>
            <p:ph type="body" idx="1"/>
          </p:nvPr>
        </p:nvSpPr>
        <p:spPr>
          <a:xfrm>
            <a:off x="839788" y="2057400"/>
            <a:ext cx="3932237"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1600"/>
              <a:buNone/>
              <a:defRPr sz="1600"/>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111" name="Google Shape;111;p60"/>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12" name="Google Shape;112;p60"/>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13" name="Google Shape;113;p60"/>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‹Nr.›</a:t>
            </a:fld>
            <a:endParaRPr/>
          </a:p>
        </p:txBody>
      </p:sp>
      <p:sp>
        <p:nvSpPr>
          <p:cNvPr id="114" name="Google Shape;114;p60"/>
          <p:cNvSpPr/>
          <p:nvPr/>
        </p:nvSpPr>
        <p:spPr>
          <a:xfrm>
            <a:off x="0" y="188913"/>
            <a:ext cx="12192000" cy="755650"/>
          </a:xfrm>
          <a:prstGeom prst="rect">
            <a:avLst/>
          </a:prstGeom>
          <a:solidFill>
            <a:srgbClr val="CDCDCD"/>
          </a:solidFill>
          <a:ln>
            <a:noFill/>
          </a:ln>
        </p:spPr>
        <p:txBody>
          <a:bodyPr spcFirstLastPara="1" wrap="square" lIns="91425" tIns="45700" rIns="91425" bIns="45700" anchor="ctr" anchorCtr="0">
            <a:noAutofit/>
          </a:bodyPr>
          <a:lstStyle/>
          <a:p>
            <a:pPr marL="0" marR="0" lvl="0" indent="0" algn="ctr" rtl="0">
              <a:spcBef>
                <a:spcPts val="0"/>
              </a:spcBef>
              <a:spcAft>
                <a:spcPts val="0"/>
              </a:spcAft>
              <a:buClr>
                <a:schemeClr val="dk1"/>
              </a:buClr>
              <a:buSzPts val="2600"/>
              <a:buFont typeface="Noto Sans Symbols"/>
              <a:buNone/>
            </a:pPr>
            <a:endParaRPr sz="2600" b="1">
              <a:solidFill>
                <a:schemeClr val="dk2"/>
              </a:solidFill>
              <a:latin typeface="Open Sans Light"/>
              <a:ea typeface="Open Sans Light"/>
              <a:cs typeface="Open Sans Light"/>
              <a:sym typeface="Open Sans Light"/>
            </a:endParaRPr>
          </a:p>
        </p:txBody>
      </p:sp>
      <p:pic>
        <p:nvPicPr>
          <p:cNvPr id="115" name="Google Shape;115;p60" descr="unilogo4c"/>
          <p:cNvPicPr preferRelativeResize="0"/>
          <p:nvPr/>
        </p:nvPicPr>
        <p:blipFill rotWithShape="1">
          <a:blip r:embed="rId2">
            <a:alphaModFix/>
          </a:blip>
          <a:srcRect r="80917"/>
          <a:stretch/>
        </p:blipFill>
        <p:spPr>
          <a:xfrm>
            <a:off x="-1588" y="188913"/>
            <a:ext cx="1836738" cy="750887"/>
          </a:xfrm>
          <a:prstGeom prst="rect">
            <a:avLst/>
          </a:prstGeom>
          <a:noFill/>
          <a:ln>
            <a:noFill/>
          </a:ln>
        </p:spPr>
      </p:pic>
      <p:grpSp>
        <p:nvGrpSpPr>
          <p:cNvPr id="116" name="Google Shape;116;p60"/>
          <p:cNvGrpSpPr/>
          <p:nvPr/>
        </p:nvGrpSpPr>
        <p:grpSpPr>
          <a:xfrm>
            <a:off x="11222092" y="267493"/>
            <a:ext cx="719138" cy="593725"/>
            <a:chOff x="4876" y="255"/>
            <a:chExt cx="726" cy="599"/>
          </a:xfrm>
        </p:grpSpPr>
        <p:sp>
          <p:nvSpPr>
            <p:cNvPr id="117" name="Google Shape;117;p60"/>
            <p:cNvSpPr/>
            <p:nvPr/>
          </p:nvSpPr>
          <p:spPr>
            <a:xfrm>
              <a:off x="5278" y="734"/>
              <a:ext cx="102" cy="120"/>
            </a:xfrm>
            <a:custGeom>
              <a:avLst/>
              <a:gdLst/>
              <a:ahLst/>
              <a:cxnLst/>
              <a:rect l="l" t="t" r="r" b="b"/>
              <a:pathLst>
                <a:path w="334" h="393" extrusionOk="0">
                  <a:moveTo>
                    <a:pt x="0" y="393"/>
                  </a:moveTo>
                  <a:lnTo>
                    <a:pt x="0" y="107"/>
                  </a:lnTo>
                  <a:lnTo>
                    <a:pt x="0" y="0"/>
                  </a:lnTo>
                  <a:lnTo>
                    <a:pt x="108" y="0"/>
                  </a:lnTo>
                  <a:lnTo>
                    <a:pt x="108" y="0"/>
                  </a:lnTo>
                  <a:lnTo>
                    <a:pt x="119" y="1"/>
                  </a:lnTo>
                  <a:lnTo>
                    <a:pt x="130" y="1"/>
                  </a:lnTo>
                  <a:lnTo>
                    <a:pt x="141" y="3"/>
                  </a:lnTo>
                  <a:lnTo>
                    <a:pt x="152" y="3"/>
                  </a:lnTo>
                  <a:lnTo>
                    <a:pt x="162" y="4"/>
                  </a:lnTo>
                  <a:lnTo>
                    <a:pt x="173" y="6"/>
                  </a:lnTo>
                  <a:lnTo>
                    <a:pt x="183" y="8"/>
                  </a:lnTo>
                  <a:lnTo>
                    <a:pt x="194" y="10"/>
                  </a:lnTo>
                  <a:lnTo>
                    <a:pt x="203" y="12"/>
                  </a:lnTo>
                  <a:lnTo>
                    <a:pt x="213" y="15"/>
                  </a:lnTo>
                  <a:lnTo>
                    <a:pt x="222" y="18"/>
                  </a:lnTo>
                  <a:lnTo>
                    <a:pt x="232" y="22"/>
                  </a:lnTo>
                  <a:lnTo>
                    <a:pt x="241" y="26"/>
                  </a:lnTo>
                  <a:lnTo>
                    <a:pt x="249" y="31"/>
                  </a:lnTo>
                  <a:lnTo>
                    <a:pt x="257" y="35"/>
                  </a:lnTo>
                  <a:lnTo>
                    <a:pt x="265" y="41"/>
                  </a:lnTo>
                  <a:lnTo>
                    <a:pt x="272" y="46"/>
                  </a:lnTo>
                  <a:lnTo>
                    <a:pt x="280" y="53"/>
                  </a:lnTo>
                  <a:lnTo>
                    <a:pt x="287" y="59"/>
                  </a:lnTo>
                  <a:lnTo>
                    <a:pt x="293" y="67"/>
                  </a:lnTo>
                  <a:lnTo>
                    <a:pt x="300" y="75"/>
                  </a:lnTo>
                  <a:lnTo>
                    <a:pt x="305" y="82"/>
                  </a:lnTo>
                  <a:lnTo>
                    <a:pt x="310" y="91"/>
                  </a:lnTo>
                  <a:lnTo>
                    <a:pt x="315" y="101"/>
                  </a:lnTo>
                  <a:lnTo>
                    <a:pt x="318" y="111"/>
                  </a:lnTo>
                  <a:lnTo>
                    <a:pt x="323" y="122"/>
                  </a:lnTo>
                  <a:lnTo>
                    <a:pt x="326" y="133"/>
                  </a:lnTo>
                  <a:lnTo>
                    <a:pt x="328" y="145"/>
                  </a:lnTo>
                  <a:lnTo>
                    <a:pt x="330" y="157"/>
                  </a:lnTo>
                  <a:lnTo>
                    <a:pt x="332" y="170"/>
                  </a:lnTo>
                  <a:lnTo>
                    <a:pt x="333" y="183"/>
                  </a:lnTo>
                  <a:lnTo>
                    <a:pt x="334" y="197"/>
                  </a:lnTo>
                  <a:lnTo>
                    <a:pt x="334" y="197"/>
                  </a:lnTo>
                  <a:lnTo>
                    <a:pt x="333" y="213"/>
                  </a:lnTo>
                  <a:lnTo>
                    <a:pt x="332" y="226"/>
                  </a:lnTo>
                  <a:lnTo>
                    <a:pt x="330" y="239"/>
                  </a:lnTo>
                  <a:lnTo>
                    <a:pt x="328" y="251"/>
                  </a:lnTo>
                  <a:lnTo>
                    <a:pt x="326" y="263"/>
                  </a:lnTo>
                  <a:lnTo>
                    <a:pt x="323" y="274"/>
                  </a:lnTo>
                  <a:lnTo>
                    <a:pt x="318" y="285"/>
                  </a:lnTo>
                  <a:lnTo>
                    <a:pt x="315" y="295"/>
                  </a:lnTo>
                  <a:lnTo>
                    <a:pt x="310" y="304"/>
                  </a:lnTo>
                  <a:lnTo>
                    <a:pt x="305" y="312"/>
                  </a:lnTo>
                  <a:lnTo>
                    <a:pt x="300" y="321"/>
                  </a:lnTo>
                  <a:lnTo>
                    <a:pt x="293" y="329"/>
                  </a:lnTo>
                  <a:lnTo>
                    <a:pt x="287" y="336"/>
                  </a:lnTo>
                  <a:lnTo>
                    <a:pt x="280" y="343"/>
                  </a:lnTo>
                  <a:lnTo>
                    <a:pt x="272" y="348"/>
                  </a:lnTo>
                  <a:lnTo>
                    <a:pt x="265" y="355"/>
                  </a:lnTo>
                  <a:lnTo>
                    <a:pt x="257" y="359"/>
                  </a:lnTo>
                  <a:lnTo>
                    <a:pt x="249" y="365"/>
                  </a:lnTo>
                  <a:lnTo>
                    <a:pt x="241" y="369"/>
                  </a:lnTo>
                  <a:lnTo>
                    <a:pt x="232" y="374"/>
                  </a:lnTo>
                  <a:lnTo>
                    <a:pt x="222" y="377"/>
                  </a:lnTo>
                  <a:lnTo>
                    <a:pt x="213" y="380"/>
                  </a:lnTo>
                  <a:lnTo>
                    <a:pt x="203" y="382"/>
                  </a:lnTo>
                  <a:lnTo>
                    <a:pt x="194" y="386"/>
                  </a:lnTo>
                  <a:lnTo>
                    <a:pt x="183" y="388"/>
                  </a:lnTo>
                  <a:lnTo>
                    <a:pt x="173" y="389"/>
                  </a:lnTo>
                  <a:lnTo>
                    <a:pt x="162" y="391"/>
                  </a:lnTo>
                  <a:lnTo>
                    <a:pt x="152" y="392"/>
                  </a:lnTo>
                  <a:lnTo>
                    <a:pt x="141" y="392"/>
                  </a:lnTo>
                  <a:lnTo>
                    <a:pt x="130" y="393"/>
                  </a:lnTo>
                  <a:lnTo>
                    <a:pt x="119" y="393"/>
                  </a:lnTo>
                  <a:lnTo>
                    <a:pt x="108" y="393"/>
                  </a:lnTo>
                  <a:lnTo>
                    <a:pt x="0" y="393"/>
                  </a:lnTo>
                  <a:close/>
                  <a:moveTo>
                    <a:pt x="79" y="63"/>
                  </a:moveTo>
                  <a:lnTo>
                    <a:pt x="124" y="63"/>
                  </a:lnTo>
                  <a:lnTo>
                    <a:pt x="124" y="63"/>
                  </a:lnTo>
                  <a:lnTo>
                    <a:pt x="129" y="64"/>
                  </a:lnTo>
                  <a:lnTo>
                    <a:pt x="136" y="64"/>
                  </a:lnTo>
                  <a:lnTo>
                    <a:pt x="141" y="65"/>
                  </a:lnTo>
                  <a:lnTo>
                    <a:pt x="148" y="66"/>
                  </a:lnTo>
                  <a:lnTo>
                    <a:pt x="153" y="67"/>
                  </a:lnTo>
                  <a:lnTo>
                    <a:pt x="160" y="68"/>
                  </a:lnTo>
                  <a:lnTo>
                    <a:pt x="165" y="70"/>
                  </a:lnTo>
                  <a:lnTo>
                    <a:pt x="171" y="73"/>
                  </a:lnTo>
                  <a:lnTo>
                    <a:pt x="176" y="75"/>
                  </a:lnTo>
                  <a:lnTo>
                    <a:pt x="182" y="77"/>
                  </a:lnTo>
                  <a:lnTo>
                    <a:pt x="187" y="80"/>
                  </a:lnTo>
                  <a:lnTo>
                    <a:pt x="193" y="84"/>
                  </a:lnTo>
                  <a:lnTo>
                    <a:pt x="198" y="87"/>
                  </a:lnTo>
                  <a:lnTo>
                    <a:pt x="202" y="90"/>
                  </a:lnTo>
                  <a:lnTo>
                    <a:pt x="207" y="94"/>
                  </a:lnTo>
                  <a:lnTo>
                    <a:pt x="212" y="98"/>
                  </a:lnTo>
                  <a:lnTo>
                    <a:pt x="216" y="102"/>
                  </a:lnTo>
                  <a:lnTo>
                    <a:pt x="220" y="108"/>
                  </a:lnTo>
                  <a:lnTo>
                    <a:pt x="224" y="112"/>
                  </a:lnTo>
                  <a:lnTo>
                    <a:pt x="228" y="117"/>
                  </a:lnTo>
                  <a:lnTo>
                    <a:pt x="231" y="123"/>
                  </a:lnTo>
                  <a:lnTo>
                    <a:pt x="234" y="128"/>
                  </a:lnTo>
                  <a:lnTo>
                    <a:pt x="237" y="134"/>
                  </a:lnTo>
                  <a:lnTo>
                    <a:pt x="241" y="140"/>
                  </a:lnTo>
                  <a:lnTo>
                    <a:pt x="243" y="147"/>
                  </a:lnTo>
                  <a:lnTo>
                    <a:pt x="245" y="154"/>
                  </a:lnTo>
                  <a:lnTo>
                    <a:pt x="247" y="160"/>
                  </a:lnTo>
                  <a:lnTo>
                    <a:pt x="248" y="168"/>
                  </a:lnTo>
                  <a:lnTo>
                    <a:pt x="249" y="174"/>
                  </a:lnTo>
                  <a:lnTo>
                    <a:pt x="251" y="182"/>
                  </a:lnTo>
                  <a:lnTo>
                    <a:pt x="251" y="190"/>
                  </a:lnTo>
                  <a:lnTo>
                    <a:pt x="252" y="197"/>
                  </a:lnTo>
                  <a:lnTo>
                    <a:pt x="252" y="197"/>
                  </a:lnTo>
                  <a:lnTo>
                    <a:pt x="251" y="206"/>
                  </a:lnTo>
                  <a:lnTo>
                    <a:pt x="251" y="214"/>
                  </a:lnTo>
                  <a:lnTo>
                    <a:pt x="249" y="220"/>
                  </a:lnTo>
                  <a:lnTo>
                    <a:pt x="248" y="228"/>
                  </a:lnTo>
                  <a:lnTo>
                    <a:pt x="247" y="235"/>
                  </a:lnTo>
                  <a:lnTo>
                    <a:pt x="245" y="241"/>
                  </a:lnTo>
                  <a:lnTo>
                    <a:pt x="243" y="248"/>
                  </a:lnTo>
                  <a:lnTo>
                    <a:pt x="241" y="254"/>
                  </a:lnTo>
                  <a:lnTo>
                    <a:pt x="237" y="261"/>
                  </a:lnTo>
                  <a:lnTo>
                    <a:pt x="234" y="266"/>
                  </a:lnTo>
                  <a:lnTo>
                    <a:pt x="231" y="272"/>
                  </a:lnTo>
                  <a:lnTo>
                    <a:pt x="228" y="277"/>
                  </a:lnTo>
                  <a:lnTo>
                    <a:pt x="224" y="283"/>
                  </a:lnTo>
                  <a:lnTo>
                    <a:pt x="220" y="288"/>
                  </a:lnTo>
                  <a:lnTo>
                    <a:pt x="216" y="293"/>
                  </a:lnTo>
                  <a:lnTo>
                    <a:pt x="212" y="297"/>
                  </a:lnTo>
                  <a:lnTo>
                    <a:pt x="207" y="301"/>
                  </a:lnTo>
                  <a:lnTo>
                    <a:pt x="202" y="305"/>
                  </a:lnTo>
                  <a:lnTo>
                    <a:pt x="198" y="309"/>
                  </a:lnTo>
                  <a:lnTo>
                    <a:pt x="193" y="312"/>
                  </a:lnTo>
                  <a:lnTo>
                    <a:pt x="187" y="316"/>
                  </a:lnTo>
                  <a:lnTo>
                    <a:pt x="182" y="318"/>
                  </a:lnTo>
                  <a:lnTo>
                    <a:pt x="176" y="321"/>
                  </a:lnTo>
                  <a:lnTo>
                    <a:pt x="171" y="323"/>
                  </a:lnTo>
                  <a:lnTo>
                    <a:pt x="165" y="325"/>
                  </a:lnTo>
                  <a:lnTo>
                    <a:pt x="160" y="328"/>
                  </a:lnTo>
                  <a:lnTo>
                    <a:pt x="153" y="329"/>
                  </a:lnTo>
                  <a:lnTo>
                    <a:pt x="148" y="330"/>
                  </a:lnTo>
                  <a:lnTo>
                    <a:pt x="141" y="331"/>
                  </a:lnTo>
                  <a:lnTo>
                    <a:pt x="136" y="332"/>
                  </a:lnTo>
                  <a:lnTo>
                    <a:pt x="129" y="332"/>
                  </a:lnTo>
                  <a:lnTo>
                    <a:pt x="124" y="332"/>
                  </a:lnTo>
                  <a:lnTo>
                    <a:pt x="79" y="332"/>
                  </a:lnTo>
                  <a:lnTo>
                    <a:pt x="79" y="63"/>
                  </a:lnTo>
                  <a:close/>
                </a:path>
              </a:pathLst>
            </a:custGeom>
            <a:solidFill>
              <a:srgbClr val="00000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18" name="Google Shape;118;p60"/>
            <p:cNvSpPr/>
            <p:nvPr/>
          </p:nvSpPr>
          <p:spPr>
            <a:xfrm>
              <a:off x="5401" y="734"/>
              <a:ext cx="71" cy="120"/>
            </a:xfrm>
            <a:custGeom>
              <a:avLst/>
              <a:gdLst/>
              <a:ahLst/>
              <a:cxnLst/>
              <a:rect l="l" t="t" r="r" b="b"/>
              <a:pathLst>
                <a:path w="231" h="393" extrusionOk="0">
                  <a:moveTo>
                    <a:pt x="0" y="393"/>
                  </a:moveTo>
                  <a:lnTo>
                    <a:pt x="0" y="107"/>
                  </a:lnTo>
                  <a:lnTo>
                    <a:pt x="0" y="0"/>
                  </a:lnTo>
                  <a:lnTo>
                    <a:pt x="79" y="0"/>
                  </a:lnTo>
                  <a:lnTo>
                    <a:pt x="79" y="288"/>
                  </a:lnTo>
                  <a:lnTo>
                    <a:pt x="79" y="332"/>
                  </a:lnTo>
                  <a:lnTo>
                    <a:pt x="231" y="332"/>
                  </a:lnTo>
                  <a:lnTo>
                    <a:pt x="231" y="393"/>
                  </a:lnTo>
                  <a:lnTo>
                    <a:pt x="0" y="393"/>
                  </a:lnTo>
                  <a:close/>
                </a:path>
              </a:pathLst>
            </a:custGeom>
            <a:solidFill>
              <a:srgbClr val="00000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19" name="Google Shape;119;p60"/>
            <p:cNvSpPr/>
            <p:nvPr/>
          </p:nvSpPr>
          <p:spPr>
            <a:xfrm>
              <a:off x="4876" y="255"/>
              <a:ext cx="726" cy="559"/>
            </a:xfrm>
            <a:custGeom>
              <a:avLst/>
              <a:gdLst/>
              <a:ahLst/>
              <a:cxnLst/>
              <a:rect l="l" t="t" r="r" b="b"/>
              <a:pathLst>
                <a:path w="2350" h="1810" extrusionOk="0">
                  <a:moveTo>
                    <a:pt x="642" y="1810"/>
                  </a:moveTo>
                  <a:lnTo>
                    <a:pt x="1285" y="1165"/>
                  </a:lnTo>
                  <a:lnTo>
                    <a:pt x="1828" y="1165"/>
                  </a:lnTo>
                  <a:lnTo>
                    <a:pt x="2350" y="647"/>
                  </a:lnTo>
                  <a:lnTo>
                    <a:pt x="1715" y="647"/>
                  </a:lnTo>
                  <a:lnTo>
                    <a:pt x="1715" y="0"/>
                  </a:lnTo>
                  <a:lnTo>
                    <a:pt x="1072" y="645"/>
                  </a:lnTo>
                  <a:lnTo>
                    <a:pt x="523" y="645"/>
                  </a:lnTo>
                  <a:lnTo>
                    <a:pt x="0" y="1165"/>
                  </a:lnTo>
                  <a:lnTo>
                    <a:pt x="642" y="1165"/>
                  </a:lnTo>
                  <a:lnTo>
                    <a:pt x="642" y="1810"/>
                  </a:lnTo>
                  <a:close/>
                  <a:moveTo>
                    <a:pt x="774" y="1493"/>
                  </a:moveTo>
                  <a:lnTo>
                    <a:pt x="1100" y="1165"/>
                  </a:lnTo>
                  <a:lnTo>
                    <a:pt x="774" y="1165"/>
                  </a:lnTo>
                  <a:lnTo>
                    <a:pt x="774" y="1493"/>
                  </a:lnTo>
                  <a:close/>
                  <a:moveTo>
                    <a:pt x="681" y="1036"/>
                  </a:moveTo>
                  <a:lnTo>
                    <a:pt x="941" y="777"/>
                  </a:lnTo>
                  <a:lnTo>
                    <a:pt x="576" y="777"/>
                  </a:lnTo>
                  <a:lnTo>
                    <a:pt x="314" y="1036"/>
                  </a:lnTo>
                  <a:lnTo>
                    <a:pt x="681" y="1036"/>
                  </a:lnTo>
                  <a:close/>
                  <a:moveTo>
                    <a:pt x="1582" y="645"/>
                  </a:moveTo>
                  <a:lnTo>
                    <a:pt x="1582" y="317"/>
                  </a:lnTo>
                  <a:lnTo>
                    <a:pt x="1253" y="647"/>
                  </a:lnTo>
                  <a:lnTo>
                    <a:pt x="1253" y="647"/>
                  </a:lnTo>
                  <a:lnTo>
                    <a:pt x="1253" y="647"/>
                  </a:lnTo>
                  <a:lnTo>
                    <a:pt x="1256" y="647"/>
                  </a:lnTo>
                  <a:lnTo>
                    <a:pt x="1261" y="647"/>
                  </a:lnTo>
                  <a:lnTo>
                    <a:pt x="1266" y="647"/>
                  </a:lnTo>
                  <a:lnTo>
                    <a:pt x="1274" y="647"/>
                  </a:lnTo>
                  <a:lnTo>
                    <a:pt x="1283" y="647"/>
                  </a:lnTo>
                  <a:lnTo>
                    <a:pt x="1292" y="647"/>
                  </a:lnTo>
                  <a:lnTo>
                    <a:pt x="1304" y="647"/>
                  </a:lnTo>
                  <a:lnTo>
                    <a:pt x="1317" y="647"/>
                  </a:lnTo>
                  <a:lnTo>
                    <a:pt x="1329" y="647"/>
                  </a:lnTo>
                  <a:lnTo>
                    <a:pt x="1343" y="647"/>
                  </a:lnTo>
                  <a:lnTo>
                    <a:pt x="1357" y="647"/>
                  </a:lnTo>
                  <a:lnTo>
                    <a:pt x="1371" y="647"/>
                  </a:lnTo>
                  <a:lnTo>
                    <a:pt x="1387" y="647"/>
                  </a:lnTo>
                  <a:lnTo>
                    <a:pt x="1402" y="647"/>
                  </a:lnTo>
                  <a:lnTo>
                    <a:pt x="1417" y="646"/>
                  </a:lnTo>
                  <a:lnTo>
                    <a:pt x="1433" y="646"/>
                  </a:lnTo>
                  <a:lnTo>
                    <a:pt x="1448" y="646"/>
                  </a:lnTo>
                  <a:lnTo>
                    <a:pt x="1463" y="646"/>
                  </a:lnTo>
                  <a:lnTo>
                    <a:pt x="1477" y="646"/>
                  </a:lnTo>
                  <a:lnTo>
                    <a:pt x="1492" y="646"/>
                  </a:lnTo>
                  <a:lnTo>
                    <a:pt x="1506" y="646"/>
                  </a:lnTo>
                  <a:lnTo>
                    <a:pt x="1518" y="646"/>
                  </a:lnTo>
                  <a:lnTo>
                    <a:pt x="1530" y="646"/>
                  </a:lnTo>
                  <a:lnTo>
                    <a:pt x="1542" y="646"/>
                  </a:lnTo>
                  <a:lnTo>
                    <a:pt x="1552" y="646"/>
                  </a:lnTo>
                  <a:lnTo>
                    <a:pt x="1561" y="646"/>
                  </a:lnTo>
                  <a:lnTo>
                    <a:pt x="1568" y="646"/>
                  </a:lnTo>
                  <a:lnTo>
                    <a:pt x="1574" y="646"/>
                  </a:lnTo>
                  <a:lnTo>
                    <a:pt x="1578" y="646"/>
                  </a:lnTo>
                  <a:lnTo>
                    <a:pt x="1581" y="646"/>
                  </a:lnTo>
                  <a:lnTo>
                    <a:pt x="1582" y="645"/>
                  </a:lnTo>
                  <a:close/>
                  <a:moveTo>
                    <a:pt x="1774" y="1036"/>
                  </a:moveTo>
                  <a:lnTo>
                    <a:pt x="2036" y="777"/>
                  </a:lnTo>
                  <a:lnTo>
                    <a:pt x="1670" y="777"/>
                  </a:lnTo>
                  <a:lnTo>
                    <a:pt x="1408" y="1036"/>
                  </a:lnTo>
                  <a:lnTo>
                    <a:pt x="1774" y="1036"/>
                  </a:lnTo>
                  <a:close/>
                  <a:moveTo>
                    <a:pt x="1228" y="1036"/>
                  </a:moveTo>
                  <a:lnTo>
                    <a:pt x="1488" y="777"/>
                  </a:lnTo>
                  <a:lnTo>
                    <a:pt x="1125" y="777"/>
                  </a:lnTo>
                  <a:lnTo>
                    <a:pt x="864" y="1036"/>
                  </a:lnTo>
                  <a:lnTo>
                    <a:pt x="1228" y="1036"/>
                  </a:lnTo>
                  <a:close/>
                </a:path>
              </a:pathLst>
            </a:custGeom>
            <a:solidFill>
              <a:srgbClr val="00000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20" name="Google Shape;120;p60"/>
            <p:cNvSpPr/>
            <p:nvPr/>
          </p:nvSpPr>
          <p:spPr>
            <a:xfrm>
              <a:off x="5491" y="734"/>
              <a:ext cx="102" cy="120"/>
            </a:xfrm>
            <a:custGeom>
              <a:avLst/>
              <a:gdLst/>
              <a:ahLst/>
              <a:cxnLst/>
              <a:rect l="l" t="t" r="r" b="b"/>
              <a:pathLst>
                <a:path w="326" h="393" extrusionOk="0">
                  <a:moveTo>
                    <a:pt x="79" y="63"/>
                  </a:moveTo>
                  <a:lnTo>
                    <a:pt x="139" y="63"/>
                  </a:lnTo>
                  <a:lnTo>
                    <a:pt x="139" y="63"/>
                  </a:lnTo>
                  <a:lnTo>
                    <a:pt x="140" y="64"/>
                  </a:lnTo>
                  <a:lnTo>
                    <a:pt x="141" y="64"/>
                  </a:lnTo>
                  <a:lnTo>
                    <a:pt x="142" y="64"/>
                  </a:lnTo>
                  <a:lnTo>
                    <a:pt x="144" y="64"/>
                  </a:lnTo>
                  <a:lnTo>
                    <a:pt x="146" y="64"/>
                  </a:lnTo>
                  <a:lnTo>
                    <a:pt x="150" y="64"/>
                  </a:lnTo>
                  <a:lnTo>
                    <a:pt x="152" y="65"/>
                  </a:lnTo>
                  <a:lnTo>
                    <a:pt x="155" y="65"/>
                  </a:lnTo>
                  <a:lnTo>
                    <a:pt x="157" y="65"/>
                  </a:lnTo>
                  <a:lnTo>
                    <a:pt x="161" y="66"/>
                  </a:lnTo>
                  <a:lnTo>
                    <a:pt x="164" y="67"/>
                  </a:lnTo>
                  <a:lnTo>
                    <a:pt x="168" y="68"/>
                  </a:lnTo>
                  <a:lnTo>
                    <a:pt x="172" y="69"/>
                  </a:lnTo>
                  <a:lnTo>
                    <a:pt x="175" y="70"/>
                  </a:lnTo>
                  <a:lnTo>
                    <a:pt x="178" y="71"/>
                  </a:lnTo>
                  <a:lnTo>
                    <a:pt x="182" y="73"/>
                  </a:lnTo>
                  <a:lnTo>
                    <a:pt x="186" y="75"/>
                  </a:lnTo>
                  <a:lnTo>
                    <a:pt x="189" y="77"/>
                  </a:lnTo>
                  <a:lnTo>
                    <a:pt x="192" y="79"/>
                  </a:lnTo>
                  <a:lnTo>
                    <a:pt x="196" y="81"/>
                  </a:lnTo>
                  <a:lnTo>
                    <a:pt x="199" y="84"/>
                  </a:lnTo>
                  <a:lnTo>
                    <a:pt x="201" y="86"/>
                  </a:lnTo>
                  <a:lnTo>
                    <a:pt x="205" y="89"/>
                  </a:lnTo>
                  <a:lnTo>
                    <a:pt x="207" y="92"/>
                  </a:lnTo>
                  <a:lnTo>
                    <a:pt x="210" y="96"/>
                  </a:lnTo>
                  <a:lnTo>
                    <a:pt x="212" y="100"/>
                  </a:lnTo>
                  <a:lnTo>
                    <a:pt x="213" y="103"/>
                  </a:lnTo>
                  <a:lnTo>
                    <a:pt x="215" y="108"/>
                  </a:lnTo>
                  <a:lnTo>
                    <a:pt x="217" y="112"/>
                  </a:lnTo>
                  <a:lnTo>
                    <a:pt x="218" y="117"/>
                  </a:lnTo>
                  <a:lnTo>
                    <a:pt x="218" y="122"/>
                  </a:lnTo>
                  <a:lnTo>
                    <a:pt x="219" y="127"/>
                  </a:lnTo>
                  <a:lnTo>
                    <a:pt x="219" y="127"/>
                  </a:lnTo>
                  <a:lnTo>
                    <a:pt x="218" y="133"/>
                  </a:lnTo>
                  <a:lnTo>
                    <a:pt x="218" y="138"/>
                  </a:lnTo>
                  <a:lnTo>
                    <a:pt x="217" y="143"/>
                  </a:lnTo>
                  <a:lnTo>
                    <a:pt x="215" y="147"/>
                  </a:lnTo>
                  <a:lnTo>
                    <a:pt x="213" y="151"/>
                  </a:lnTo>
                  <a:lnTo>
                    <a:pt x="211" y="155"/>
                  </a:lnTo>
                  <a:lnTo>
                    <a:pt x="209" y="158"/>
                  </a:lnTo>
                  <a:lnTo>
                    <a:pt x="207" y="161"/>
                  </a:lnTo>
                  <a:lnTo>
                    <a:pt x="205" y="165"/>
                  </a:lnTo>
                  <a:lnTo>
                    <a:pt x="201" y="168"/>
                  </a:lnTo>
                  <a:lnTo>
                    <a:pt x="199" y="170"/>
                  </a:lnTo>
                  <a:lnTo>
                    <a:pt x="196" y="172"/>
                  </a:lnTo>
                  <a:lnTo>
                    <a:pt x="192" y="174"/>
                  </a:lnTo>
                  <a:lnTo>
                    <a:pt x="189" y="175"/>
                  </a:lnTo>
                  <a:lnTo>
                    <a:pt x="186" y="178"/>
                  </a:lnTo>
                  <a:lnTo>
                    <a:pt x="183" y="179"/>
                  </a:lnTo>
                  <a:lnTo>
                    <a:pt x="179" y="181"/>
                  </a:lnTo>
                  <a:lnTo>
                    <a:pt x="175" y="182"/>
                  </a:lnTo>
                  <a:lnTo>
                    <a:pt x="172" y="183"/>
                  </a:lnTo>
                  <a:lnTo>
                    <a:pt x="168" y="183"/>
                  </a:lnTo>
                  <a:lnTo>
                    <a:pt x="165" y="184"/>
                  </a:lnTo>
                  <a:lnTo>
                    <a:pt x="162" y="185"/>
                  </a:lnTo>
                  <a:lnTo>
                    <a:pt x="159" y="185"/>
                  </a:lnTo>
                  <a:lnTo>
                    <a:pt x="155" y="186"/>
                  </a:lnTo>
                  <a:lnTo>
                    <a:pt x="153" y="186"/>
                  </a:lnTo>
                  <a:lnTo>
                    <a:pt x="150" y="186"/>
                  </a:lnTo>
                  <a:lnTo>
                    <a:pt x="148" y="186"/>
                  </a:lnTo>
                  <a:lnTo>
                    <a:pt x="145" y="186"/>
                  </a:lnTo>
                  <a:lnTo>
                    <a:pt x="143" y="186"/>
                  </a:lnTo>
                  <a:lnTo>
                    <a:pt x="141" y="186"/>
                  </a:lnTo>
                  <a:lnTo>
                    <a:pt x="140" y="186"/>
                  </a:lnTo>
                  <a:lnTo>
                    <a:pt x="139" y="186"/>
                  </a:lnTo>
                  <a:lnTo>
                    <a:pt x="79" y="186"/>
                  </a:lnTo>
                  <a:lnTo>
                    <a:pt x="79" y="63"/>
                  </a:lnTo>
                  <a:close/>
                  <a:moveTo>
                    <a:pt x="0" y="393"/>
                  </a:moveTo>
                  <a:lnTo>
                    <a:pt x="0" y="107"/>
                  </a:lnTo>
                  <a:lnTo>
                    <a:pt x="0" y="0"/>
                  </a:lnTo>
                  <a:lnTo>
                    <a:pt x="138" y="0"/>
                  </a:lnTo>
                  <a:lnTo>
                    <a:pt x="138" y="0"/>
                  </a:lnTo>
                  <a:lnTo>
                    <a:pt x="140" y="1"/>
                  </a:lnTo>
                  <a:lnTo>
                    <a:pt x="143" y="1"/>
                  </a:lnTo>
                  <a:lnTo>
                    <a:pt x="146" y="1"/>
                  </a:lnTo>
                  <a:lnTo>
                    <a:pt x="151" y="1"/>
                  </a:lnTo>
                  <a:lnTo>
                    <a:pt x="155" y="1"/>
                  </a:lnTo>
                  <a:lnTo>
                    <a:pt x="161" y="3"/>
                  </a:lnTo>
                  <a:lnTo>
                    <a:pt x="166" y="3"/>
                  </a:lnTo>
                  <a:lnTo>
                    <a:pt x="172" y="4"/>
                  </a:lnTo>
                  <a:lnTo>
                    <a:pt x="178" y="5"/>
                  </a:lnTo>
                  <a:lnTo>
                    <a:pt x="185" y="6"/>
                  </a:lnTo>
                  <a:lnTo>
                    <a:pt x="191" y="7"/>
                  </a:lnTo>
                  <a:lnTo>
                    <a:pt x="198" y="8"/>
                  </a:lnTo>
                  <a:lnTo>
                    <a:pt x="205" y="10"/>
                  </a:lnTo>
                  <a:lnTo>
                    <a:pt x="212" y="12"/>
                  </a:lnTo>
                  <a:lnTo>
                    <a:pt x="219" y="15"/>
                  </a:lnTo>
                  <a:lnTo>
                    <a:pt x="226" y="18"/>
                  </a:lnTo>
                  <a:lnTo>
                    <a:pt x="233" y="21"/>
                  </a:lnTo>
                  <a:lnTo>
                    <a:pt x="240" y="24"/>
                  </a:lnTo>
                  <a:lnTo>
                    <a:pt x="246" y="28"/>
                  </a:lnTo>
                  <a:lnTo>
                    <a:pt x="253" y="32"/>
                  </a:lnTo>
                  <a:lnTo>
                    <a:pt x="259" y="38"/>
                  </a:lnTo>
                  <a:lnTo>
                    <a:pt x="266" y="43"/>
                  </a:lnTo>
                  <a:lnTo>
                    <a:pt x="271" y="48"/>
                  </a:lnTo>
                  <a:lnTo>
                    <a:pt x="276" y="54"/>
                  </a:lnTo>
                  <a:lnTo>
                    <a:pt x="281" y="62"/>
                  </a:lnTo>
                  <a:lnTo>
                    <a:pt x="285" y="68"/>
                  </a:lnTo>
                  <a:lnTo>
                    <a:pt x="289" y="76"/>
                  </a:lnTo>
                  <a:lnTo>
                    <a:pt x="292" y="85"/>
                  </a:lnTo>
                  <a:lnTo>
                    <a:pt x="295" y="93"/>
                  </a:lnTo>
                  <a:lnTo>
                    <a:pt x="298" y="103"/>
                  </a:lnTo>
                  <a:lnTo>
                    <a:pt x="299" y="113"/>
                  </a:lnTo>
                  <a:lnTo>
                    <a:pt x="300" y="124"/>
                  </a:lnTo>
                  <a:lnTo>
                    <a:pt x="300" y="124"/>
                  </a:lnTo>
                  <a:lnTo>
                    <a:pt x="299" y="130"/>
                  </a:lnTo>
                  <a:lnTo>
                    <a:pt x="299" y="134"/>
                  </a:lnTo>
                  <a:lnTo>
                    <a:pt x="298" y="138"/>
                  </a:lnTo>
                  <a:lnTo>
                    <a:pt x="298" y="143"/>
                  </a:lnTo>
                  <a:lnTo>
                    <a:pt x="295" y="147"/>
                  </a:lnTo>
                  <a:lnTo>
                    <a:pt x="294" y="151"/>
                  </a:lnTo>
                  <a:lnTo>
                    <a:pt x="293" y="156"/>
                  </a:lnTo>
                  <a:lnTo>
                    <a:pt x="291" y="159"/>
                  </a:lnTo>
                  <a:lnTo>
                    <a:pt x="289" y="163"/>
                  </a:lnTo>
                  <a:lnTo>
                    <a:pt x="287" y="167"/>
                  </a:lnTo>
                  <a:lnTo>
                    <a:pt x="284" y="171"/>
                  </a:lnTo>
                  <a:lnTo>
                    <a:pt x="282" y="174"/>
                  </a:lnTo>
                  <a:lnTo>
                    <a:pt x="279" y="178"/>
                  </a:lnTo>
                  <a:lnTo>
                    <a:pt x="277" y="181"/>
                  </a:lnTo>
                  <a:lnTo>
                    <a:pt x="273" y="184"/>
                  </a:lnTo>
                  <a:lnTo>
                    <a:pt x="271" y="188"/>
                  </a:lnTo>
                  <a:lnTo>
                    <a:pt x="268" y="190"/>
                  </a:lnTo>
                  <a:lnTo>
                    <a:pt x="265" y="193"/>
                  </a:lnTo>
                  <a:lnTo>
                    <a:pt x="261" y="195"/>
                  </a:lnTo>
                  <a:lnTo>
                    <a:pt x="258" y="198"/>
                  </a:lnTo>
                  <a:lnTo>
                    <a:pt x="255" y="201"/>
                  </a:lnTo>
                  <a:lnTo>
                    <a:pt x="252" y="203"/>
                  </a:lnTo>
                  <a:lnTo>
                    <a:pt x="248" y="205"/>
                  </a:lnTo>
                  <a:lnTo>
                    <a:pt x="245" y="207"/>
                  </a:lnTo>
                  <a:lnTo>
                    <a:pt x="242" y="209"/>
                  </a:lnTo>
                  <a:lnTo>
                    <a:pt x="238" y="211"/>
                  </a:lnTo>
                  <a:lnTo>
                    <a:pt x="235" y="213"/>
                  </a:lnTo>
                  <a:lnTo>
                    <a:pt x="232" y="214"/>
                  </a:lnTo>
                  <a:lnTo>
                    <a:pt x="229" y="215"/>
                  </a:lnTo>
                  <a:lnTo>
                    <a:pt x="225" y="217"/>
                  </a:lnTo>
                  <a:lnTo>
                    <a:pt x="222" y="218"/>
                  </a:lnTo>
                  <a:lnTo>
                    <a:pt x="220" y="218"/>
                  </a:lnTo>
                  <a:lnTo>
                    <a:pt x="220" y="218"/>
                  </a:lnTo>
                  <a:lnTo>
                    <a:pt x="220" y="219"/>
                  </a:lnTo>
                  <a:lnTo>
                    <a:pt x="221" y="219"/>
                  </a:lnTo>
                  <a:lnTo>
                    <a:pt x="221" y="219"/>
                  </a:lnTo>
                  <a:lnTo>
                    <a:pt x="222" y="219"/>
                  </a:lnTo>
                  <a:lnTo>
                    <a:pt x="223" y="219"/>
                  </a:lnTo>
                  <a:lnTo>
                    <a:pt x="224" y="219"/>
                  </a:lnTo>
                  <a:lnTo>
                    <a:pt x="225" y="219"/>
                  </a:lnTo>
                  <a:lnTo>
                    <a:pt x="226" y="220"/>
                  </a:lnTo>
                  <a:lnTo>
                    <a:pt x="227" y="220"/>
                  </a:lnTo>
                  <a:lnTo>
                    <a:pt x="229" y="220"/>
                  </a:lnTo>
                  <a:lnTo>
                    <a:pt x="230" y="220"/>
                  </a:lnTo>
                  <a:lnTo>
                    <a:pt x="231" y="221"/>
                  </a:lnTo>
                  <a:lnTo>
                    <a:pt x="232" y="221"/>
                  </a:lnTo>
                  <a:lnTo>
                    <a:pt x="233" y="223"/>
                  </a:lnTo>
                  <a:lnTo>
                    <a:pt x="234" y="223"/>
                  </a:lnTo>
                  <a:lnTo>
                    <a:pt x="236" y="224"/>
                  </a:lnTo>
                  <a:lnTo>
                    <a:pt x="237" y="225"/>
                  </a:lnTo>
                  <a:lnTo>
                    <a:pt x="238" y="226"/>
                  </a:lnTo>
                  <a:lnTo>
                    <a:pt x="240" y="227"/>
                  </a:lnTo>
                  <a:lnTo>
                    <a:pt x="242" y="228"/>
                  </a:lnTo>
                  <a:lnTo>
                    <a:pt x="243" y="229"/>
                  </a:lnTo>
                  <a:lnTo>
                    <a:pt x="244" y="230"/>
                  </a:lnTo>
                  <a:lnTo>
                    <a:pt x="245" y="231"/>
                  </a:lnTo>
                  <a:lnTo>
                    <a:pt x="247" y="234"/>
                  </a:lnTo>
                  <a:lnTo>
                    <a:pt x="248" y="235"/>
                  </a:lnTo>
                  <a:lnTo>
                    <a:pt x="249" y="237"/>
                  </a:lnTo>
                  <a:lnTo>
                    <a:pt x="252" y="239"/>
                  </a:lnTo>
                  <a:lnTo>
                    <a:pt x="253" y="241"/>
                  </a:lnTo>
                  <a:lnTo>
                    <a:pt x="255" y="243"/>
                  </a:lnTo>
                  <a:lnTo>
                    <a:pt x="256" y="246"/>
                  </a:lnTo>
                  <a:lnTo>
                    <a:pt x="257" y="249"/>
                  </a:lnTo>
                  <a:lnTo>
                    <a:pt x="259" y="251"/>
                  </a:lnTo>
                  <a:lnTo>
                    <a:pt x="326" y="393"/>
                  </a:lnTo>
                  <a:lnTo>
                    <a:pt x="238" y="393"/>
                  </a:lnTo>
                  <a:lnTo>
                    <a:pt x="187" y="282"/>
                  </a:lnTo>
                  <a:lnTo>
                    <a:pt x="187" y="282"/>
                  </a:lnTo>
                  <a:lnTo>
                    <a:pt x="186" y="279"/>
                  </a:lnTo>
                  <a:lnTo>
                    <a:pt x="185" y="277"/>
                  </a:lnTo>
                  <a:lnTo>
                    <a:pt x="184" y="275"/>
                  </a:lnTo>
                  <a:lnTo>
                    <a:pt x="183" y="274"/>
                  </a:lnTo>
                  <a:lnTo>
                    <a:pt x="182" y="272"/>
                  </a:lnTo>
                  <a:lnTo>
                    <a:pt x="180" y="270"/>
                  </a:lnTo>
                  <a:lnTo>
                    <a:pt x="179" y="269"/>
                  </a:lnTo>
                  <a:lnTo>
                    <a:pt x="178" y="266"/>
                  </a:lnTo>
                  <a:lnTo>
                    <a:pt x="177" y="265"/>
                  </a:lnTo>
                  <a:lnTo>
                    <a:pt x="176" y="263"/>
                  </a:lnTo>
                  <a:lnTo>
                    <a:pt x="175" y="262"/>
                  </a:lnTo>
                  <a:lnTo>
                    <a:pt x="174" y="261"/>
                  </a:lnTo>
                  <a:lnTo>
                    <a:pt x="173" y="260"/>
                  </a:lnTo>
                  <a:lnTo>
                    <a:pt x="171" y="259"/>
                  </a:lnTo>
                  <a:lnTo>
                    <a:pt x="169" y="258"/>
                  </a:lnTo>
                  <a:lnTo>
                    <a:pt x="168" y="256"/>
                  </a:lnTo>
                  <a:lnTo>
                    <a:pt x="166" y="255"/>
                  </a:lnTo>
                  <a:lnTo>
                    <a:pt x="165" y="254"/>
                  </a:lnTo>
                  <a:lnTo>
                    <a:pt x="163" y="254"/>
                  </a:lnTo>
                  <a:lnTo>
                    <a:pt x="162" y="253"/>
                  </a:lnTo>
                  <a:lnTo>
                    <a:pt x="160" y="252"/>
                  </a:lnTo>
                  <a:lnTo>
                    <a:pt x="159" y="252"/>
                  </a:lnTo>
                  <a:lnTo>
                    <a:pt x="156" y="251"/>
                  </a:lnTo>
                  <a:lnTo>
                    <a:pt x="154" y="251"/>
                  </a:lnTo>
                  <a:lnTo>
                    <a:pt x="152" y="251"/>
                  </a:lnTo>
                  <a:lnTo>
                    <a:pt x="150" y="250"/>
                  </a:lnTo>
                  <a:lnTo>
                    <a:pt x="148" y="250"/>
                  </a:lnTo>
                  <a:lnTo>
                    <a:pt x="145" y="250"/>
                  </a:lnTo>
                  <a:lnTo>
                    <a:pt x="143" y="250"/>
                  </a:lnTo>
                  <a:lnTo>
                    <a:pt x="140" y="250"/>
                  </a:lnTo>
                  <a:lnTo>
                    <a:pt x="138" y="250"/>
                  </a:lnTo>
                  <a:lnTo>
                    <a:pt x="136" y="249"/>
                  </a:lnTo>
                  <a:lnTo>
                    <a:pt x="79" y="249"/>
                  </a:lnTo>
                  <a:lnTo>
                    <a:pt x="79" y="393"/>
                  </a:lnTo>
                  <a:lnTo>
                    <a:pt x="0" y="393"/>
                  </a:lnTo>
                  <a:close/>
                </a:path>
              </a:pathLst>
            </a:custGeom>
            <a:solidFill>
              <a:srgbClr val="00000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51"/>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1" name="Google Shape;11;p51"/>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2" name="Google Shape;12;p5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3" name="Google Shape;13;p51"/>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4" name="Google Shape;14;p5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‹Nr.›</a:t>
            </a:fld>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png"/><Relationship Id="rId7" Type="http://schemas.openxmlformats.org/officeDocument/2006/relationships/image" Target="../media/image6.png"/><Relationship Id="rId12" Type="http://schemas.openxmlformats.org/officeDocument/2006/relationships/image" Target="../media/image11.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5.png"/><Relationship Id="rId11" Type="http://schemas.openxmlformats.org/officeDocument/2006/relationships/image" Target="../media/image10.png"/><Relationship Id="rId5" Type="http://schemas.openxmlformats.org/officeDocument/2006/relationships/image" Target="../media/image4.png"/><Relationship Id="rId10" Type="http://schemas.openxmlformats.org/officeDocument/2006/relationships/image" Target="../media/image9.png"/><Relationship Id="rId4" Type="http://schemas.openxmlformats.org/officeDocument/2006/relationships/image" Target="../media/image3.png"/><Relationship Id="rId9" Type="http://schemas.openxmlformats.org/officeDocument/2006/relationships/image" Target="../media/image8.jpg"/></Relationships>
</file>

<file path=ppt/slides/_rels/slide1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0.xml"/><Relationship Id="rId1" Type="http://schemas.openxmlformats.org/officeDocument/2006/relationships/slideLayout" Target="../slideLayouts/slideLayout1.xml"/><Relationship Id="rId4" Type="http://schemas.openxmlformats.org/officeDocument/2006/relationships/image" Target="../media/image11.png"/></Relationships>
</file>

<file path=ppt/slides/_rels/slide1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1.xml"/><Relationship Id="rId1" Type="http://schemas.openxmlformats.org/officeDocument/2006/relationships/slideLayout" Target="../slideLayouts/slideLayout1.xml"/><Relationship Id="rId4" Type="http://schemas.openxmlformats.org/officeDocument/2006/relationships/image" Target="../media/image11.png"/></Relationships>
</file>

<file path=ppt/slides/_rels/slide1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2.xml"/><Relationship Id="rId1" Type="http://schemas.openxmlformats.org/officeDocument/2006/relationships/slideLayout" Target="../slideLayouts/slideLayout1.xml"/><Relationship Id="rId5" Type="http://schemas.openxmlformats.org/officeDocument/2006/relationships/image" Target="../media/image16.jpg"/><Relationship Id="rId4" Type="http://schemas.openxmlformats.org/officeDocument/2006/relationships/image" Target="../media/image11.png"/></Relationships>
</file>

<file path=ppt/slides/_rels/slide1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3.xml"/><Relationship Id="rId1" Type="http://schemas.openxmlformats.org/officeDocument/2006/relationships/slideLayout" Target="../slideLayouts/slideLayout1.xml"/><Relationship Id="rId5" Type="http://schemas.openxmlformats.org/officeDocument/2006/relationships/image" Target="../media/image17.jpg"/><Relationship Id="rId4" Type="http://schemas.openxmlformats.org/officeDocument/2006/relationships/image" Target="../media/image11.png"/></Relationships>
</file>

<file path=ppt/slides/_rels/slide1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4.xml"/><Relationship Id="rId1" Type="http://schemas.openxmlformats.org/officeDocument/2006/relationships/slideLayout" Target="../slideLayouts/slideLayout1.xml"/><Relationship Id="rId5" Type="http://schemas.openxmlformats.org/officeDocument/2006/relationships/image" Target="../media/image18.png"/><Relationship Id="rId4" Type="http://schemas.openxmlformats.org/officeDocument/2006/relationships/image" Target="../media/image11.png"/></Relationships>
</file>

<file path=ppt/slides/_rels/slide1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5.xml"/><Relationship Id="rId1" Type="http://schemas.openxmlformats.org/officeDocument/2006/relationships/slideLayout" Target="../slideLayouts/slideLayout1.xml"/><Relationship Id="rId5" Type="http://schemas.openxmlformats.org/officeDocument/2006/relationships/image" Target="../media/image19.png"/><Relationship Id="rId4" Type="http://schemas.openxmlformats.org/officeDocument/2006/relationships/image" Target="../media/image11.png"/></Relationships>
</file>

<file path=ppt/slides/_rels/slide1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6.xml"/><Relationship Id="rId1" Type="http://schemas.openxmlformats.org/officeDocument/2006/relationships/slideLayout" Target="../slideLayouts/slideLayout1.xml"/><Relationship Id="rId5" Type="http://schemas.openxmlformats.org/officeDocument/2006/relationships/image" Target="../media/image18.png"/><Relationship Id="rId4" Type="http://schemas.openxmlformats.org/officeDocument/2006/relationships/image" Target="../media/image11.png"/></Relationships>
</file>

<file path=ppt/slides/_rels/slide1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7.xml"/><Relationship Id="rId1" Type="http://schemas.openxmlformats.org/officeDocument/2006/relationships/slideLayout" Target="../slideLayouts/slideLayout1.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11.png"/></Relationships>
</file>

<file path=ppt/slides/_rels/slide1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8.xml"/><Relationship Id="rId1" Type="http://schemas.openxmlformats.org/officeDocument/2006/relationships/slideLayout" Target="../slideLayouts/slideLayout1.xml"/><Relationship Id="rId4" Type="http://schemas.openxmlformats.org/officeDocument/2006/relationships/image" Target="../media/image11.png"/></Relationships>
</file>

<file path=ppt/slides/_rels/slide1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9.xml"/><Relationship Id="rId1" Type="http://schemas.openxmlformats.org/officeDocument/2006/relationships/slideLayout" Target="../slideLayouts/slideLayout1.xml"/><Relationship Id="rId4" Type="http://schemas.openxmlformats.org/officeDocument/2006/relationships/image" Target="../media/image11.png"/></Relationships>
</file>

<file path=ppt/slides/_rels/slide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xml"/><Relationship Id="rId1" Type="http://schemas.openxmlformats.org/officeDocument/2006/relationships/slideLayout" Target="../slideLayouts/slideLayout1.xml"/><Relationship Id="rId5" Type="http://schemas.openxmlformats.org/officeDocument/2006/relationships/image" Target="../media/image13.png"/><Relationship Id="rId4" Type="http://schemas.openxmlformats.org/officeDocument/2006/relationships/image" Target="../media/image11.png"/></Relationships>
</file>

<file path=ppt/slides/_rels/slide2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0.xml"/><Relationship Id="rId1" Type="http://schemas.openxmlformats.org/officeDocument/2006/relationships/slideLayout" Target="../slideLayouts/slideLayout1.xml"/><Relationship Id="rId5" Type="http://schemas.openxmlformats.org/officeDocument/2006/relationships/image" Target="../media/image22.png"/><Relationship Id="rId4" Type="http://schemas.openxmlformats.org/officeDocument/2006/relationships/image" Target="../media/image11.png"/></Relationships>
</file>

<file path=ppt/slides/_rels/slide2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1.xml"/><Relationship Id="rId1" Type="http://schemas.openxmlformats.org/officeDocument/2006/relationships/slideLayout" Target="../slideLayouts/slideLayout1.xml"/><Relationship Id="rId4" Type="http://schemas.openxmlformats.org/officeDocument/2006/relationships/image" Target="../media/image11.png"/></Relationships>
</file>

<file path=ppt/slides/_rels/slide2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2.xml"/><Relationship Id="rId1" Type="http://schemas.openxmlformats.org/officeDocument/2006/relationships/slideLayout" Target="../slideLayouts/slideLayout1.xml"/><Relationship Id="rId4" Type="http://schemas.openxmlformats.org/officeDocument/2006/relationships/image" Target="../media/image11.png"/></Relationships>
</file>

<file path=ppt/slides/_rels/slide2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3.xml"/><Relationship Id="rId1" Type="http://schemas.openxmlformats.org/officeDocument/2006/relationships/slideLayout" Target="../slideLayouts/slideLayout1.xml"/><Relationship Id="rId4" Type="http://schemas.openxmlformats.org/officeDocument/2006/relationships/image" Target="../media/image11.png"/></Relationships>
</file>

<file path=ppt/slides/_rels/slide2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4.xml"/><Relationship Id="rId1" Type="http://schemas.openxmlformats.org/officeDocument/2006/relationships/slideLayout" Target="../slideLayouts/slideLayout1.xml"/><Relationship Id="rId4" Type="http://schemas.openxmlformats.org/officeDocument/2006/relationships/image" Target="../media/image11.png"/></Relationships>
</file>

<file path=ppt/slides/_rels/slide2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5.xml"/><Relationship Id="rId1" Type="http://schemas.openxmlformats.org/officeDocument/2006/relationships/slideLayout" Target="../slideLayouts/slideLayout1.xml"/><Relationship Id="rId4" Type="http://schemas.openxmlformats.org/officeDocument/2006/relationships/image" Target="../media/image11.png"/></Relationships>
</file>

<file path=ppt/slides/_rels/slide2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6.xml"/><Relationship Id="rId1" Type="http://schemas.openxmlformats.org/officeDocument/2006/relationships/slideLayout" Target="../slideLayouts/slideLayout1.xml"/><Relationship Id="rId4" Type="http://schemas.openxmlformats.org/officeDocument/2006/relationships/image" Target="../media/image11.png"/></Relationships>
</file>

<file path=ppt/slides/_rels/slide2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7.xml"/><Relationship Id="rId1" Type="http://schemas.openxmlformats.org/officeDocument/2006/relationships/slideLayout" Target="../slideLayouts/slideLayout1.xml"/><Relationship Id="rId5" Type="http://schemas.openxmlformats.org/officeDocument/2006/relationships/image" Target="../media/image23.png"/><Relationship Id="rId4" Type="http://schemas.openxmlformats.org/officeDocument/2006/relationships/image" Target="../media/image11.png"/></Relationships>
</file>

<file path=ppt/slides/_rels/slide2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8.xml"/><Relationship Id="rId1" Type="http://schemas.openxmlformats.org/officeDocument/2006/relationships/slideLayout" Target="../slideLayouts/slideLayout1.xml"/><Relationship Id="rId5" Type="http://schemas.openxmlformats.org/officeDocument/2006/relationships/image" Target="../media/image23.png"/><Relationship Id="rId4" Type="http://schemas.openxmlformats.org/officeDocument/2006/relationships/image" Target="../media/image11.png"/></Relationships>
</file>

<file path=ppt/slides/_rels/slide2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9.xml"/><Relationship Id="rId1" Type="http://schemas.openxmlformats.org/officeDocument/2006/relationships/slideLayout" Target="../slideLayouts/slideLayout1.xml"/><Relationship Id="rId4" Type="http://schemas.openxmlformats.org/officeDocument/2006/relationships/image" Target="../media/image11.png"/></Relationships>
</file>

<file path=ppt/slides/_rels/slide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3.xml"/><Relationship Id="rId1" Type="http://schemas.openxmlformats.org/officeDocument/2006/relationships/slideLayout" Target="../slideLayouts/slideLayout1.xml"/><Relationship Id="rId5" Type="http://schemas.openxmlformats.org/officeDocument/2006/relationships/image" Target="../media/image14.png"/><Relationship Id="rId4" Type="http://schemas.openxmlformats.org/officeDocument/2006/relationships/image" Target="../media/image11.png"/></Relationships>
</file>

<file path=ppt/slides/_rels/slide3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30.xml"/><Relationship Id="rId1" Type="http://schemas.openxmlformats.org/officeDocument/2006/relationships/slideLayout" Target="../slideLayouts/slideLayout1.xml"/><Relationship Id="rId5" Type="http://schemas.openxmlformats.org/officeDocument/2006/relationships/image" Target="../media/image24.png"/><Relationship Id="rId4" Type="http://schemas.openxmlformats.org/officeDocument/2006/relationships/image" Target="../media/image11.png"/></Relationships>
</file>

<file path=ppt/slides/_rels/slide3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31.xml"/><Relationship Id="rId1" Type="http://schemas.openxmlformats.org/officeDocument/2006/relationships/slideLayout" Target="../slideLayouts/slideLayout1.xml"/><Relationship Id="rId4" Type="http://schemas.openxmlformats.org/officeDocument/2006/relationships/image" Target="../media/image11.png"/></Relationships>
</file>

<file path=ppt/slides/_rels/slide3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32.xml"/><Relationship Id="rId1" Type="http://schemas.openxmlformats.org/officeDocument/2006/relationships/slideLayout" Target="../slideLayouts/slideLayout1.xml"/><Relationship Id="rId5" Type="http://schemas.openxmlformats.org/officeDocument/2006/relationships/image" Target="../media/image25.png"/><Relationship Id="rId4" Type="http://schemas.openxmlformats.org/officeDocument/2006/relationships/image" Target="../media/image11.png"/></Relationships>
</file>

<file path=ppt/slides/_rels/slide3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33.xml"/><Relationship Id="rId1" Type="http://schemas.openxmlformats.org/officeDocument/2006/relationships/slideLayout" Target="../slideLayouts/slideLayout1.xml"/><Relationship Id="rId5" Type="http://schemas.openxmlformats.org/officeDocument/2006/relationships/image" Target="../media/image26.png"/><Relationship Id="rId4" Type="http://schemas.openxmlformats.org/officeDocument/2006/relationships/image" Target="../media/image11.png"/></Relationships>
</file>

<file path=ppt/slides/_rels/slide3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34.xml"/><Relationship Id="rId1" Type="http://schemas.openxmlformats.org/officeDocument/2006/relationships/slideLayout" Target="../slideLayouts/slideLayout1.xml"/><Relationship Id="rId5" Type="http://schemas.openxmlformats.org/officeDocument/2006/relationships/image" Target="../media/image27.png"/><Relationship Id="rId4" Type="http://schemas.openxmlformats.org/officeDocument/2006/relationships/image" Target="../media/image11.png"/></Relationships>
</file>

<file path=ppt/slides/_rels/slide3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35.xml"/><Relationship Id="rId1" Type="http://schemas.openxmlformats.org/officeDocument/2006/relationships/slideLayout" Target="../slideLayouts/slideLayout1.xml"/><Relationship Id="rId5" Type="http://schemas.openxmlformats.org/officeDocument/2006/relationships/image" Target="../media/image28.png"/><Relationship Id="rId4" Type="http://schemas.openxmlformats.org/officeDocument/2006/relationships/image" Target="../media/image11.png"/></Relationships>
</file>

<file path=ppt/slides/_rels/slide3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36.xml"/><Relationship Id="rId1" Type="http://schemas.openxmlformats.org/officeDocument/2006/relationships/slideLayout" Target="../slideLayouts/slideLayout1.xml"/><Relationship Id="rId5" Type="http://schemas.openxmlformats.org/officeDocument/2006/relationships/image" Target="../media/image29.png"/><Relationship Id="rId4" Type="http://schemas.openxmlformats.org/officeDocument/2006/relationships/image" Target="../media/image11.png"/></Relationships>
</file>

<file path=ppt/slides/_rels/slide3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37.xml"/><Relationship Id="rId1" Type="http://schemas.openxmlformats.org/officeDocument/2006/relationships/slideLayout" Target="../slideLayouts/slideLayout1.xml"/><Relationship Id="rId5" Type="http://schemas.openxmlformats.org/officeDocument/2006/relationships/image" Target="../media/image30.png"/><Relationship Id="rId4" Type="http://schemas.openxmlformats.org/officeDocument/2006/relationships/image" Target="../media/image11.png"/></Relationships>
</file>

<file path=ppt/slides/_rels/slide3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38.xml"/><Relationship Id="rId1" Type="http://schemas.openxmlformats.org/officeDocument/2006/relationships/slideLayout" Target="../slideLayouts/slideLayout1.xml"/><Relationship Id="rId5" Type="http://schemas.openxmlformats.org/officeDocument/2006/relationships/image" Target="../media/image31.png"/><Relationship Id="rId4" Type="http://schemas.openxmlformats.org/officeDocument/2006/relationships/image" Target="../media/image11.png"/></Relationships>
</file>

<file path=ppt/slides/_rels/slide3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39.xml"/><Relationship Id="rId1" Type="http://schemas.openxmlformats.org/officeDocument/2006/relationships/slideLayout" Target="../slideLayouts/slideLayout1.xml"/><Relationship Id="rId5" Type="http://schemas.openxmlformats.org/officeDocument/2006/relationships/image" Target="../media/image13.png"/><Relationship Id="rId4" Type="http://schemas.openxmlformats.org/officeDocument/2006/relationships/image" Target="../media/image11.png"/></Relationships>
</file>

<file path=ppt/slides/_rels/slide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4.xml"/><Relationship Id="rId1" Type="http://schemas.openxmlformats.org/officeDocument/2006/relationships/slideLayout" Target="../slideLayouts/slideLayout1.xml"/><Relationship Id="rId5" Type="http://schemas.openxmlformats.org/officeDocument/2006/relationships/image" Target="../media/image13.png"/><Relationship Id="rId4" Type="http://schemas.openxmlformats.org/officeDocument/2006/relationships/image" Target="../media/image11.png"/></Relationships>
</file>

<file path=ppt/slides/_rels/slide4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40.xml"/><Relationship Id="rId1" Type="http://schemas.openxmlformats.org/officeDocument/2006/relationships/slideLayout" Target="../slideLayouts/slideLayout1.xml"/><Relationship Id="rId4" Type="http://schemas.openxmlformats.org/officeDocument/2006/relationships/image" Target="../media/image11.png"/></Relationships>
</file>

<file path=ppt/slides/_rels/slide4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41.xml"/><Relationship Id="rId1" Type="http://schemas.openxmlformats.org/officeDocument/2006/relationships/slideLayout" Target="../slideLayouts/slideLayout1.xml"/><Relationship Id="rId4" Type="http://schemas.openxmlformats.org/officeDocument/2006/relationships/image" Target="../media/image11.png"/></Relationships>
</file>

<file path=ppt/slides/_rels/slide4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42.xml"/><Relationship Id="rId1" Type="http://schemas.openxmlformats.org/officeDocument/2006/relationships/slideLayout" Target="../slideLayouts/slideLayout1.xml"/><Relationship Id="rId4" Type="http://schemas.openxmlformats.org/officeDocument/2006/relationships/image" Target="../media/image11.png"/></Relationships>
</file>

<file path=ppt/slides/_rels/slide4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43.xml"/><Relationship Id="rId1" Type="http://schemas.openxmlformats.org/officeDocument/2006/relationships/slideLayout" Target="../slideLayouts/slideLayout1.xml"/><Relationship Id="rId4" Type="http://schemas.openxmlformats.org/officeDocument/2006/relationships/image" Target="../media/image11.png"/></Relationships>
</file>

<file path=ppt/slides/_rels/slide4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44.xml"/><Relationship Id="rId1" Type="http://schemas.openxmlformats.org/officeDocument/2006/relationships/slideLayout" Target="../slideLayouts/slideLayout1.xml"/><Relationship Id="rId4" Type="http://schemas.openxmlformats.org/officeDocument/2006/relationships/image" Target="../media/image11.png"/></Relationships>
</file>

<file path=ppt/slides/_rels/slide4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45.xml"/><Relationship Id="rId1" Type="http://schemas.openxmlformats.org/officeDocument/2006/relationships/slideLayout" Target="../slideLayouts/slideLayout1.xml"/><Relationship Id="rId4" Type="http://schemas.openxmlformats.org/officeDocument/2006/relationships/image" Target="../media/image11.png"/></Relationships>
</file>

<file path=ppt/slides/_rels/slide4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46.xml"/><Relationship Id="rId1" Type="http://schemas.openxmlformats.org/officeDocument/2006/relationships/slideLayout" Target="../slideLayouts/slideLayout1.xml"/><Relationship Id="rId5" Type="http://schemas.openxmlformats.org/officeDocument/2006/relationships/image" Target="../media/image32.png"/><Relationship Id="rId4" Type="http://schemas.openxmlformats.org/officeDocument/2006/relationships/image" Target="../media/image11.png"/></Relationships>
</file>

<file path=ppt/slides/_rels/slide4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47.xml"/><Relationship Id="rId1" Type="http://schemas.openxmlformats.org/officeDocument/2006/relationships/slideLayout" Target="../slideLayouts/slideLayout1.xml"/><Relationship Id="rId5" Type="http://schemas.openxmlformats.org/officeDocument/2006/relationships/image" Target="../media/image33.png"/><Relationship Id="rId4" Type="http://schemas.openxmlformats.org/officeDocument/2006/relationships/image" Target="../media/image11.png"/></Relationships>
</file>

<file path=ppt/slides/_rels/slide4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48.xml"/><Relationship Id="rId1" Type="http://schemas.openxmlformats.org/officeDocument/2006/relationships/slideLayout" Target="../slideLayouts/slideLayout1.xml"/><Relationship Id="rId4" Type="http://schemas.openxmlformats.org/officeDocument/2006/relationships/image" Target="../media/image11.png"/></Relationships>
</file>

<file path=ppt/slides/_rels/slide49.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image" Target="../media/image9.png"/><Relationship Id="rId7" Type="http://schemas.openxmlformats.org/officeDocument/2006/relationships/image" Target="../media/image3.png"/><Relationship Id="rId12" Type="http://schemas.openxmlformats.org/officeDocument/2006/relationships/image" Target="../media/image8.jpg"/><Relationship Id="rId2" Type="http://schemas.openxmlformats.org/officeDocument/2006/relationships/notesSlide" Target="../notesSlides/notesSlide49.xml"/><Relationship Id="rId1" Type="http://schemas.openxmlformats.org/officeDocument/2006/relationships/slideLayout" Target="../slideLayouts/slideLayout2.xml"/><Relationship Id="rId6" Type="http://schemas.openxmlformats.org/officeDocument/2006/relationships/image" Target="../media/image2.png"/><Relationship Id="rId11" Type="http://schemas.openxmlformats.org/officeDocument/2006/relationships/image" Target="../media/image7.png"/><Relationship Id="rId5" Type="http://schemas.openxmlformats.org/officeDocument/2006/relationships/image" Target="../media/image11.png"/><Relationship Id="rId10" Type="http://schemas.openxmlformats.org/officeDocument/2006/relationships/image" Target="../media/image6.png"/><Relationship Id="rId4" Type="http://schemas.openxmlformats.org/officeDocument/2006/relationships/image" Target="../media/image10.png"/><Relationship Id="rId9" Type="http://schemas.openxmlformats.org/officeDocument/2006/relationships/image" Target="../media/image5.png"/></Relationships>
</file>

<file path=ppt/slides/_rels/slide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5.xml"/><Relationship Id="rId1" Type="http://schemas.openxmlformats.org/officeDocument/2006/relationships/slideLayout" Target="../slideLayouts/slideLayout1.xml"/><Relationship Id="rId4" Type="http://schemas.openxmlformats.org/officeDocument/2006/relationships/image" Target="../media/image11.png"/></Relationships>
</file>

<file path=ppt/slides/_rels/slide50.xml.rels><?xml version="1.0" encoding="UTF-8" standalone="yes"?>
<Relationships xmlns="http://schemas.openxmlformats.org/package/2006/relationships"><Relationship Id="rId8" Type="http://schemas.openxmlformats.org/officeDocument/2006/relationships/hyperlink" Target="https://sentiwiki.copernicus.eu/web/s2-processing" TargetMode="External"/><Relationship Id="rId3" Type="http://schemas.openxmlformats.org/officeDocument/2006/relationships/image" Target="../media/image13.png"/><Relationship Id="rId7" Type="http://schemas.openxmlformats.org/officeDocument/2006/relationships/hyperlink" Target="https://earth.esa.int/eogateway/instruments/meris/description" TargetMode="External"/><Relationship Id="rId2" Type="http://schemas.openxmlformats.org/officeDocument/2006/relationships/notesSlide" Target="../notesSlides/notesSlide50.xml"/><Relationship Id="rId1" Type="http://schemas.openxmlformats.org/officeDocument/2006/relationships/slideLayout" Target="../slideLayouts/slideLayout1.xml"/><Relationship Id="rId6" Type="http://schemas.openxmlformats.org/officeDocument/2006/relationships/hyperlink" Target="https://eros.usgs.gov/media-gallery/image-of-the-week/dolan-springs-arizona" TargetMode="External"/><Relationship Id="rId11" Type="http://schemas.openxmlformats.org/officeDocument/2006/relationships/hyperlink" Target="https://doi.org/10.1016/S0034-4257(01)00249-8" TargetMode="External"/><Relationship Id="rId5" Type="http://schemas.openxmlformats.org/officeDocument/2006/relationships/hyperlink" Target="https://eo-college.org/courses/landinfocus/" TargetMode="External"/><Relationship Id="rId10" Type="http://schemas.openxmlformats.org/officeDocument/2006/relationships/hyperlink" Target="https://www.usgs.gov/landsat-missions/landsat-8-oli-and-tirs-calibration-notices" TargetMode="External"/><Relationship Id="rId4" Type="http://schemas.openxmlformats.org/officeDocument/2006/relationships/image" Target="../media/image11.png"/><Relationship Id="rId9" Type="http://schemas.openxmlformats.org/officeDocument/2006/relationships/hyperlink" Target="https://rudigens.github.io/asf_seminar/corrections.pdf" TargetMode="External"/></Relationships>
</file>

<file path=ppt/slides/_rels/slide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6.xml"/><Relationship Id="rId1" Type="http://schemas.openxmlformats.org/officeDocument/2006/relationships/slideLayout" Target="../slideLayouts/slideLayout1.xml"/><Relationship Id="rId4" Type="http://schemas.openxmlformats.org/officeDocument/2006/relationships/image" Target="../media/image11.png"/></Relationships>
</file>

<file path=ppt/slides/_rels/slide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7.xml"/><Relationship Id="rId1" Type="http://schemas.openxmlformats.org/officeDocument/2006/relationships/slideLayout" Target="../slideLayouts/slideLayout1.xml"/><Relationship Id="rId4" Type="http://schemas.openxmlformats.org/officeDocument/2006/relationships/image" Target="../media/image11.png"/></Relationships>
</file>

<file path=ppt/slides/_rels/slide8.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8.xml"/><Relationship Id="rId1" Type="http://schemas.openxmlformats.org/officeDocument/2006/relationships/slideLayout" Target="../slideLayouts/slideLayout1.xml"/><Relationship Id="rId5" Type="http://schemas.openxmlformats.org/officeDocument/2006/relationships/image" Target="../media/image11.png"/><Relationship Id="rId4" Type="http://schemas.openxmlformats.org/officeDocument/2006/relationships/image" Target="../media/image13.png"/></Relationships>
</file>

<file path=ppt/slides/_rels/slide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9.xml"/><Relationship Id="rId1" Type="http://schemas.openxmlformats.org/officeDocument/2006/relationships/slideLayout" Target="../slideLayouts/slideLayout1.xml"/><Relationship Id="rId4" Type="http://schemas.openxmlformats.org/officeDocument/2006/relationships/image" Target="../media/image1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51"/>
        <p:cNvGrpSpPr/>
        <p:nvPr/>
      </p:nvGrpSpPr>
      <p:grpSpPr>
        <a:xfrm>
          <a:off x="0" y="0"/>
          <a:ext cx="0" cy="0"/>
          <a:chOff x="0" y="0"/>
          <a:chExt cx="0" cy="0"/>
        </a:xfrm>
      </p:grpSpPr>
      <p:sp>
        <p:nvSpPr>
          <p:cNvPr id="152" name="Google Shape;152;p1"/>
          <p:cNvSpPr/>
          <p:nvPr/>
        </p:nvSpPr>
        <p:spPr>
          <a:xfrm>
            <a:off x="784614" y="283169"/>
            <a:ext cx="2418736" cy="1156274"/>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153" name="Google Shape;153;p1"/>
          <p:cNvSpPr txBox="1"/>
          <p:nvPr/>
        </p:nvSpPr>
        <p:spPr>
          <a:xfrm>
            <a:off x="1622838" y="2185490"/>
            <a:ext cx="9144000" cy="2768924"/>
          </a:xfrm>
          <a:prstGeom prst="rect">
            <a:avLst/>
          </a:prstGeom>
          <a:noFill/>
          <a:ln>
            <a:noFill/>
          </a:ln>
        </p:spPr>
        <p:txBody>
          <a:bodyPr spcFirstLastPara="1" wrap="square" lIns="91425" tIns="45700" rIns="91425" bIns="45700" anchor="ctr" anchorCtr="0">
            <a:normAutofit fontScale="97500"/>
          </a:bodyPr>
          <a:lstStyle/>
          <a:p>
            <a:pPr marL="0" marR="0" lvl="0" indent="0" algn="ctr" rtl="0">
              <a:lnSpc>
                <a:spcPct val="90000"/>
              </a:lnSpc>
              <a:spcBef>
                <a:spcPts val="0"/>
              </a:spcBef>
              <a:spcAft>
                <a:spcPts val="0"/>
              </a:spcAft>
              <a:buClr>
                <a:srgbClr val="1F4E79"/>
              </a:buClr>
              <a:buSzPct val="100000"/>
              <a:buFont typeface="Calibri"/>
              <a:buNone/>
            </a:pPr>
            <a:r>
              <a:rPr lang="en-US" sz="3100" b="1" i="0" u="none" strike="noStrike" cap="none">
                <a:solidFill>
                  <a:srgbClr val="1F4E79"/>
                </a:solidFill>
                <a:latin typeface="Calibri"/>
                <a:ea typeface="Calibri"/>
                <a:cs typeface="Calibri"/>
                <a:sym typeface="Calibri"/>
              </a:rPr>
              <a:t> </a:t>
            </a:r>
            <a:r>
              <a:rPr lang="en-US" sz="3700" b="1" i="0" u="none" strike="noStrike" cap="none">
                <a:solidFill>
                  <a:srgbClr val="1F4E79"/>
                </a:solidFill>
                <a:latin typeface="Calibri"/>
                <a:ea typeface="Calibri"/>
                <a:cs typeface="Calibri"/>
                <a:sym typeface="Calibri"/>
              </a:rPr>
              <a:t>EOCap4Africa</a:t>
            </a:r>
            <a:br>
              <a:rPr lang="en-US" sz="3100" b="1" i="0" u="none" strike="noStrike" cap="none">
                <a:solidFill>
                  <a:srgbClr val="1F4E79"/>
                </a:solidFill>
                <a:latin typeface="Calibri"/>
                <a:ea typeface="Calibri"/>
                <a:cs typeface="Calibri"/>
                <a:sym typeface="Calibri"/>
              </a:rPr>
            </a:br>
            <a:br>
              <a:rPr lang="en-US" sz="3100" b="1" i="0" u="none" strike="noStrike" cap="none">
                <a:solidFill>
                  <a:srgbClr val="1F4E79"/>
                </a:solidFill>
                <a:latin typeface="Calibri"/>
                <a:ea typeface="Calibri"/>
                <a:cs typeface="Calibri"/>
                <a:sym typeface="Calibri"/>
              </a:rPr>
            </a:br>
            <a:r>
              <a:rPr lang="en-US" sz="3100" b="1" i="0" u="none" strike="noStrike" cap="none">
                <a:solidFill>
                  <a:srgbClr val="1F4E79"/>
                </a:solidFill>
                <a:latin typeface="Calibri"/>
                <a:ea typeface="Calibri"/>
                <a:cs typeface="Calibri"/>
                <a:sym typeface="Calibri"/>
              </a:rPr>
              <a:t>5a	Remote Sensing Data: Preprocessing</a:t>
            </a:r>
            <a:br>
              <a:rPr lang="en-US" sz="1050" b="0" i="0" u="none" strike="noStrike" cap="none">
                <a:solidFill>
                  <a:schemeClr val="dk1"/>
                </a:solidFill>
                <a:latin typeface="Calibri"/>
                <a:ea typeface="Calibri"/>
                <a:cs typeface="Calibri"/>
                <a:sym typeface="Calibri"/>
              </a:rPr>
            </a:br>
            <a:endParaRPr sz="3600" b="1" i="0" u="none" strike="noStrike" cap="none">
              <a:solidFill>
                <a:srgbClr val="2E75B5"/>
              </a:solidFill>
              <a:latin typeface="Calibri"/>
              <a:ea typeface="Calibri"/>
              <a:cs typeface="Calibri"/>
              <a:sym typeface="Calibri"/>
            </a:endParaRPr>
          </a:p>
        </p:txBody>
      </p:sp>
      <p:cxnSp>
        <p:nvCxnSpPr>
          <p:cNvPr id="154" name="Google Shape;154;p1"/>
          <p:cNvCxnSpPr/>
          <p:nvPr/>
        </p:nvCxnSpPr>
        <p:spPr>
          <a:xfrm>
            <a:off x="1938954" y="5032143"/>
            <a:ext cx="8522208" cy="0"/>
          </a:xfrm>
          <a:prstGeom prst="straightConnector1">
            <a:avLst/>
          </a:prstGeom>
          <a:noFill/>
          <a:ln w="31750" cap="flat" cmpd="sng">
            <a:solidFill>
              <a:srgbClr val="1E4E79"/>
            </a:solidFill>
            <a:prstDash val="solid"/>
            <a:miter lim="800000"/>
            <a:headEnd type="none" w="sm" len="sm"/>
            <a:tailEnd type="none" w="sm" len="sm"/>
          </a:ln>
        </p:spPr>
      </p:cxnSp>
      <p:grpSp>
        <p:nvGrpSpPr>
          <p:cNvPr id="155" name="Google Shape;155;p1"/>
          <p:cNvGrpSpPr/>
          <p:nvPr/>
        </p:nvGrpSpPr>
        <p:grpSpPr>
          <a:xfrm>
            <a:off x="1098931" y="5326428"/>
            <a:ext cx="9855759" cy="749899"/>
            <a:chOff x="1098931" y="5326428"/>
            <a:chExt cx="9855759" cy="749899"/>
          </a:xfrm>
        </p:grpSpPr>
        <p:grpSp>
          <p:nvGrpSpPr>
            <p:cNvPr id="156" name="Google Shape;156;p1"/>
            <p:cNvGrpSpPr/>
            <p:nvPr/>
          </p:nvGrpSpPr>
          <p:grpSpPr>
            <a:xfrm>
              <a:off x="1098931" y="5340828"/>
              <a:ext cx="9082114" cy="735499"/>
              <a:chOff x="609597" y="5421223"/>
              <a:chExt cx="9082114" cy="735499"/>
            </a:xfrm>
          </p:grpSpPr>
          <p:pic>
            <p:nvPicPr>
              <p:cNvPr id="157" name="Google Shape;157;p1" descr="Ein Bild, das Text, Schrift, Grafiken, Screenshot enthält.&#10;&#10;Automatisch generierte Beschreibung"/>
              <p:cNvPicPr preferRelativeResize="0"/>
              <p:nvPr/>
            </p:nvPicPr>
            <p:blipFill rotWithShape="1">
              <a:blip r:embed="rId3">
                <a:alphaModFix/>
              </a:blip>
              <a:srcRect/>
              <a:stretch/>
            </p:blipFill>
            <p:spPr>
              <a:xfrm>
                <a:off x="609597" y="5436722"/>
                <a:ext cx="1644246" cy="720000"/>
              </a:xfrm>
              <a:prstGeom prst="rect">
                <a:avLst/>
              </a:prstGeom>
              <a:noFill/>
              <a:ln>
                <a:noFill/>
              </a:ln>
            </p:spPr>
          </p:pic>
          <p:pic>
            <p:nvPicPr>
              <p:cNvPr id="158" name="Google Shape;158;p1" descr="Ein Bild, das Schrift, Grafiken, Logo, Screenshot enthält.&#10;&#10;Automatisch generierte Beschreibung"/>
              <p:cNvPicPr preferRelativeResize="0"/>
              <p:nvPr/>
            </p:nvPicPr>
            <p:blipFill rotWithShape="1">
              <a:blip r:embed="rId4">
                <a:alphaModFix/>
              </a:blip>
              <a:srcRect/>
              <a:stretch/>
            </p:blipFill>
            <p:spPr>
              <a:xfrm>
                <a:off x="2445867" y="5436722"/>
                <a:ext cx="861328" cy="720000"/>
              </a:xfrm>
              <a:prstGeom prst="rect">
                <a:avLst/>
              </a:prstGeom>
              <a:noFill/>
              <a:ln>
                <a:noFill/>
              </a:ln>
            </p:spPr>
          </p:pic>
          <p:pic>
            <p:nvPicPr>
              <p:cNvPr id="159" name="Google Shape;159;p1" descr="Ein Bild, das Schwarz, Dunkelheit enthält.&#10;&#10;Automatisch generierte Beschreibung"/>
              <p:cNvPicPr preferRelativeResize="0"/>
              <p:nvPr/>
            </p:nvPicPr>
            <p:blipFill rotWithShape="1">
              <a:blip r:embed="rId5">
                <a:alphaModFix/>
              </a:blip>
              <a:srcRect/>
              <a:stretch/>
            </p:blipFill>
            <p:spPr>
              <a:xfrm>
                <a:off x="3499219" y="5436722"/>
                <a:ext cx="1800000" cy="720000"/>
              </a:xfrm>
              <a:prstGeom prst="rect">
                <a:avLst/>
              </a:prstGeom>
              <a:noFill/>
              <a:ln>
                <a:noFill/>
              </a:ln>
            </p:spPr>
          </p:pic>
          <p:pic>
            <p:nvPicPr>
              <p:cNvPr id="160" name="Google Shape;160;p1" descr="Ein Bild, das Logo, Grafiken, Symbol, Clipart enthält.&#10;&#10;Automatisch generierte Beschreibung"/>
              <p:cNvPicPr preferRelativeResize="0"/>
              <p:nvPr/>
            </p:nvPicPr>
            <p:blipFill rotWithShape="1">
              <a:blip r:embed="rId6">
                <a:alphaModFix/>
              </a:blip>
              <a:srcRect/>
              <a:stretch/>
            </p:blipFill>
            <p:spPr>
              <a:xfrm>
                <a:off x="5491243" y="5436722"/>
                <a:ext cx="837209" cy="720000"/>
              </a:xfrm>
              <a:prstGeom prst="rect">
                <a:avLst/>
              </a:prstGeom>
              <a:noFill/>
              <a:ln>
                <a:noFill/>
              </a:ln>
            </p:spPr>
          </p:pic>
          <p:pic>
            <p:nvPicPr>
              <p:cNvPr id="161" name="Google Shape;161;p1" descr="Ein Bild, das Text, Logo, Design, Darstellung enthält.&#10;&#10;Automatisch generierte Beschreibung"/>
              <p:cNvPicPr preferRelativeResize="0"/>
              <p:nvPr/>
            </p:nvPicPr>
            <p:blipFill rotWithShape="1">
              <a:blip r:embed="rId7">
                <a:alphaModFix/>
              </a:blip>
              <a:srcRect/>
              <a:stretch/>
            </p:blipFill>
            <p:spPr>
              <a:xfrm>
                <a:off x="6520476" y="5421223"/>
                <a:ext cx="2278481" cy="720000"/>
              </a:xfrm>
              <a:prstGeom prst="rect">
                <a:avLst/>
              </a:prstGeom>
              <a:noFill/>
              <a:ln>
                <a:noFill/>
              </a:ln>
            </p:spPr>
          </p:pic>
          <p:pic>
            <p:nvPicPr>
              <p:cNvPr id="162" name="Google Shape;162;p1" descr="Ein Bild, das Symbol, Grafiken, Flagge enthält.&#10;&#10;Automatisch generierte Beschreibung"/>
              <p:cNvPicPr preferRelativeResize="0"/>
              <p:nvPr/>
            </p:nvPicPr>
            <p:blipFill rotWithShape="1">
              <a:blip r:embed="rId8">
                <a:alphaModFix/>
              </a:blip>
              <a:srcRect/>
              <a:stretch/>
            </p:blipFill>
            <p:spPr>
              <a:xfrm>
                <a:off x="8990981" y="5421223"/>
                <a:ext cx="700730" cy="720000"/>
              </a:xfrm>
              <a:prstGeom prst="rect">
                <a:avLst/>
              </a:prstGeom>
              <a:noFill/>
              <a:ln>
                <a:noFill/>
              </a:ln>
            </p:spPr>
          </p:pic>
        </p:grpSp>
        <p:pic>
          <p:nvPicPr>
            <p:cNvPr id="163" name="Google Shape;163;p1" descr="KNUST Logo"/>
            <p:cNvPicPr preferRelativeResize="0"/>
            <p:nvPr/>
          </p:nvPicPr>
          <p:blipFill rotWithShape="1">
            <a:blip r:embed="rId9">
              <a:alphaModFix/>
            </a:blip>
            <a:srcRect/>
            <a:stretch/>
          </p:blipFill>
          <p:spPr>
            <a:xfrm>
              <a:off x="10373069" y="5326428"/>
              <a:ext cx="581621" cy="734400"/>
            </a:xfrm>
            <a:prstGeom prst="rect">
              <a:avLst/>
            </a:prstGeom>
            <a:noFill/>
            <a:ln>
              <a:noFill/>
            </a:ln>
          </p:spPr>
        </p:pic>
      </p:grpSp>
      <p:grpSp>
        <p:nvGrpSpPr>
          <p:cNvPr id="164" name="Google Shape;164;p1"/>
          <p:cNvGrpSpPr/>
          <p:nvPr/>
        </p:nvGrpSpPr>
        <p:grpSpPr>
          <a:xfrm>
            <a:off x="1622838" y="139853"/>
            <a:ext cx="9360000" cy="1377319"/>
            <a:chOff x="1622838" y="139853"/>
            <a:chExt cx="9360000" cy="1377319"/>
          </a:xfrm>
        </p:grpSpPr>
        <p:pic>
          <p:nvPicPr>
            <p:cNvPr id="165" name="Google Shape;165;p1"/>
            <p:cNvPicPr preferRelativeResize="0"/>
            <p:nvPr/>
          </p:nvPicPr>
          <p:blipFill rotWithShape="1">
            <a:blip r:embed="rId10">
              <a:alphaModFix/>
            </a:blip>
            <a:srcRect/>
            <a:stretch/>
          </p:blipFill>
          <p:spPr>
            <a:xfrm>
              <a:off x="1622838" y="139853"/>
              <a:ext cx="9360000" cy="1377319"/>
            </a:xfrm>
            <a:prstGeom prst="rect">
              <a:avLst/>
            </a:prstGeom>
            <a:noFill/>
            <a:ln>
              <a:noFill/>
            </a:ln>
          </p:spPr>
        </p:pic>
        <p:pic>
          <p:nvPicPr>
            <p:cNvPr id="166" name="Google Shape;166;p1" descr="Ein Bild, das Text, Schrift, Grafiken, weiß enthält.&#10;&#10;Automatisch generierte Beschreibung"/>
            <p:cNvPicPr preferRelativeResize="0"/>
            <p:nvPr/>
          </p:nvPicPr>
          <p:blipFill rotWithShape="1">
            <a:blip r:embed="rId11">
              <a:alphaModFix/>
            </a:blip>
            <a:srcRect/>
            <a:stretch/>
          </p:blipFill>
          <p:spPr>
            <a:xfrm>
              <a:off x="5218909" y="300517"/>
              <a:ext cx="2646279" cy="936347"/>
            </a:xfrm>
            <a:prstGeom prst="rect">
              <a:avLst/>
            </a:prstGeom>
            <a:noFill/>
            <a:ln>
              <a:noFill/>
            </a:ln>
          </p:spPr>
        </p:pic>
      </p:grpSp>
      <p:pic>
        <p:nvPicPr>
          <p:cNvPr id="167" name="Google Shape;167;p1"/>
          <p:cNvPicPr preferRelativeResize="0"/>
          <p:nvPr/>
        </p:nvPicPr>
        <p:blipFill rotWithShape="1">
          <a:blip r:embed="rId12">
            <a:alphaModFix amt="30000"/>
          </a:blip>
          <a:srcRect/>
          <a:stretch/>
        </p:blipFill>
        <p:spPr>
          <a:xfrm rot="-5400000">
            <a:off x="-3042044" y="3163081"/>
            <a:ext cx="6768000" cy="531838"/>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67"/>
        <p:cNvGrpSpPr/>
        <p:nvPr/>
      </p:nvGrpSpPr>
      <p:grpSpPr>
        <a:xfrm>
          <a:off x="0" y="0"/>
          <a:ext cx="0" cy="0"/>
          <a:chOff x="0" y="0"/>
          <a:chExt cx="0" cy="0"/>
        </a:xfrm>
      </p:grpSpPr>
      <p:sp>
        <p:nvSpPr>
          <p:cNvPr id="268" name="Google Shape;268;p10"/>
          <p:cNvSpPr txBox="1"/>
          <p:nvPr/>
        </p:nvSpPr>
        <p:spPr>
          <a:xfrm>
            <a:off x="902757" y="472704"/>
            <a:ext cx="9773952" cy="58477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3200" b="1">
                <a:solidFill>
                  <a:schemeClr val="dk1"/>
                </a:solidFill>
                <a:latin typeface="Calibri"/>
                <a:ea typeface="Calibri"/>
                <a:cs typeface="Calibri"/>
                <a:sym typeface="Calibri"/>
              </a:rPr>
              <a:t>Preprocessing of optical data</a:t>
            </a:r>
            <a:endParaRPr/>
          </a:p>
        </p:txBody>
      </p:sp>
      <p:pic>
        <p:nvPicPr>
          <p:cNvPr id="269" name="Google Shape;269;p10" descr="Ein Bild, das Schwarz, Dunkelheit enthält.&#10;&#10;Automatisch generierte Beschreibung"/>
          <p:cNvPicPr preferRelativeResize="0"/>
          <p:nvPr/>
        </p:nvPicPr>
        <p:blipFill rotWithShape="1">
          <a:blip r:embed="rId3">
            <a:alphaModFix/>
          </a:blip>
          <a:srcRect/>
          <a:stretch/>
        </p:blipFill>
        <p:spPr>
          <a:xfrm>
            <a:off x="11235462" y="112704"/>
            <a:ext cx="720000" cy="720000"/>
          </a:xfrm>
          <a:prstGeom prst="rect">
            <a:avLst/>
          </a:prstGeom>
          <a:noFill/>
          <a:ln>
            <a:noFill/>
          </a:ln>
        </p:spPr>
      </p:pic>
      <p:sp>
        <p:nvSpPr>
          <p:cNvPr id="270" name="Google Shape;270;p10"/>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10</a:t>
            </a:fld>
            <a:endParaRPr/>
          </a:p>
        </p:txBody>
      </p:sp>
      <p:pic>
        <p:nvPicPr>
          <p:cNvPr id="271" name="Google Shape;271;p10"/>
          <p:cNvPicPr preferRelativeResize="0"/>
          <p:nvPr/>
        </p:nvPicPr>
        <p:blipFill rotWithShape="1">
          <a:blip r:embed="rId4">
            <a:alphaModFix amt="30000"/>
          </a:blip>
          <a:srcRect/>
          <a:stretch/>
        </p:blipFill>
        <p:spPr>
          <a:xfrm rot="-5400000">
            <a:off x="-3042044" y="3163081"/>
            <a:ext cx="6768000" cy="531838"/>
          </a:xfrm>
          <a:prstGeom prst="rect">
            <a:avLst/>
          </a:prstGeom>
          <a:noFill/>
          <a:ln>
            <a:noFill/>
          </a:ln>
        </p:spPr>
      </p:pic>
      <p:sp>
        <p:nvSpPr>
          <p:cNvPr id="272" name="Google Shape;272;p10"/>
          <p:cNvSpPr txBox="1"/>
          <p:nvPr/>
        </p:nvSpPr>
        <p:spPr>
          <a:xfrm>
            <a:off x="8221984" y="1811817"/>
            <a:ext cx="3808915" cy="4351338"/>
          </a:xfrm>
          <a:prstGeom prst="rect">
            <a:avLst/>
          </a:prstGeom>
          <a:noFill/>
          <a:ln>
            <a:noFill/>
          </a:ln>
        </p:spPr>
        <p:txBody>
          <a:bodyPr spcFirstLastPara="1" wrap="square" lIns="91425" tIns="45700" rIns="91425" bIns="45700" anchor="t" anchorCtr="0">
            <a:normAutofit/>
          </a:bodyPr>
          <a:lstStyle/>
          <a:p>
            <a:pPr marL="228600" marR="0" lvl="0" indent="-101600" algn="l" rtl="0">
              <a:lnSpc>
                <a:spcPct val="90000"/>
              </a:lnSpc>
              <a:spcBef>
                <a:spcPts val="0"/>
              </a:spcBef>
              <a:spcAft>
                <a:spcPts val="0"/>
              </a:spcAft>
              <a:buClr>
                <a:schemeClr val="dk1"/>
              </a:buClr>
              <a:buSzPts val="2000"/>
              <a:buFont typeface="Arial"/>
              <a:buNone/>
            </a:pPr>
            <a:endParaRPr sz="2000">
              <a:solidFill>
                <a:schemeClr val="dk1"/>
              </a:solidFill>
              <a:latin typeface="Calibri"/>
              <a:ea typeface="Calibri"/>
              <a:cs typeface="Calibri"/>
              <a:sym typeface="Calibri"/>
            </a:endParaRPr>
          </a:p>
          <a:p>
            <a:pPr marL="228600" marR="0" lvl="0" indent="-101600" algn="l" rtl="0">
              <a:lnSpc>
                <a:spcPct val="90000"/>
              </a:lnSpc>
              <a:spcBef>
                <a:spcPts val="1000"/>
              </a:spcBef>
              <a:spcAft>
                <a:spcPts val="0"/>
              </a:spcAft>
              <a:buClr>
                <a:schemeClr val="dk1"/>
              </a:buClr>
              <a:buSzPts val="2000"/>
              <a:buFont typeface="Arial"/>
              <a:buNone/>
            </a:pPr>
            <a:endParaRPr sz="2000">
              <a:solidFill>
                <a:schemeClr val="dk1"/>
              </a:solidFill>
              <a:latin typeface="Calibri"/>
              <a:ea typeface="Calibri"/>
              <a:cs typeface="Calibri"/>
              <a:sym typeface="Calibri"/>
            </a:endParaRPr>
          </a:p>
          <a:p>
            <a:pPr marL="228600" marR="0" lvl="0" indent="-50800" algn="l" rtl="0">
              <a:lnSpc>
                <a:spcPct val="90000"/>
              </a:lnSpc>
              <a:spcBef>
                <a:spcPts val="1000"/>
              </a:spcBef>
              <a:spcAft>
                <a:spcPts val="0"/>
              </a:spcAft>
              <a:buClr>
                <a:schemeClr val="dk1"/>
              </a:buClr>
              <a:buSzPts val="2800"/>
              <a:buFont typeface="Arial"/>
              <a:buNone/>
            </a:pPr>
            <a:endParaRPr sz="2800">
              <a:solidFill>
                <a:schemeClr val="dk1"/>
              </a:solidFill>
              <a:latin typeface="Calibri"/>
              <a:ea typeface="Calibri"/>
              <a:cs typeface="Calibri"/>
              <a:sym typeface="Calibri"/>
            </a:endParaRPr>
          </a:p>
        </p:txBody>
      </p:sp>
      <p:sp>
        <p:nvSpPr>
          <p:cNvPr id="273" name="Google Shape;273;p10"/>
          <p:cNvSpPr txBox="1">
            <a:spLocks noGrp="1"/>
          </p:cNvSpPr>
          <p:nvPr>
            <p:ph type="ftr" idx="11"/>
          </p:nvPr>
        </p:nvSpPr>
        <p:spPr>
          <a:xfrm>
            <a:off x="2865663" y="6356350"/>
            <a:ext cx="6460672" cy="456647"/>
          </a:xfrm>
          <a:prstGeom prst="rect">
            <a:avLst/>
          </a:prstGeom>
          <a:noFill/>
          <a:ln>
            <a:noFill/>
          </a:ln>
        </p:spPr>
        <p:txBody>
          <a:bodyPr spcFirstLastPara="1" wrap="square" lIns="91425" tIns="45700" rIns="91425" bIns="45700" anchor="ctr" anchorCtr="0">
            <a:noAutofit/>
          </a:bodyPr>
          <a:lstStyle/>
          <a:p>
            <a:pPr marL="0" lvl="0" indent="0" algn="ctr" rtl="0">
              <a:spcBef>
                <a:spcPts val="0"/>
              </a:spcBef>
              <a:spcAft>
                <a:spcPts val="0"/>
              </a:spcAft>
              <a:buNone/>
            </a:pPr>
            <a:r>
              <a:rPr lang="en-US"/>
              <a:t>EOCap4Africa – TB 05a Remote Sensing Data: Preprocessing</a:t>
            </a:r>
            <a:endParaRPr/>
          </a:p>
        </p:txBody>
      </p:sp>
      <p:sp>
        <p:nvSpPr>
          <p:cNvPr id="274" name="Google Shape;274;p10"/>
          <p:cNvSpPr txBox="1"/>
          <p:nvPr/>
        </p:nvSpPr>
        <p:spPr>
          <a:xfrm>
            <a:off x="902757" y="1460145"/>
            <a:ext cx="10261500" cy="4402200"/>
          </a:xfrm>
          <a:prstGeom prst="rect">
            <a:avLst/>
          </a:prstGeom>
          <a:noFill/>
          <a:ln>
            <a:noFill/>
          </a:ln>
        </p:spPr>
        <p:txBody>
          <a:bodyPr spcFirstLastPara="1" wrap="square" lIns="91425" tIns="45700" rIns="91425" bIns="45700" anchor="t" anchorCtr="0">
            <a:spAutoFit/>
          </a:bodyPr>
          <a:lstStyle/>
          <a:p>
            <a:pPr marL="0" marR="0" lvl="0" indent="0" algn="just" rtl="0">
              <a:spcBef>
                <a:spcPts val="0"/>
              </a:spcBef>
              <a:spcAft>
                <a:spcPts val="0"/>
              </a:spcAft>
              <a:buNone/>
            </a:pPr>
            <a:r>
              <a:rPr lang="en-US" sz="2000">
                <a:solidFill>
                  <a:schemeClr val="dk1"/>
                </a:solidFill>
                <a:latin typeface="Calibri"/>
                <a:ea typeface="Calibri"/>
                <a:cs typeface="Calibri"/>
                <a:sym typeface="Calibri"/>
              </a:rPr>
              <a:t>Processing Levels – General Systematic:</a:t>
            </a:r>
            <a:endParaRPr/>
          </a:p>
          <a:p>
            <a:pPr marL="342900" marR="0" lvl="0" indent="-342900" algn="just" rtl="0">
              <a:spcBef>
                <a:spcPts val="2400"/>
              </a:spcBef>
              <a:spcAft>
                <a:spcPts val="0"/>
              </a:spcAft>
              <a:buClr>
                <a:schemeClr val="dk1"/>
              </a:buClr>
              <a:buSzPts val="2000"/>
              <a:buFont typeface="Arial"/>
              <a:buChar char="•"/>
            </a:pPr>
            <a:r>
              <a:rPr lang="en-US" sz="2000">
                <a:solidFill>
                  <a:schemeClr val="dk1"/>
                </a:solidFill>
                <a:latin typeface="Calibri"/>
                <a:ea typeface="Calibri"/>
                <a:cs typeface="Calibri"/>
                <a:sym typeface="Calibri"/>
              </a:rPr>
              <a:t>Level 2: Geophysical parameters, such as reflectance at the Earth’s surface, land surface temperature or soil moisture, have been completed. The calculation of these parameters requires the application of various transformations and corrections, including, e.g., corrections for atmospheric scattering or surface properties</a:t>
            </a:r>
            <a:endParaRPr/>
          </a:p>
          <a:p>
            <a:pPr marL="342900" marR="0" lvl="0" indent="-342900" algn="just" rtl="0">
              <a:spcBef>
                <a:spcPts val="2400"/>
              </a:spcBef>
              <a:spcAft>
                <a:spcPts val="0"/>
              </a:spcAft>
              <a:buClr>
                <a:schemeClr val="dk1"/>
              </a:buClr>
              <a:buSzPts val="2000"/>
              <a:buFont typeface="Arial"/>
              <a:buChar char="•"/>
            </a:pPr>
            <a:r>
              <a:rPr lang="en-US" sz="2000">
                <a:solidFill>
                  <a:schemeClr val="dk1"/>
                </a:solidFill>
                <a:latin typeface="Calibri"/>
                <a:ea typeface="Calibri"/>
                <a:cs typeface="Calibri"/>
                <a:sym typeface="Calibri"/>
              </a:rPr>
              <a:t>Level 3: Variables mapped on uniform space-time grid scales, usually with some completeness and consistency. </a:t>
            </a:r>
            <a:endParaRPr/>
          </a:p>
          <a:p>
            <a:pPr marL="342900" marR="0" lvl="0" indent="-342900" algn="just" rtl="0">
              <a:spcBef>
                <a:spcPts val="2400"/>
              </a:spcBef>
              <a:spcAft>
                <a:spcPts val="0"/>
              </a:spcAft>
              <a:buClr>
                <a:schemeClr val="dk1"/>
              </a:buClr>
              <a:buSzPts val="2000"/>
              <a:buFont typeface="Arial"/>
              <a:buChar char="•"/>
            </a:pPr>
            <a:r>
              <a:rPr lang="en-US" sz="2000">
                <a:solidFill>
                  <a:schemeClr val="dk1"/>
                </a:solidFill>
                <a:latin typeface="Calibri"/>
                <a:ea typeface="Calibri"/>
                <a:cs typeface="Calibri"/>
                <a:sym typeface="Calibri"/>
              </a:rPr>
              <a:t>Level 3A: L3A data are generally periodic summaries (weekly, 10-days, monthly) of L2 products</a:t>
            </a:r>
            <a:endParaRPr/>
          </a:p>
          <a:p>
            <a:pPr marL="342900" marR="0" lvl="0" indent="-342900" algn="just" rtl="0">
              <a:spcBef>
                <a:spcPts val="2400"/>
              </a:spcBef>
              <a:spcAft>
                <a:spcPts val="0"/>
              </a:spcAft>
              <a:buClr>
                <a:schemeClr val="dk1"/>
              </a:buClr>
              <a:buSzPts val="2000"/>
              <a:buFont typeface="Arial"/>
              <a:buChar char="•"/>
            </a:pPr>
            <a:r>
              <a:rPr lang="en-US" sz="2000">
                <a:solidFill>
                  <a:schemeClr val="dk1"/>
                </a:solidFill>
                <a:latin typeface="Calibri"/>
                <a:ea typeface="Calibri"/>
                <a:cs typeface="Calibri"/>
                <a:sym typeface="Calibri"/>
              </a:rPr>
              <a:t>Level 4: Model output or results from analyses of lower-level data (e.g., variables derived from multiple measurements)</a:t>
            </a:r>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79"/>
        <p:cNvGrpSpPr/>
        <p:nvPr/>
      </p:nvGrpSpPr>
      <p:grpSpPr>
        <a:xfrm>
          <a:off x="0" y="0"/>
          <a:ext cx="0" cy="0"/>
          <a:chOff x="0" y="0"/>
          <a:chExt cx="0" cy="0"/>
        </a:xfrm>
      </p:grpSpPr>
      <p:sp>
        <p:nvSpPr>
          <p:cNvPr id="280" name="Google Shape;280;p11"/>
          <p:cNvSpPr txBox="1"/>
          <p:nvPr/>
        </p:nvSpPr>
        <p:spPr>
          <a:xfrm>
            <a:off x="902757" y="472704"/>
            <a:ext cx="9773952" cy="58477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3200" b="1">
                <a:solidFill>
                  <a:schemeClr val="dk1"/>
                </a:solidFill>
                <a:latin typeface="Calibri"/>
                <a:ea typeface="Calibri"/>
                <a:cs typeface="Calibri"/>
                <a:sym typeface="Calibri"/>
              </a:rPr>
              <a:t>Striping</a:t>
            </a:r>
            <a:endParaRPr/>
          </a:p>
        </p:txBody>
      </p:sp>
      <p:pic>
        <p:nvPicPr>
          <p:cNvPr id="281" name="Google Shape;281;p11" descr="Ein Bild, das Schwarz, Dunkelheit enthält.&#10;&#10;Automatisch generierte Beschreibung"/>
          <p:cNvPicPr preferRelativeResize="0"/>
          <p:nvPr/>
        </p:nvPicPr>
        <p:blipFill rotWithShape="1">
          <a:blip r:embed="rId3">
            <a:alphaModFix/>
          </a:blip>
          <a:srcRect/>
          <a:stretch/>
        </p:blipFill>
        <p:spPr>
          <a:xfrm>
            <a:off x="11235462" y="112704"/>
            <a:ext cx="720000" cy="720000"/>
          </a:xfrm>
          <a:prstGeom prst="rect">
            <a:avLst/>
          </a:prstGeom>
          <a:noFill/>
          <a:ln>
            <a:noFill/>
          </a:ln>
        </p:spPr>
      </p:pic>
      <p:sp>
        <p:nvSpPr>
          <p:cNvPr id="282" name="Google Shape;282;p1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11</a:t>
            </a:fld>
            <a:endParaRPr/>
          </a:p>
        </p:txBody>
      </p:sp>
      <p:pic>
        <p:nvPicPr>
          <p:cNvPr id="283" name="Google Shape;283;p11"/>
          <p:cNvPicPr preferRelativeResize="0"/>
          <p:nvPr/>
        </p:nvPicPr>
        <p:blipFill rotWithShape="1">
          <a:blip r:embed="rId4">
            <a:alphaModFix amt="30000"/>
          </a:blip>
          <a:srcRect/>
          <a:stretch/>
        </p:blipFill>
        <p:spPr>
          <a:xfrm rot="-5400000">
            <a:off x="-3042044" y="3163081"/>
            <a:ext cx="6768000" cy="531838"/>
          </a:xfrm>
          <a:prstGeom prst="rect">
            <a:avLst/>
          </a:prstGeom>
          <a:noFill/>
          <a:ln>
            <a:noFill/>
          </a:ln>
        </p:spPr>
      </p:pic>
      <p:sp>
        <p:nvSpPr>
          <p:cNvPr id="284" name="Google Shape;284;p11"/>
          <p:cNvSpPr txBox="1"/>
          <p:nvPr/>
        </p:nvSpPr>
        <p:spPr>
          <a:xfrm>
            <a:off x="8221984" y="1811817"/>
            <a:ext cx="3808915" cy="4351338"/>
          </a:xfrm>
          <a:prstGeom prst="rect">
            <a:avLst/>
          </a:prstGeom>
          <a:noFill/>
          <a:ln>
            <a:noFill/>
          </a:ln>
        </p:spPr>
        <p:txBody>
          <a:bodyPr spcFirstLastPara="1" wrap="square" lIns="91425" tIns="45700" rIns="91425" bIns="45700" anchor="t" anchorCtr="0">
            <a:normAutofit/>
          </a:bodyPr>
          <a:lstStyle/>
          <a:p>
            <a:pPr marL="228600" marR="0" lvl="0" indent="-101600" algn="l" rtl="0">
              <a:lnSpc>
                <a:spcPct val="90000"/>
              </a:lnSpc>
              <a:spcBef>
                <a:spcPts val="0"/>
              </a:spcBef>
              <a:spcAft>
                <a:spcPts val="0"/>
              </a:spcAft>
              <a:buClr>
                <a:schemeClr val="dk1"/>
              </a:buClr>
              <a:buSzPts val="2000"/>
              <a:buFont typeface="Arial"/>
              <a:buNone/>
            </a:pPr>
            <a:endParaRPr sz="2000">
              <a:solidFill>
                <a:schemeClr val="dk1"/>
              </a:solidFill>
              <a:latin typeface="Calibri"/>
              <a:ea typeface="Calibri"/>
              <a:cs typeface="Calibri"/>
              <a:sym typeface="Calibri"/>
            </a:endParaRPr>
          </a:p>
          <a:p>
            <a:pPr marL="228600" marR="0" lvl="0" indent="-101600" algn="l" rtl="0">
              <a:lnSpc>
                <a:spcPct val="90000"/>
              </a:lnSpc>
              <a:spcBef>
                <a:spcPts val="1000"/>
              </a:spcBef>
              <a:spcAft>
                <a:spcPts val="0"/>
              </a:spcAft>
              <a:buClr>
                <a:schemeClr val="dk1"/>
              </a:buClr>
              <a:buSzPts val="2000"/>
              <a:buFont typeface="Arial"/>
              <a:buNone/>
            </a:pPr>
            <a:endParaRPr sz="2000">
              <a:solidFill>
                <a:schemeClr val="dk1"/>
              </a:solidFill>
              <a:latin typeface="Calibri"/>
              <a:ea typeface="Calibri"/>
              <a:cs typeface="Calibri"/>
              <a:sym typeface="Calibri"/>
            </a:endParaRPr>
          </a:p>
          <a:p>
            <a:pPr marL="228600" marR="0" lvl="0" indent="-50800" algn="l" rtl="0">
              <a:lnSpc>
                <a:spcPct val="90000"/>
              </a:lnSpc>
              <a:spcBef>
                <a:spcPts val="1000"/>
              </a:spcBef>
              <a:spcAft>
                <a:spcPts val="0"/>
              </a:spcAft>
              <a:buClr>
                <a:schemeClr val="dk1"/>
              </a:buClr>
              <a:buSzPts val="2800"/>
              <a:buFont typeface="Arial"/>
              <a:buNone/>
            </a:pPr>
            <a:endParaRPr sz="2800">
              <a:solidFill>
                <a:schemeClr val="dk1"/>
              </a:solidFill>
              <a:latin typeface="Calibri"/>
              <a:ea typeface="Calibri"/>
              <a:cs typeface="Calibri"/>
              <a:sym typeface="Calibri"/>
            </a:endParaRPr>
          </a:p>
        </p:txBody>
      </p:sp>
      <p:sp>
        <p:nvSpPr>
          <p:cNvPr id="285" name="Google Shape;285;p11"/>
          <p:cNvSpPr txBox="1">
            <a:spLocks noGrp="1"/>
          </p:cNvSpPr>
          <p:nvPr>
            <p:ph type="ftr" idx="11"/>
          </p:nvPr>
        </p:nvSpPr>
        <p:spPr>
          <a:xfrm>
            <a:off x="2865663" y="6356350"/>
            <a:ext cx="6460672" cy="456647"/>
          </a:xfrm>
          <a:prstGeom prst="rect">
            <a:avLst/>
          </a:prstGeom>
          <a:noFill/>
          <a:ln>
            <a:noFill/>
          </a:ln>
        </p:spPr>
        <p:txBody>
          <a:bodyPr spcFirstLastPara="1" wrap="square" lIns="91425" tIns="45700" rIns="91425" bIns="45700" anchor="ctr" anchorCtr="0">
            <a:noAutofit/>
          </a:bodyPr>
          <a:lstStyle/>
          <a:p>
            <a:pPr marL="0" lvl="0" indent="0" algn="ctr" rtl="0">
              <a:spcBef>
                <a:spcPts val="0"/>
              </a:spcBef>
              <a:spcAft>
                <a:spcPts val="0"/>
              </a:spcAft>
              <a:buNone/>
            </a:pPr>
            <a:r>
              <a:rPr lang="en-US"/>
              <a:t>EOCap4Africa – TB 05a Remote Sensing Data: Preprocessing</a:t>
            </a:r>
            <a:endParaRPr/>
          </a:p>
        </p:txBody>
      </p:sp>
      <p:sp>
        <p:nvSpPr>
          <p:cNvPr id="286" name="Google Shape;286;p11"/>
          <p:cNvSpPr txBox="1"/>
          <p:nvPr/>
        </p:nvSpPr>
        <p:spPr>
          <a:xfrm>
            <a:off x="902757" y="1435356"/>
            <a:ext cx="10002600" cy="3632700"/>
          </a:xfrm>
          <a:prstGeom prst="rect">
            <a:avLst/>
          </a:prstGeom>
          <a:noFill/>
          <a:ln>
            <a:noFill/>
          </a:ln>
        </p:spPr>
        <p:txBody>
          <a:bodyPr spcFirstLastPara="1" wrap="square" lIns="91425" tIns="45700" rIns="91425" bIns="45700" anchor="t" anchorCtr="0">
            <a:spAutoFit/>
          </a:bodyPr>
          <a:lstStyle/>
          <a:p>
            <a:pPr marL="342900" marR="0" lvl="0" indent="-342900" algn="l" rtl="0">
              <a:spcBef>
                <a:spcPts val="0"/>
              </a:spcBef>
              <a:spcAft>
                <a:spcPts val="0"/>
              </a:spcAft>
              <a:buClr>
                <a:schemeClr val="dk1"/>
              </a:buClr>
              <a:buSzPts val="2000"/>
              <a:buFont typeface="Arial"/>
              <a:buChar char="•"/>
            </a:pPr>
            <a:r>
              <a:rPr lang="en-US" sz="2000">
                <a:solidFill>
                  <a:schemeClr val="dk1"/>
                </a:solidFill>
                <a:latin typeface="Calibri"/>
                <a:ea typeface="Calibri"/>
                <a:cs typeface="Calibri"/>
                <a:sym typeface="Calibri"/>
              </a:rPr>
              <a:t>Due to non-identical detector response</a:t>
            </a:r>
            <a:endParaRPr/>
          </a:p>
          <a:p>
            <a:pPr marL="800100" marR="0" lvl="1" indent="-342900" algn="l" rtl="0">
              <a:spcBef>
                <a:spcPts val="1200"/>
              </a:spcBef>
              <a:spcAft>
                <a:spcPts val="0"/>
              </a:spcAft>
              <a:buClr>
                <a:schemeClr val="dk1"/>
              </a:buClr>
              <a:buSzPts val="2000"/>
              <a:buFont typeface="Arial"/>
              <a:buChar char="•"/>
            </a:pPr>
            <a:r>
              <a:rPr lang="en-US" sz="2000" b="0" i="0" u="none" strike="noStrike" cap="none">
                <a:solidFill>
                  <a:schemeClr val="dk1"/>
                </a:solidFill>
                <a:latin typeface="Calibri"/>
                <a:ea typeface="Calibri"/>
                <a:cs typeface="Calibri"/>
                <a:sym typeface="Calibri"/>
              </a:rPr>
              <a:t>Detector characteristics</a:t>
            </a:r>
            <a:endParaRPr/>
          </a:p>
          <a:p>
            <a:pPr marL="800100" marR="0" lvl="1" indent="-342900" algn="l" rtl="0">
              <a:spcBef>
                <a:spcPts val="1200"/>
              </a:spcBef>
              <a:spcAft>
                <a:spcPts val="0"/>
              </a:spcAft>
              <a:buClr>
                <a:schemeClr val="dk1"/>
              </a:buClr>
              <a:buSzPts val="2000"/>
              <a:buFont typeface="Arial"/>
              <a:buChar char="•"/>
            </a:pPr>
            <a:r>
              <a:rPr lang="en-US" sz="2000" b="0" i="0" u="none" strike="noStrike" cap="none">
                <a:solidFill>
                  <a:schemeClr val="dk1"/>
                </a:solidFill>
                <a:latin typeface="Calibri"/>
                <a:ea typeface="Calibri"/>
                <a:cs typeface="Calibri"/>
                <a:sym typeface="Calibri"/>
              </a:rPr>
              <a:t>Change with time / rise of temperature</a:t>
            </a:r>
            <a:endParaRPr/>
          </a:p>
          <a:p>
            <a:pPr marL="800100" marR="0" lvl="1" indent="-342900" algn="l" rtl="0">
              <a:spcBef>
                <a:spcPts val="1200"/>
              </a:spcBef>
              <a:spcAft>
                <a:spcPts val="0"/>
              </a:spcAft>
              <a:buClr>
                <a:schemeClr val="dk1"/>
              </a:buClr>
              <a:buSzPts val="2000"/>
              <a:buFont typeface="Arial"/>
              <a:buChar char="•"/>
            </a:pPr>
            <a:r>
              <a:rPr lang="en-US" sz="2000" b="0" i="0" u="none" strike="noStrike" cap="none">
                <a:solidFill>
                  <a:schemeClr val="dk1"/>
                </a:solidFill>
                <a:latin typeface="Calibri"/>
                <a:ea typeface="Calibri"/>
                <a:cs typeface="Calibri"/>
                <a:sym typeface="Calibri"/>
              </a:rPr>
              <a:t>failure</a:t>
            </a:r>
            <a:endParaRPr/>
          </a:p>
          <a:p>
            <a:pPr marL="342900" marR="0" lvl="0" indent="-342900" algn="l" rtl="0">
              <a:spcBef>
                <a:spcPts val="1200"/>
              </a:spcBef>
              <a:spcAft>
                <a:spcPts val="0"/>
              </a:spcAft>
              <a:buClr>
                <a:schemeClr val="dk1"/>
              </a:buClr>
              <a:buSzPts val="2000"/>
              <a:buFont typeface="Arial"/>
              <a:buChar char="•"/>
            </a:pPr>
            <a:r>
              <a:rPr lang="en-US" sz="2000">
                <a:solidFill>
                  <a:schemeClr val="dk1"/>
                </a:solidFill>
                <a:latin typeface="Calibri"/>
                <a:ea typeface="Calibri"/>
                <a:cs typeface="Calibri"/>
                <a:sym typeface="Calibri"/>
              </a:rPr>
              <a:t>Various methods (sometimes used in combination)</a:t>
            </a:r>
            <a:endParaRPr/>
          </a:p>
          <a:p>
            <a:pPr marL="800100" marR="0" lvl="1" indent="-342900" algn="l" rtl="0">
              <a:spcBef>
                <a:spcPts val="1200"/>
              </a:spcBef>
              <a:spcAft>
                <a:spcPts val="0"/>
              </a:spcAft>
              <a:buClr>
                <a:schemeClr val="dk1"/>
              </a:buClr>
              <a:buSzPts val="2000"/>
              <a:buFont typeface="Arial"/>
              <a:buChar char="•"/>
            </a:pPr>
            <a:r>
              <a:rPr lang="en-US" sz="2000" b="0" i="0" u="none" strike="noStrike" cap="none">
                <a:solidFill>
                  <a:schemeClr val="dk1"/>
                </a:solidFill>
                <a:latin typeface="Calibri"/>
                <a:ea typeface="Calibri"/>
                <a:cs typeface="Calibri"/>
                <a:sym typeface="Calibri"/>
              </a:rPr>
              <a:t>Look up tables (radiometric response measurements at different brightness levels)</a:t>
            </a:r>
            <a:endParaRPr/>
          </a:p>
          <a:p>
            <a:pPr marL="800100" marR="0" lvl="1" indent="-342900" algn="l" rtl="0">
              <a:spcBef>
                <a:spcPts val="1200"/>
              </a:spcBef>
              <a:spcAft>
                <a:spcPts val="0"/>
              </a:spcAft>
              <a:buClr>
                <a:schemeClr val="dk1"/>
              </a:buClr>
              <a:buSzPts val="2000"/>
              <a:buFont typeface="Arial"/>
              <a:buChar char="•"/>
            </a:pPr>
            <a:r>
              <a:rPr lang="en-US" sz="2000" b="0" i="0" u="none" strike="noStrike" cap="none">
                <a:solidFill>
                  <a:schemeClr val="dk1"/>
                </a:solidFill>
                <a:latin typeface="Calibri"/>
                <a:ea typeface="Calibri"/>
                <a:cs typeface="Calibri"/>
                <a:sym typeface="Calibri"/>
              </a:rPr>
              <a:t>Onboard calibration</a:t>
            </a:r>
            <a:endParaRPr/>
          </a:p>
          <a:p>
            <a:pPr marL="800100" marR="0" lvl="1" indent="-342900" algn="l" rtl="0">
              <a:spcBef>
                <a:spcPts val="1200"/>
              </a:spcBef>
              <a:spcAft>
                <a:spcPts val="0"/>
              </a:spcAft>
              <a:buClr>
                <a:schemeClr val="dk1"/>
              </a:buClr>
              <a:buSzPts val="2000"/>
              <a:buFont typeface="Arial"/>
              <a:buChar char="•"/>
            </a:pPr>
            <a:r>
              <a:rPr lang="en-US" sz="2000" b="0" i="0" u="none" strike="noStrike" cap="none">
                <a:solidFill>
                  <a:schemeClr val="dk1"/>
                </a:solidFill>
                <a:latin typeface="Calibri"/>
                <a:ea typeface="Calibri"/>
                <a:cs typeface="Calibri"/>
                <a:sym typeface="Calibri"/>
              </a:rPr>
              <a:t>Histogram matching (gain and offset) – line pattern	</a:t>
            </a:r>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91"/>
        <p:cNvGrpSpPr/>
        <p:nvPr/>
      </p:nvGrpSpPr>
      <p:grpSpPr>
        <a:xfrm>
          <a:off x="0" y="0"/>
          <a:ext cx="0" cy="0"/>
          <a:chOff x="0" y="0"/>
          <a:chExt cx="0" cy="0"/>
        </a:xfrm>
      </p:grpSpPr>
      <p:sp>
        <p:nvSpPr>
          <p:cNvPr id="292" name="Google Shape;292;p12"/>
          <p:cNvSpPr txBox="1"/>
          <p:nvPr/>
        </p:nvSpPr>
        <p:spPr>
          <a:xfrm>
            <a:off x="902757" y="472704"/>
            <a:ext cx="9773952" cy="58477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3200" b="1">
                <a:solidFill>
                  <a:schemeClr val="dk1"/>
                </a:solidFill>
                <a:latin typeface="Calibri"/>
                <a:ea typeface="Calibri"/>
                <a:cs typeface="Calibri"/>
                <a:sym typeface="Calibri"/>
              </a:rPr>
              <a:t>Striping</a:t>
            </a:r>
            <a:endParaRPr/>
          </a:p>
        </p:txBody>
      </p:sp>
      <p:pic>
        <p:nvPicPr>
          <p:cNvPr id="293" name="Google Shape;293;p12" descr="Ein Bild, das Schwarz, Dunkelheit enthält.&#10;&#10;Automatisch generierte Beschreibung"/>
          <p:cNvPicPr preferRelativeResize="0"/>
          <p:nvPr/>
        </p:nvPicPr>
        <p:blipFill rotWithShape="1">
          <a:blip r:embed="rId3">
            <a:alphaModFix/>
          </a:blip>
          <a:srcRect/>
          <a:stretch/>
        </p:blipFill>
        <p:spPr>
          <a:xfrm>
            <a:off x="11235462" y="112704"/>
            <a:ext cx="720000" cy="720000"/>
          </a:xfrm>
          <a:prstGeom prst="rect">
            <a:avLst/>
          </a:prstGeom>
          <a:noFill/>
          <a:ln>
            <a:noFill/>
          </a:ln>
        </p:spPr>
      </p:pic>
      <p:sp>
        <p:nvSpPr>
          <p:cNvPr id="294" name="Google Shape;294;p12"/>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12</a:t>
            </a:fld>
            <a:endParaRPr/>
          </a:p>
        </p:txBody>
      </p:sp>
      <p:pic>
        <p:nvPicPr>
          <p:cNvPr id="295" name="Google Shape;295;p12"/>
          <p:cNvPicPr preferRelativeResize="0"/>
          <p:nvPr/>
        </p:nvPicPr>
        <p:blipFill rotWithShape="1">
          <a:blip r:embed="rId4">
            <a:alphaModFix amt="30000"/>
          </a:blip>
          <a:srcRect/>
          <a:stretch/>
        </p:blipFill>
        <p:spPr>
          <a:xfrm rot="-5400000">
            <a:off x="-3042044" y="3163081"/>
            <a:ext cx="6768000" cy="531838"/>
          </a:xfrm>
          <a:prstGeom prst="rect">
            <a:avLst/>
          </a:prstGeom>
          <a:noFill/>
          <a:ln>
            <a:noFill/>
          </a:ln>
        </p:spPr>
      </p:pic>
      <p:sp>
        <p:nvSpPr>
          <p:cNvPr id="296" name="Google Shape;296;p12"/>
          <p:cNvSpPr txBox="1"/>
          <p:nvPr/>
        </p:nvSpPr>
        <p:spPr>
          <a:xfrm>
            <a:off x="8221984" y="1811817"/>
            <a:ext cx="3808915" cy="4351338"/>
          </a:xfrm>
          <a:prstGeom prst="rect">
            <a:avLst/>
          </a:prstGeom>
          <a:noFill/>
          <a:ln>
            <a:noFill/>
          </a:ln>
        </p:spPr>
        <p:txBody>
          <a:bodyPr spcFirstLastPara="1" wrap="square" lIns="91425" tIns="45700" rIns="91425" bIns="45700" anchor="t" anchorCtr="0">
            <a:normAutofit/>
          </a:bodyPr>
          <a:lstStyle/>
          <a:p>
            <a:pPr marL="228600" marR="0" lvl="0" indent="-101600" algn="l" rtl="0">
              <a:lnSpc>
                <a:spcPct val="90000"/>
              </a:lnSpc>
              <a:spcBef>
                <a:spcPts val="0"/>
              </a:spcBef>
              <a:spcAft>
                <a:spcPts val="0"/>
              </a:spcAft>
              <a:buClr>
                <a:schemeClr val="dk1"/>
              </a:buClr>
              <a:buSzPts val="2000"/>
              <a:buFont typeface="Arial"/>
              <a:buNone/>
            </a:pPr>
            <a:endParaRPr sz="2000">
              <a:solidFill>
                <a:schemeClr val="dk1"/>
              </a:solidFill>
              <a:latin typeface="Calibri"/>
              <a:ea typeface="Calibri"/>
              <a:cs typeface="Calibri"/>
              <a:sym typeface="Calibri"/>
            </a:endParaRPr>
          </a:p>
          <a:p>
            <a:pPr marL="228600" marR="0" lvl="0" indent="-101600" algn="l" rtl="0">
              <a:lnSpc>
                <a:spcPct val="90000"/>
              </a:lnSpc>
              <a:spcBef>
                <a:spcPts val="1000"/>
              </a:spcBef>
              <a:spcAft>
                <a:spcPts val="0"/>
              </a:spcAft>
              <a:buClr>
                <a:schemeClr val="dk1"/>
              </a:buClr>
              <a:buSzPts val="2000"/>
              <a:buFont typeface="Arial"/>
              <a:buNone/>
            </a:pPr>
            <a:endParaRPr sz="2000">
              <a:solidFill>
                <a:schemeClr val="dk1"/>
              </a:solidFill>
              <a:latin typeface="Calibri"/>
              <a:ea typeface="Calibri"/>
              <a:cs typeface="Calibri"/>
              <a:sym typeface="Calibri"/>
            </a:endParaRPr>
          </a:p>
          <a:p>
            <a:pPr marL="228600" marR="0" lvl="0" indent="-50800" algn="l" rtl="0">
              <a:lnSpc>
                <a:spcPct val="90000"/>
              </a:lnSpc>
              <a:spcBef>
                <a:spcPts val="1000"/>
              </a:spcBef>
              <a:spcAft>
                <a:spcPts val="0"/>
              </a:spcAft>
              <a:buClr>
                <a:schemeClr val="dk1"/>
              </a:buClr>
              <a:buSzPts val="2800"/>
              <a:buFont typeface="Arial"/>
              <a:buNone/>
            </a:pPr>
            <a:endParaRPr sz="2800">
              <a:solidFill>
                <a:schemeClr val="dk1"/>
              </a:solidFill>
              <a:latin typeface="Calibri"/>
              <a:ea typeface="Calibri"/>
              <a:cs typeface="Calibri"/>
              <a:sym typeface="Calibri"/>
            </a:endParaRPr>
          </a:p>
        </p:txBody>
      </p:sp>
      <p:sp>
        <p:nvSpPr>
          <p:cNvPr id="297" name="Google Shape;297;p12"/>
          <p:cNvSpPr txBox="1">
            <a:spLocks noGrp="1"/>
          </p:cNvSpPr>
          <p:nvPr>
            <p:ph type="ftr" idx="11"/>
          </p:nvPr>
        </p:nvSpPr>
        <p:spPr>
          <a:xfrm>
            <a:off x="2865663" y="6356350"/>
            <a:ext cx="6460672" cy="456647"/>
          </a:xfrm>
          <a:prstGeom prst="rect">
            <a:avLst/>
          </a:prstGeom>
          <a:noFill/>
          <a:ln>
            <a:noFill/>
          </a:ln>
        </p:spPr>
        <p:txBody>
          <a:bodyPr spcFirstLastPara="1" wrap="square" lIns="91425" tIns="45700" rIns="91425" bIns="45700" anchor="ctr" anchorCtr="0">
            <a:noAutofit/>
          </a:bodyPr>
          <a:lstStyle/>
          <a:p>
            <a:pPr marL="0" lvl="0" indent="0" algn="ctr" rtl="0">
              <a:spcBef>
                <a:spcPts val="0"/>
              </a:spcBef>
              <a:spcAft>
                <a:spcPts val="0"/>
              </a:spcAft>
              <a:buNone/>
            </a:pPr>
            <a:r>
              <a:rPr lang="en-US"/>
              <a:t>EOCap4Africa – TB 05a Remote Sensing Data: Preprocessing</a:t>
            </a:r>
            <a:endParaRPr/>
          </a:p>
        </p:txBody>
      </p:sp>
      <p:pic>
        <p:nvPicPr>
          <p:cNvPr id="298" name="Google Shape;298;p12" descr="Ein Bild, das Karte, Screenshot, Text, Natur enthält.&#10;&#10;KI-generierte Inhalte können fehlerhaft sein."/>
          <p:cNvPicPr preferRelativeResize="0"/>
          <p:nvPr/>
        </p:nvPicPr>
        <p:blipFill rotWithShape="1">
          <a:blip r:embed="rId5">
            <a:alphaModFix/>
          </a:blip>
          <a:srcRect/>
          <a:stretch/>
        </p:blipFill>
        <p:spPr>
          <a:xfrm>
            <a:off x="1663066" y="1186914"/>
            <a:ext cx="6412723" cy="5040000"/>
          </a:xfrm>
          <a:prstGeom prst="rect">
            <a:avLst/>
          </a:prstGeom>
          <a:noFill/>
          <a:ln>
            <a:noFill/>
          </a:ln>
        </p:spPr>
      </p:pic>
      <p:sp>
        <p:nvSpPr>
          <p:cNvPr id="299" name="Google Shape;299;p12"/>
          <p:cNvSpPr txBox="1"/>
          <p:nvPr/>
        </p:nvSpPr>
        <p:spPr>
          <a:xfrm>
            <a:off x="8247109" y="4228427"/>
            <a:ext cx="3470181" cy="2031325"/>
          </a:xfrm>
          <a:prstGeom prst="rect">
            <a:avLst/>
          </a:prstGeom>
          <a:noFill/>
          <a:ln>
            <a:noFill/>
          </a:ln>
        </p:spPr>
        <p:txBody>
          <a:bodyPr spcFirstLastPara="1" wrap="square" lIns="91425" tIns="45700" rIns="91425" bIns="45700" anchor="t" anchorCtr="0">
            <a:spAutoFit/>
          </a:bodyPr>
          <a:lstStyle/>
          <a:p>
            <a:pPr marL="0" marR="0" lvl="0" indent="0" algn="just" rtl="0">
              <a:spcBef>
                <a:spcPts val="0"/>
              </a:spcBef>
              <a:spcAft>
                <a:spcPts val="0"/>
              </a:spcAft>
              <a:buNone/>
            </a:pPr>
            <a:r>
              <a:rPr lang="en-US" sz="1400" dirty="0">
                <a:solidFill>
                  <a:schemeClr val="dk1"/>
                </a:solidFill>
                <a:latin typeface="Calibri"/>
                <a:ea typeface="Calibri"/>
                <a:cs typeface="Calibri"/>
                <a:sym typeface="Calibri"/>
              </a:rPr>
              <a:t>Comparison between Landsat 5 TM Band 1 difference images with different levels of calibrations and corrections applied. Bright </a:t>
            </a:r>
            <a:br>
              <a:rPr lang="en-US" sz="1400" dirty="0">
                <a:solidFill>
                  <a:schemeClr val="dk1"/>
                </a:solidFill>
                <a:latin typeface="Calibri"/>
                <a:ea typeface="Calibri"/>
                <a:cs typeface="Calibri"/>
                <a:sym typeface="Calibri"/>
              </a:rPr>
            </a:br>
            <a:r>
              <a:rPr lang="en-US" sz="1400" dirty="0">
                <a:solidFill>
                  <a:schemeClr val="dk1"/>
                </a:solidFill>
                <a:latin typeface="Calibri"/>
                <a:ea typeface="Calibri"/>
                <a:cs typeface="Calibri"/>
                <a:sym typeface="Calibri"/>
              </a:rPr>
              <a:t>areas in the lakes represent the point of no </a:t>
            </a:r>
            <a:br>
              <a:rPr lang="en-US" sz="1400" dirty="0">
                <a:solidFill>
                  <a:schemeClr val="dk1"/>
                </a:solidFill>
                <a:latin typeface="Calibri"/>
                <a:ea typeface="Calibri"/>
                <a:cs typeface="Calibri"/>
                <a:sym typeface="Calibri"/>
              </a:rPr>
            </a:br>
            <a:r>
              <a:rPr lang="en-US" sz="1400" dirty="0">
                <a:solidFill>
                  <a:schemeClr val="dk1"/>
                </a:solidFill>
                <a:latin typeface="Calibri"/>
                <a:ea typeface="Calibri"/>
                <a:cs typeface="Calibri"/>
                <a:sym typeface="Calibri"/>
              </a:rPr>
              <a:t>change. Most values are between - 50 (dark, </a:t>
            </a:r>
            <a:br>
              <a:rPr lang="en-US" sz="1400" dirty="0">
                <a:solidFill>
                  <a:schemeClr val="dk1"/>
                </a:solidFill>
                <a:latin typeface="Calibri"/>
                <a:ea typeface="Calibri"/>
                <a:cs typeface="Calibri"/>
                <a:sym typeface="Calibri"/>
              </a:rPr>
            </a:br>
            <a:r>
              <a:rPr lang="en-US" sz="1400" dirty="0">
                <a:solidFill>
                  <a:schemeClr val="dk1"/>
                </a:solidFill>
                <a:latin typeface="Calibri"/>
                <a:ea typeface="Calibri"/>
                <a:cs typeface="Calibri"/>
                <a:sym typeface="Calibri"/>
              </a:rPr>
              <a:t>Band 1 drop between 1997 and 1998 images) </a:t>
            </a:r>
            <a:br>
              <a:rPr lang="en-US" sz="1400" dirty="0">
                <a:solidFill>
                  <a:schemeClr val="dk1"/>
                </a:solidFill>
                <a:latin typeface="Calibri"/>
                <a:ea typeface="Calibri"/>
                <a:cs typeface="Calibri"/>
                <a:sym typeface="Calibri"/>
              </a:rPr>
            </a:br>
            <a:r>
              <a:rPr lang="en-US" sz="1400" dirty="0">
                <a:solidFill>
                  <a:schemeClr val="dk1"/>
                </a:solidFill>
                <a:latin typeface="Calibri"/>
                <a:ea typeface="Calibri"/>
                <a:cs typeface="Calibri"/>
                <a:sym typeface="Calibri"/>
              </a:rPr>
              <a:t>and + 20 digital numbers (DN) (bright, Band 1 gain between 1997 and 1998).</a:t>
            </a:r>
            <a:endParaRPr dirty="0"/>
          </a:p>
          <a:p>
            <a:pPr marL="0" marR="0" lvl="0" indent="0" algn="just" rtl="0">
              <a:spcBef>
                <a:spcPts val="0"/>
              </a:spcBef>
              <a:spcAft>
                <a:spcPts val="0"/>
              </a:spcAft>
              <a:buNone/>
            </a:pPr>
            <a:r>
              <a:rPr lang="en-US" sz="1400" dirty="0">
                <a:solidFill>
                  <a:schemeClr val="dk1"/>
                </a:solidFill>
                <a:latin typeface="Calibri"/>
                <a:ea typeface="Calibri"/>
                <a:cs typeface="Calibri"/>
                <a:sym typeface="Calibri"/>
              </a:rPr>
              <a:t>(Vogelmann et al. 2001)</a:t>
            </a:r>
            <a:endParaRPr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304"/>
        <p:cNvGrpSpPr/>
        <p:nvPr/>
      </p:nvGrpSpPr>
      <p:grpSpPr>
        <a:xfrm>
          <a:off x="0" y="0"/>
          <a:ext cx="0" cy="0"/>
          <a:chOff x="0" y="0"/>
          <a:chExt cx="0" cy="0"/>
        </a:xfrm>
      </p:grpSpPr>
      <p:sp>
        <p:nvSpPr>
          <p:cNvPr id="305" name="Google Shape;305;p13"/>
          <p:cNvSpPr txBox="1"/>
          <p:nvPr/>
        </p:nvSpPr>
        <p:spPr>
          <a:xfrm>
            <a:off x="902757" y="472704"/>
            <a:ext cx="9773952" cy="58477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3200" b="1">
                <a:solidFill>
                  <a:schemeClr val="dk1"/>
                </a:solidFill>
                <a:latin typeface="Calibri"/>
                <a:ea typeface="Calibri"/>
                <a:cs typeface="Calibri"/>
                <a:sym typeface="Calibri"/>
              </a:rPr>
              <a:t>(Partially) missing lines</a:t>
            </a:r>
            <a:endParaRPr/>
          </a:p>
        </p:txBody>
      </p:sp>
      <p:pic>
        <p:nvPicPr>
          <p:cNvPr id="306" name="Google Shape;306;p13" descr="Ein Bild, das Schwarz, Dunkelheit enthält.&#10;&#10;Automatisch generierte Beschreibung"/>
          <p:cNvPicPr preferRelativeResize="0"/>
          <p:nvPr/>
        </p:nvPicPr>
        <p:blipFill rotWithShape="1">
          <a:blip r:embed="rId3">
            <a:alphaModFix/>
          </a:blip>
          <a:srcRect/>
          <a:stretch/>
        </p:blipFill>
        <p:spPr>
          <a:xfrm>
            <a:off x="11235462" y="112704"/>
            <a:ext cx="720000" cy="720000"/>
          </a:xfrm>
          <a:prstGeom prst="rect">
            <a:avLst/>
          </a:prstGeom>
          <a:noFill/>
          <a:ln>
            <a:noFill/>
          </a:ln>
        </p:spPr>
      </p:pic>
      <p:sp>
        <p:nvSpPr>
          <p:cNvPr id="307" name="Google Shape;307;p13"/>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13</a:t>
            </a:fld>
            <a:endParaRPr/>
          </a:p>
        </p:txBody>
      </p:sp>
      <p:pic>
        <p:nvPicPr>
          <p:cNvPr id="308" name="Google Shape;308;p13"/>
          <p:cNvPicPr preferRelativeResize="0"/>
          <p:nvPr/>
        </p:nvPicPr>
        <p:blipFill rotWithShape="1">
          <a:blip r:embed="rId4">
            <a:alphaModFix amt="30000"/>
          </a:blip>
          <a:srcRect/>
          <a:stretch/>
        </p:blipFill>
        <p:spPr>
          <a:xfrm rot="-5400000">
            <a:off x="-3042044" y="3163081"/>
            <a:ext cx="6768000" cy="531838"/>
          </a:xfrm>
          <a:prstGeom prst="rect">
            <a:avLst/>
          </a:prstGeom>
          <a:noFill/>
          <a:ln>
            <a:noFill/>
          </a:ln>
        </p:spPr>
      </p:pic>
      <p:sp>
        <p:nvSpPr>
          <p:cNvPr id="309" name="Google Shape;309;p13"/>
          <p:cNvSpPr txBox="1">
            <a:spLocks noGrp="1"/>
          </p:cNvSpPr>
          <p:nvPr>
            <p:ph type="ftr" idx="11"/>
          </p:nvPr>
        </p:nvSpPr>
        <p:spPr>
          <a:xfrm>
            <a:off x="2865663" y="6356350"/>
            <a:ext cx="6460672" cy="456647"/>
          </a:xfrm>
          <a:prstGeom prst="rect">
            <a:avLst/>
          </a:prstGeom>
          <a:noFill/>
          <a:ln>
            <a:noFill/>
          </a:ln>
        </p:spPr>
        <p:txBody>
          <a:bodyPr spcFirstLastPara="1" wrap="square" lIns="91425" tIns="45700" rIns="91425" bIns="45700" anchor="ctr" anchorCtr="0">
            <a:noAutofit/>
          </a:bodyPr>
          <a:lstStyle/>
          <a:p>
            <a:pPr marL="0" lvl="0" indent="0" algn="ctr" rtl="0">
              <a:spcBef>
                <a:spcPts val="0"/>
              </a:spcBef>
              <a:spcAft>
                <a:spcPts val="0"/>
              </a:spcAft>
              <a:buNone/>
            </a:pPr>
            <a:r>
              <a:rPr lang="en-US"/>
              <a:t>EOCap4Africa – TB 05a Remote Sensing Data: Preprocessing</a:t>
            </a:r>
            <a:endParaRPr/>
          </a:p>
        </p:txBody>
      </p:sp>
      <p:sp>
        <p:nvSpPr>
          <p:cNvPr id="310" name="Google Shape;310;p13"/>
          <p:cNvSpPr txBox="1"/>
          <p:nvPr/>
        </p:nvSpPr>
        <p:spPr>
          <a:xfrm>
            <a:off x="902757" y="2091731"/>
            <a:ext cx="6227092" cy="3939540"/>
          </a:xfrm>
          <a:prstGeom prst="rect">
            <a:avLst/>
          </a:prstGeom>
          <a:noFill/>
          <a:ln>
            <a:noFill/>
          </a:ln>
        </p:spPr>
        <p:txBody>
          <a:bodyPr spcFirstLastPara="1" wrap="square" lIns="91425" tIns="45700" rIns="91425" bIns="45700" anchor="t" anchorCtr="0">
            <a:spAutoFit/>
          </a:bodyPr>
          <a:lstStyle/>
          <a:p>
            <a:pPr marL="342900" marR="0" lvl="0" indent="-342900" algn="l" rtl="0">
              <a:spcBef>
                <a:spcPts val="0"/>
              </a:spcBef>
              <a:spcAft>
                <a:spcPts val="0"/>
              </a:spcAft>
              <a:buClr>
                <a:schemeClr val="dk1"/>
              </a:buClr>
              <a:buSzPts val="2000"/>
              <a:buFont typeface="Arial"/>
              <a:buChar char="•"/>
            </a:pPr>
            <a:r>
              <a:rPr lang="en-US" sz="2000">
                <a:solidFill>
                  <a:schemeClr val="dk1"/>
                </a:solidFill>
                <a:latin typeface="Calibri"/>
                <a:ea typeface="Calibri"/>
                <a:cs typeface="Calibri"/>
                <a:sym typeface="Calibri"/>
              </a:rPr>
              <a:t>Errors in</a:t>
            </a:r>
            <a:endParaRPr/>
          </a:p>
          <a:p>
            <a:pPr marL="800100" marR="0" lvl="1" indent="-342900" algn="l" rtl="0">
              <a:spcBef>
                <a:spcPts val="1200"/>
              </a:spcBef>
              <a:spcAft>
                <a:spcPts val="0"/>
              </a:spcAft>
              <a:buClr>
                <a:schemeClr val="dk1"/>
              </a:buClr>
              <a:buSzPts val="2000"/>
              <a:buFont typeface="Arial"/>
              <a:buChar char="•"/>
            </a:pPr>
            <a:r>
              <a:rPr lang="en-US" sz="2000" b="0" i="0" u="none" strike="noStrike" cap="none">
                <a:solidFill>
                  <a:schemeClr val="dk1"/>
                </a:solidFill>
                <a:latin typeface="Calibri"/>
                <a:ea typeface="Calibri"/>
                <a:cs typeface="Calibri"/>
                <a:sym typeface="Calibri"/>
              </a:rPr>
              <a:t>Sampling or scanning equipment</a:t>
            </a:r>
            <a:endParaRPr/>
          </a:p>
          <a:p>
            <a:pPr marL="800100" marR="0" lvl="1" indent="-342900" algn="l" rtl="0">
              <a:spcBef>
                <a:spcPts val="1200"/>
              </a:spcBef>
              <a:spcAft>
                <a:spcPts val="0"/>
              </a:spcAft>
              <a:buClr>
                <a:schemeClr val="dk1"/>
              </a:buClr>
              <a:buSzPts val="2000"/>
              <a:buFont typeface="Arial"/>
              <a:buChar char="•"/>
            </a:pPr>
            <a:r>
              <a:rPr lang="en-US" sz="2000" b="0" i="0" u="none" strike="noStrike" cap="none">
                <a:solidFill>
                  <a:schemeClr val="dk1"/>
                </a:solidFill>
                <a:latin typeface="Calibri"/>
                <a:ea typeface="Calibri"/>
                <a:cs typeface="Calibri"/>
                <a:sym typeface="Calibri"/>
              </a:rPr>
              <a:t>Transmission or recording of image data</a:t>
            </a:r>
            <a:endParaRPr/>
          </a:p>
          <a:p>
            <a:pPr marL="800100" marR="0" lvl="1" indent="-342900" algn="l" rtl="0">
              <a:spcBef>
                <a:spcPts val="1200"/>
              </a:spcBef>
              <a:spcAft>
                <a:spcPts val="0"/>
              </a:spcAft>
              <a:buClr>
                <a:schemeClr val="dk1"/>
              </a:buClr>
              <a:buSzPts val="2000"/>
              <a:buFont typeface="Arial"/>
              <a:buChar char="•"/>
            </a:pPr>
            <a:r>
              <a:rPr lang="en-US" sz="2000" b="0" i="0" u="none" strike="noStrike" cap="none">
                <a:solidFill>
                  <a:schemeClr val="dk1"/>
                </a:solidFill>
                <a:latin typeface="Calibri"/>
                <a:ea typeface="Calibri"/>
                <a:cs typeface="Calibri"/>
                <a:sym typeface="Calibri"/>
              </a:rPr>
              <a:t>Reproduction of the media containing the data</a:t>
            </a:r>
            <a:endParaRPr/>
          </a:p>
          <a:p>
            <a:pPr marL="457200" marR="0" lvl="1" indent="0" algn="l" rtl="0">
              <a:spcBef>
                <a:spcPts val="1200"/>
              </a:spcBef>
              <a:spcAft>
                <a:spcPts val="0"/>
              </a:spcAft>
              <a:buNone/>
            </a:pPr>
            <a:endParaRPr sz="2000" b="0" i="0" u="none" strike="noStrike" cap="none">
              <a:solidFill>
                <a:schemeClr val="dk1"/>
              </a:solidFill>
              <a:latin typeface="Calibri"/>
              <a:ea typeface="Calibri"/>
              <a:cs typeface="Calibri"/>
              <a:sym typeface="Calibri"/>
            </a:endParaRPr>
          </a:p>
          <a:p>
            <a:pPr marL="342900" marR="0" lvl="0" indent="-342900" algn="l" rtl="0">
              <a:spcBef>
                <a:spcPts val="1200"/>
              </a:spcBef>
              <a:spcAft>
                <a:spcPts val="0"/>
              </a:spcAft>
              <a:buClr>
                <a:schemeClr val="dk1"/>
              </a:buClr>
              <a:buSzPts val="2000"/>
              <a:buFont typeface="Arial"/>
              <a:buChar char="•"/>
            </a:pPr>
            <a:r>
              <a:rPr lang="en-US" sz="2000">
                <a:solidFill>
                  <a:schemeClr val="dk1"/>
                </a:solidFill>
                <a:latin typeface="Calibri"/>
                <a:ea typeface="Calibri"/>
                <a:cs typeface="Calibri"/>
                <a:sym typeface="Calibri"/>
              </a:rPr>
              <a:t>Two methods</a:t>
            </a:r>
            <a:endParaRPr/>
          </a:p>
          <a:p>
            <a:pPr marL="800100" marR="0" lvl="1" indent="-342900" algn="l" rtl="0">
              <a:spcBef>
                <a:spcPts val="1200"/>
              </a:spcBef>
              <a:spcAft>
                <a:spcPts val="0"/>
              </a:spcAft>
              <a:buClr>
                <a:schemeClr val="dk1"/>
              </a:buClr>
              <a:buSzPts val="2000"/>
              <a:buFont typeface="Arial"/>
              <a:buChar char="•"/>
            </a:pPr>
            <a:r>
              <a:rPr lang="en-US" sz="2000" b="0" i="0" u="none" strike="noStrike" cap="none">
                <a:solidFill>
                  <a:schemeClr val="dk1"/>
                </a:solidFill>
                <a:latin typeface="Calibri"/>
                <a:ea typeface="Calibri"/>
                <a:cs typeface="Calibri"/>
                <a:sym typeface="Calibri"/>
              </a:rPr>
              <a:t>Interpolations using data from adjacent scan lines</a:t>
            </a:r>
            <a:endParaRPr/>
          </a:p>
          <a:p>
            <a:pPr marL="800100" marR="0" lvl="1" indent="-342900" algn="l" rtl="0">
              <a:spcBef>
                <a:spcPts val="1200"/>
              </a:spcBef>
              <a:spcAft>
                <a:spcPts val="0"/>
              </a:spcAft>
              <a:buClr>
                <a:schemeClr val="dk1"/>
              </a:buClr>
              <a:buSzPts val="2000"/>
              <a:buFont typeface="Arial"/>
              <a:buChar char="•"/>
            </a:pPr>
            <a:r>
              <a:rPr lang="en-US" sz="2000" b="0" i="0" u="none" strike="noStrike" cap="none">
                <a:solidFill>
                  <a:schemeClr val="dk1"/>
                </a:solidFill>
                <a:latin typeface="Calibri"/>
                <a:ea typeface="Calibri"/>
                <a:cs typeface="Calibri"/>
                <a:sym typeface="Calibri"/>
              </a:rPr>
              <a:t>Interpolation data at the same scan line from </a:t>
            </a:r>
            <a:br>
              <a:rPr lang="en-US" sz="2000" b="0" i="0" u="none" strike="noStrike" cap="none">
                <a:solidFill>
                  <a:schemeClr val="dk1"/>
                </a:solidFill>
                <a:latin typeface="Calibri"/>
                <a:ea typeface="Calibri"/>
                <a:cs typeface="Calibri"/>
                <a:sym typeface="Calibri"/>
              </a:rPr>
            </a:br>
            <a:r>
              <a:rPr lang="en-US" sz="2000" b="0" i="0" u="none" strike="noStrike" cap="none">
                <a:solidFill>
                  <a:schemeClr val="dk1"/>
                </a:solidFill>
                <a:latin typeface="Calibri"/>
                <a:ea typeface="Calibri"/>
                <a:cs typeface="Calibri"/>
                <a:sym typeface="Calibri"/>
              </a:rPr>
              <a:t>different spectral bands	</a:t>
            </a:r>
            <a:endParaRPr/>
          </a:p>
        </p:txBody>
      </p:sp>
      <p:pic>
        <p:nvPicPr>
          <p:cNvPr id="311" name="Google Shape;311;p13" descr="Ein Bild, das Gebäude, Jalousie, Fenster, Kunst enthält.&#10;&#10;KI-generierte Inhalte können fehlerhaft sein."/>
          <p:cNvPicPr preferRelativeResize="0"/>
          <p:nvPr/>
        </p:nvPicPr>
        <p:blipFill rotWithShape="1">
          <a:blip r:embed="rId5">
            <a:alphaModFix/>
          </a:blip>
          <a:srcRect/>
          <a:stretch/>
        </p:blipFill>
        <p:spPr>
          <a:xfrm>
            <a:off x="7823957" y="2091731"/>
            <a:ext cx="3600000" cy="3600000"/>
          </a:xfrm>
          <a:prstGeom prst="rect">
            <a:avLst/>
          </a:prstGeom>
          <a:noFill/>
          <a:ln>
            <a:noFill/>
          </a:ln>
        </p:spPr>
      </p:pic>
      <p:sp>
        <p:nvSpPr>
          <p:cNvPr id="312" name="Google Shape;312;p13"/>
          <p:cNvSpPr txBox="1"/>
          <p:nvPr/>
        </p:nvSpPr>
        <p:spPr>
          <a:xfrm>
            <a:off x="7747494" y="5691731"/>
            <a:ext cx="4309568" cy="52322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400" dirty="0">
                <a:solidFill>
                  <a:schemeClr val="dk1"/>
                </a:solidFill>
                <a:latin typeface="Calibri"/>
                <a:ea typeface="Calibri"/>
                <a:cs typeface="Calibri"/>
                <a:sym typeface="Calibri"/>
              </a:rPr>
              <a:t>Band gaps in Landsat 7</a:t>
            </a:r>
            <a:br>
              <a:rPr lang="en-US" sz="1400" dirty="0">
                <a:solidFill>
                  <a:schemeClr val="dk1"/>
                </a:solidFill>
                <a:latin typeface="Calibri"/>
                <a:ea typeface="Calibri"/>
                <a:cs typeface="Calibri"/>
                <a:sym typeface="Calibri"/>
              </a:rPr>
            </a:br>
            <a:r>
              <a:rPr lang="en-US" sz="1400" dirty="0">
                <a:solidFill>
                  <a:schemeClr val="dk1"/>
                </a:solidFill>
                <a:latin typeface="Calibri"/>
                <a:ea typeface="Calibri"/>
                <a:cs typeface="Calibri"/>
                <a:sym typeface="Calibri"/>
              </a:rPr>
              <a:t>(EROS, 2025)</a:t>
            </a:r>
            <a:endParaRPr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317"/>
        <p:cNvGrpSpPr/>
        <p:nvPr/>
      </p:nvGrpSpPr>
      <p:grpSpPr>
        <a:xfrm>
          <a:off x="0" y="0"/>
          <a:ext cx="0" cy="0"/>
          <a:chOff x="0" y="0"/>
          <a:chExt cx="0" cy="0"/>
        </a:xfrm>
      </p:grpSpPr>
      <p:sp>
        <p:nvSpPr>
          <p:cNvPr id="318" name="Google Shape;318;p14"/>
          <p:cNvSpPr txBox="1"/>
          <p:nvPr/>
        </p:nvSpPr>
        <p:spPr>
          <a:xfrm>
            <a:off x="902757" y="472704"/>
            <a:ext cx="9773952" cy="58477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3200" b="1">
                <a:solidFill>
                  <a:schemeClr val="dk1"/>
                </a:solidFill>
                <a:latin typeface="Calibri"/>
                <a:ea typeface="Calibri"/>
                <a:cs typeface="Calibri"/>
                <a:sym typeface="Calibri"/>
              </a:rPr>
              <a:t>Solar angle correction</a:t>
            </a:r>
            <a:endParaRPr/>
          </a:p>
        </p:txBody>
      </p:sp>
      <p:pic>
        <p:nvPicPr>
          <p:cNvPr id="319" name="Google Shape;319;p14" descr="Ein Bild, das Schwarz, Dunkelheit enthält.&#10;&#10;Automatisch generierte Beschreibung"/>
          <p:cNvPicPr preferRelativeResize="0"/>
          <p:nvPr/>
        </p:nvPicPr>
        <p:blipFill rotWithShape="1">
          <a:blip r:embed="rId3">
            <a:alphaModFix/>
          </a:blip>
          <a:srcRect/>
          <a:stretch/>
        </p:blipFill>
        <p:spPr>
          <a:xfrm>
            <a:off x="11235462" y="112704"/>
            <a:ext cx="720000" cy="720000"/>
          </a:xfrm>
          <a:prstGeom prst="rect">
            <a:avLst/>
          </a:prstGeom>
          <a:noFill/>
          <a:ln>
            <a:noFill/>
          </a:ln>
        </p:spPr>
      </p:pic>
      <p:sp>
        <p:nvSpPr>
          <p:cNvPr id="320" name="Google Shape;320;p14"/>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14</a:t>
            </a:fld>
            <a:endParaRPr/>
          </a:p>
        </p:txBody>
      </p:sp>
      <p:pic>
        <p:nvPicPr>
          <p:cNvPr id="321" name="Google Shape;321;p14"/>
          <p:cNvPicPr preferRelativeResize="0"/>
          <p:nvPr/>
        </p:nvPicPr>
        <p:blipFill rotWithShape="1">
          <a:blip r:embed="rId4">
            <a:alphaModFix amt="30000"/>
          </a:blip>
          <a:srcRect/>
          <a:stretch/>
        </p:blipFill>
        <p:spPr>
          <a:xfrm rot="-5400000">
            <a:off x="-3042044" y="3163081"/>
            <a:ext cx="6768000" cy="531838"/>
          </a:xfrm>
          <a:prstGeom prst="rect">
            <a:avLst/>
          </a:prstGeom>
          <a:noFill/>
          <a:ln>
            <a:noFill/>
          </a:ln>
        </p:spPr>
      </p:pic>
      <p:sp>
        <p:nvSpPr>
          <p:cNvPr id="323" name="Google Shape;323;p14"/>
          <p:cNvSpPr txBox="1">
            <a:spLocks noGrp="1"/>
          </p:cNvSpPr>
          <p:nvPr>
            <p:ph type="ftr" idx="11"/>
          </p:nvPr>
        </p:nvSpPr>
        <p:spPr>
          <a:xfrm>
            <a:off x="2865663" y="6356350"/>
            <a:ext cx="6460672" cy="456647"/>
          </a:xfrm>
          <a:prstGeom prst="rect">
            <a:avLst/>
          </a:prstGeom>
          <a:noFill/>
          <a:ln>
            <a:noFill/>
          </a:ln>
        </p:spPr>
        <p:txBody>
          <a:bodyPr spcFirstLastPara="1" wrap="square" lIns="91425" tIns="45700" rIns="91425" bIns="45700" anchor="ctr" anchorCtr="0">
            <a:noAutofit/>
          </a:bodyPr>
          <a:lstStyle/>
          <a:p>
            <a:pPr marL="0" lvl="0" indent="0" algn="ctr" rtl="0">
              <a:spcBef>
                <a:spcPts val="0"/>
              </a:spcBef>
              <a:spcAft>
                <a:spcPts val="0"/>
              </a:spcAft>
              <a:buNone/>
            </a:pPr>
            <a:r>
              <a:rPr lang="en-US"/>
              <a:t>EOCap4Africa – TB 05a Remote Sensing Data: Preprocessing</a:t>
            </a:r>
            <a:endParaRPr/>
          </a:p>
        </p:txBody>
      </p:sp>
      <p:sp>
        <p:nvSpPr>
          <p:cNvPr id="324" name="Google Shape;324;p14"/>
          <p:cNvSpPr txBox="1"/>
          <p:nvPr/>
        </p:nvSpPr>
        <p:spPr>
          <a:xfrm>
            <a:off x="902757" y="2091731"/>
            <a:ext cx="5286287" cy="2246769"/>
          </a:xfrm>
          <a:prstGeom prst="rect">
            <a:avLst/>
          </a:prstGeom>
          <a:noFill/>
          <a:ln>
            <a:noFill/>
          </a:ln>
        </p:spPr>
        <p:txBody>
          <a:bodyPr spcFirstLastPara="1" wrap="square" lIns="91425" tIns="45700" rIns="91425" bIns="45700" anchor="t" anchorCtr="0">
            <a:spAutoFit/>
          </a:bodyPr>
          <a:lstStyle/>
          <a:p>
            <a:pPr marL="342900" marR="0" lvl="0" indent="-342900" algn="l" rtl="0">
              <a:spcBef>
                <a:spcPts val="0"/>
              </a:spcBef>
              <a:spcAft>
                <a:spcPts val="0"/>
              </a:spcAft>
              <a:buClr>
                <a:schemeClr val="dk1"/>
              </a:buClr>
              <a:buSzPts val="2000"/>
              <a:buFont typeface="Arial"/>
              <a:buChar char="•"/>
            </a:pPr>
            <a:r>
              <a:rPr lang="en-US" sz="2000">
                <a:solidFill>
                  <a:schemeClr val="dk1"/>
                </a:solidFill>
                <a:latin typeface="Calibri"/>
                <a:ea typeface="Calibri"/>
                <a:cs typeface="Calibri"/>
                <a:sym typeface="Calibri"/>
              </a:rPr>
              <a:t>Position of the sun relative to the earth changes depending on time of the day and the day of the year</a:t>
            </a:r>
            <a:endParaRPr/>
          </a:p>
          <a:p>
            <a:pPr marL="342900" marR="0" lvl="0" indent="-342900" algn="l" rtl="0">
              <a:spcBef>
                <a:spcPts val="2400"/>
              </a:spcBef>
              <a:spcAft>
                <a:spcPts val="0"/>
              </a:spcAft>
              <a:buClr>
                <a:schemeClr val="dk1"/>
              </a:buClr>
              <a:buSzPts val="2000"/>
              <a:buFont typeface="Arial"/>
              <a:buChar char="•"/>
            </a:pPr>
            <a:r>
              <a:rPr lang="en-US" sz="2000">
                <a:solidFill>
                  <a:schemeClr val="dk1"/>
                </a:solidFill>
                <a:latin typeface="Calibri"/>
                <a:ea typeface="Calibri"/>
                <a:cs typeface="Calibri"/>
                <a:sym typeface="Calibri"/>
              </a:rPr>
              <a:t>In the northern hemisphere the solar elevation angle is smaller in winter than in summer</a:t>
            </a:r>
            <a:endParaRPr/>
          </a:p>
        </p:txBody>
      </p:sp>
      <p:sp>
        <p:nvSpPr>
          <p:cNvPr id="325" name="Google Shape;325;p14"/>
          <p:cNvSpPr txBox="1"/>
          <p:nvPr/>
        </p:nvSpPr>
        <p:spPr>
          <a:xfrm>
            <a:off x="6646518" y="5041914"/>
            <a:ext cx="4309568" cy="52322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400" dirty="0">
                <a:solidFill>
                  <a:schemeClr val="dk1"/>
                </a:solidFill>
                <a:latin typeface="Calibri"/>
                <a:ea typeface="Calibri"/>
                <a:cs typeface="Calibri"/>
                <a:sym typeface="Calibri"/>
              </a:rPr>
              <a:t>Sun elevation difference per season </a:t>
            </a:r>
            <a:br>
              <a:rPr lang="en-US" sz="1400" dirty="0">
                <a:solidFill>
                  <a:schemeClr val="dk1"/>
                </a:solidFill>
                <a:latin typeface="Calibri"/>
                <a:ea typeface="Calibri"/>
                <a:cs typeface="Calibri"/>
                <a:sym typeface="Calibri"/>
              </a:rPr>
            </a:br>
            <a:r>
              <a:rPr lang="en-US" sz="1400" dirty="0">
                <a:solidFill>
                  <a:schemeClr val="dk1"/>
                </a:solidFill>
                <a:latin typeface="Calibri"/>
                <a:ea typeface="Calibri"/>
                <a:cs typeface="Calibri"/>
                <a:sym typeface="Calibri"/>
              </a:rPr>
              <a:t>(adapted from Lillesand and Kiefer, 2015)</a:t>
            </a:r>
            <a:endParaRPr dirty="0"/>
          </a:p>
        </p:txBody>
      </p:sp>
      <p:pic>
        <p:nvPicPr>
          <p:cNvPr id="326" name="Google Shape;326;p14"/>
          <p:cNvPicPr preferRelativeResize="0"/>
          <p:nvPr/>
        </p:nvPicPr>
        <p:blipFill rotWithShape="1">
          <a:blip r:embed="rId5">
            <a:alphaModFix/>
          </a:blip>
          <a:srcRect/>
          <a:stretch/>
        </p:blipFill>
        <p:spPr>
          <a:xfrm>
            <a:off x="6689827" y="1664355"/>
            <a:ext cx="4320000" cy="3401921"/>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331"/>
        <p:cNvGrpSpPr/>
        <p:nvPr/>
      </p:nvGrpSpPr>
      <p:grpSpPr>
        <a:xfrm>
          <a:off x="0" y="0"/>
          <a:ext cx="0" cy="0"/>
          <a:chOff x="0" y="0"/>
          <a:chExt cx="0" cy="0"/>
        </a:xfrm>
      </p:grpSpPr>
      <p:sp>
        <p:nvSpPr>
          <p:cNvPr id="332" name="Google Shape;332;p15"/>
          <p:cNvSpPr txBox="1"/>
          <p:nvPr/>
        </p:nvSpPr>
        <p:spPr>
          <a:xfrm>
            <a:off x="902757" y="472704"/>
            <a:ext cx="9773952" cy="58477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3200" b="1">
                <a:solidFill>
                  <a:schemeClr val="dk1"/>
                </a:solidFill>
                <a:latin typeface="Calibri"/>
                <a:ea typeface="Calibri"/>
                <a:cs typeface="Calibri"/>
                <a:sym typeface="Calibri"/>
              </a:rPr>
              <a:t>Solar angle correction</a:t>
            </a:r>
            <a:endParaRPr/>
          </a:p>
        </p:txBody>
      </p:sp>
      <p:pic>
        <p:nvPicPr>
          <p:cNvPr id="333" name="Google Shape;333;p15" descr="Ein Bild, das Schwarz, Dunkelheit enthält.&#10;&#10;Automatisch generierte Beschreibung"/>
          <p:cNvPicPr preferRelativeResize="0"/>
          <p:nvPr/>
        </p:nvPicPr>
        <p:blipFill rotWithShape="1">
          <a:blip r:embed="rId3">
            <a:alphaModFix/>
          </a:blip>
          <a:srcRect/>
          <a:stretch/>
        </p:blipFill>
        <p:spPr>
          <a:xfrm>
            <a:off x="11235462" y="112704"/>
            <a:ext cx="720000" cy="720000"/>
          </a:xfrm>
          <a:prstGeom prst="rect">
            <a:avLst/>
          </a:prstGeom>
          <a:noFill/>
          <a:ln>
            <a:noFill/>
          </a:ln>
        </p:spPr>
      </p:pic>
      <p:sp>
        <p:nvSpPr>
          <p:cNvPr id="334" name="Google Shape;334;p15"/>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15</a:t>
            </a:fld>
            <a:endParaRPr/>
          </a:p>
        </p:txBody>
      </p:sp>
      <p:pic>
        <p:nvPicPr>
          <p:cNvPr id="335" name="Google Shape;335;p15"/>
          <p:cNvPicPr preferRelativeResize="0"/>
          <p:nvPr/>
        </p:nvPicPr>
        <p:blipFill rotWithShape="1">
          <a:blip r:embed="rId4">
            <a:alphaModFix amt="30000"/>
          </a:blip>
          <a:srcRect/>
          <a:stretch/>
        </p:blipFill>
        <p:spPr>
          <a:xfrm rot="-5400000">
            <a:off x="-3042044" y="3163081"/>
            <a:ext cx="6768000" cy="531838"/>
          </a:xfrm>
          <a:prstGeom prst="rect">
            <a:avLst/>
          </a:prstGeom>
          <a:noFill/>
          <a:ln>
            <a:noFill/>
          </a:ln>
        </p:spPr>
      </p:pic>
      <p:sp>
        <p:nvSpPr>
          <p:cNvPr id="336" name="Google Shape;336;p15"/>
          <p:cNvSpPr txBox="1"/>
          <p:nvPr/>
        </p:nvSpPr>
        <p:spPr>
          <a:xfrm>
            <a:off x="8221984" y="1811817"/>
            <a:ext cx="3808915" cy="4351338"/>
          </a:xfrm>
          <a:prstGeom prst="rect">
            <a:avLst/>
          </a:prstGeom>
          <a:noFill/>
          <a:ln>
            <a:noFill/>
          </a:ln>
        </p:spPr>
        <p:txBody>
          <a:bodyPr spcFirstLastPara="1" wrap="square" lIns="91425" tIns="45700" rIns="91425" bIns="45700" anchor="t" anchorCtr="0">
            <a:normAutofit/>
          </a:bodyPr>
          <a:lstStyle/>
          <a:p>
            <a:pPr marL="228600" marR="0" lvl="0" indent="-101600" algn="l" rtl="0">
              <a:lnSpc>
                <a:spcPct val="90000"/>
              </a:lnSpc>
              <a:spcBef>
                <a:spcPts val="0"/>
              </a:spcBef>
              <a:spcAft>
                <a:spcPts val="0"/>
              </a:spcAft>
              <a:buClr>
                <a:schemeClr val="dk1"/>
              </a:buClr>
              <a:buSzPts val="2000"/>
              <a:buFont typeface="Arial"/>
              <a:buNone/>
            </a:pPr>
            <a:endParaRPr sz="2000">
              <a:solidFill>
                <a:schemeClr val="dk1"/>
              </a:solidFill>
              <a:latin typeface="Calibri"/>
              <a:ea typeface="Calibri"/>
              <a:cs typeface="Calibri"/>
              <a:sym typeface="Calibri"/>
            </a:endParaRPr>
          </a:p>
          <a:p>
            <a:pPr marL="228600" marR="0" lvl="0" indent="-101600" algn="l" rtl="0">
              <a:lnSpc>
                <a:spcPct val="90000"/>
              </a:lnSpc>
              <a:spcBef>
                <a:spcPts val="1000"/>
              </a:spcBef>
              <a:spcAft>
                <a:spcPts val="0"/>
              </a:spcAft>
              <a:buClr>
                <a:schemeClr val="dk1"/>
              </a:buClr>
              <a:buSzPts val="2000"/>
              <a:buFont typeface="Arial"/>
              <a:buNone/>
            </a:pPr>
            <a:endParaRPr sz="2000">
              <a:solidFill>
                <a:schemeClr val="dk1"/>
              </a:solidFill>
              <a:latin typeface="Calibri"/>
              <a:ea typeface="Calibri"/>
              <a:cs typeface="Calibri"/>
              <a:sym typeface="Calibri"/>
            </a:endParaRPr>
          </a:p>
          <a:p>
            <a:pPr marL="228600" marR="0" lvl="0" indent="-50800" algn="l" rtl="0">
              <a:lnSpc>
                <a:spcPct val="90000"/>
              </a:lnSpc>
              <a:spcBef>
                <a:spcPts val="1000"/>
              </a:spcBef>
              <a:spcAft>
                <a:spcPts val="0"/>
              </a:spcAft>
              <a:buClr>
                <a:schemeClr val="dk1"/>
              </a:buClr>
              <a:buSzPts val="2800"/>
              <a:buFont typeface="Arial"/>
              <a:buNone/>
            </a:pPr>
            <a:endParaRPr sz="2800">
              <a:solidFill>
                <a:schemeClr val="dk1"/>
              </a:solidFill>
              <a:latin typeface="Calibri"/>
              <a:ea typeface="Calibri"/>
              <a:cs typeface="Calibri"/>
              <a:sym typeface="Calibri"/>
            </a:endParaRPr>
          </a:p>
        </p:txBody>
      </p:sp>
      <p:sp>
        <p:nvSpPr>
          <p:cNvPr id="337" name="Google Shape;337;p15"/>
          <p:cNvSpPr txBox="1">
            <a:spLocks noGrp="1"/>
          </p:cNvSpPr>
          <p:nvPr>
            <p:ph type="ftr" idx="11"/>
          </p:nvPr>
        </p:nvSpPr>
        <p:spPr>
          <a:xfrm>
            <a:off x="2865663" y="6356350"/>
            <a:ext cx="6460672" cy="456647"/>
          </a:xfrm>
          <a:prstGeom prst="rect">
            <a:avLst/>
          </a:prstGeom>
          <a:noFill/>
          <a:ln>
            <a:noFill/>
          </a:ln>
        </p:spPr>
        <p:txBody>
          <a:bodyPr spcFirstLastPara="1" wrap="square" lIns="91425" tIns="45700" rIns="91425" bIns="45700" anchor="ctr" anchorCtr="0">
            <a:noAutofit/>
          </a:bodyPr>
          <a:lstStyle/>
          <a:p>
            <a:pPr marL="0" lvl="0" indent="0" algn="ctr" rtl="0">
              <a:spcBef>
                <a:spcPts val="0"/>
              </a:spcBef>
              <a:spcAft>
                <a:spcPts val="0"/>
              </a:spcAft>
              <a:buNone/>
            </a:pPr>
            <a:r>
              <a:rPr lang="en-US"/>
              <a:t>EOCap4Africa – TB 05a Remote Sensing Data: Preprocessing</a:t>
            </a:r>
            <a:endParaRPr/>
          </a:p>
        </p:txBody>
      </p:sp>
      <p:sp>
        <p:nvSpPr>
          <p:cNvPr id="338" name="Google Shape;338;p15"/>
          <p:cNvSpPr txBox="1"/>
          <p:nvPr/>
        </p:nvSpPr>
        <p:spPr>
          <a:xfrm>
            <a:off x="902757" y="2091731"/>
            <a:ext cx="9550279" cy="1938992"/>
          </a:xfrm>
          <a:prstGeom prst="rect">
            <a:avLst/>
          </a:prstGeom>
          <a:noFill/>
          <a:ln>
            <a:noFill/>
          </a:ln>
        </p:spPr>
        <p:txBody>
          <a:bodyPr spcFirstLastPara="1" wrap="square" lIns="91425" tIns="45700" rIns="91425" bIns="45700" anchor="t" anchorCtr="0">
            <a:spAutoFit/>
          </a:bodyPr>
          <a:lstStyle/>
          <a:p>
            <a:pPr marL="342900" marR="0" lvl="0" indent="-342900" algn="l" rtl="0">
              <a:spcBef>
                <a:spcPts val="0"/>
              </a:spcBef>
              <a:spcAft>
                <a:spcPts val="0"/>
              </a:spcAft>
              <a:buClr>
                <a:schemeClr val="dk1"/>
              </a:buClr>
              <a:buSzPts val="2000"/>
              <a:buFont typeface="Arial"/>
              <a:buChar char="•"/>
            </a:pPr>
            <a:r>
              <a:rPr lang="en-US" sz="2000">
                <a:solidFill>
                  <a:schemeClr val="dk1"/>
                </a:solidFill>
                <a:latin typeface="Calibri"/>
                <a:ea typeface="Calibri"/>
                <a:cs typeface="Calibri"/>
                <a:sym typeface="Calibri"/>
              </a:rPr>
              <a:t>An absolute correction involves dividing the DN-value in the image data by the sine of the solar elevation angle</a:t>
            </a:r>
            <a:endParaRPr/>
          </a:p>
          <a:p>
            <a:pPr marL="342900" marR="0" lvl="0" indent="-342900" algn="l" rtl="0">
              <a:spcBef>
                <a:spcPts val="2400"/>
              </a:spcBef>
              <a:spcAft>
                <a:spcPts val="0"/>
              </a:spcAft>
              <a:buClr>
                <a:schemeClr val="dk1"/>
              </a:buClr>
              <a:buSzPts val="2000"/>
              <a:buFont typeface="Arial"/>
              <a:buChar char="•"/>
            </a:pPr>
            <a:r>
              <a:rPr lang="en-US" sz="2000">
                <a:solidFill>
                  <a:schemeClr val="dk1"/>
                </a:solidFill>
                <a:latin typeface="Calibri"/>
                <a:ea typeface="Calibri"/>
                <a:cs typeface="Calibri"/>
                <a:sym typeface="Calibri"/>
              </a:rPr>
              <a:t>Size of the angle is given in the header of the image data</a:t>
            </a:r>
            <a:endParaRPr/>
          </a:p>
          <a:p>
            <a:pPr marL="0" marR="0" lvl="0" indent="0" algn="l" rtl="0">
              <a:spcBef>
                <a:spcPts val="2400"/>
              </a:spcBef>
              <a:spcAft>
                <a:spcPts val="0"/>
              </a:spcAft>
              <a:buNone/>
            </a:pPr>
            <a:endParaRPr sz="2000">
              <a:solidFill>
                <a:schemeClr val="dk1"/>
              </a:solidFill>
              <a:latin typeface="Calibri"/>
              <a:ea typeface="Calibri"/>
              <a:cs typeface="Calibri"/>
              <a:sym typeface="Calibri"/>
            </a:endParaRPr>
          </a:p>
        </p:txBody>
      </p:sp>
      <p:pic>
        <p:nvPicPr>
          <p:cNvPr id="339" name="Google Shape;339;p15"/>
          <p:cNvPicPr preferRelativeResize="0"/>
          <p:nvPr/>
        </p:nvPicPr>
        <p:blipFill rotWithShape="1">
          <a:blip r:embed="rId5">
            <a:alphaModFix/>
          </a:blip>
          <a:srcRect/>
          <a:stretch/>
        </p:blipFill>
        <p:spPr>
          <a:xfrm>
            <a:off x="4407632" y="3805641"/>
            <a:ext cx="1800000" cy="836554"/>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344"/>
        <p:cNvGrpSpPr/>
        <p:nvPr/>
      </p:nvGrpSpPr>
      <p:grpSpPr>
        <a:xfrm>
          <a:off x="0" y="0"/>
          <a:ext cx="0" cy="0"/>
          <a:chOff x="0" y="0"/>
          <a:chExt cx="0" cy="0"/>
        </a:xfrm>
      </p:grpSpPr>
      <p:sp>
        <p:nvSpPr>
          <p:cNvPr id="345" name="Google Shape;345;p16"/>
          <p:cNvSpPr txBox="1"/>
          <p:nvPr/>
        </p:nvSpPr>
        <p:spPr>
          <a:xfrm>
            <a:off x="902757" y="472704"/>
            <a:ext cx="9773952" cy="58477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3200" b="1">
                <a:solidFill>
                  <a:schemeClr val="dk1"/>
                </a:solidFill>
                <a:latin typeface="Calibri"/>
                <a:ea typeface="Calibri"/>
                <a:cs typeface="Calibri"/>
                <a:sym typeface="Calibri"/>
              </a:rPr>
              <a:t>Solar irradiation correction</a:t>
            </a:r>
            <a:endParaRPr/>
          </a:p>
        </p:txBody>
      </p:sp>
      <p:pic>
        <p:nvPicPr>
          <p:cNvPr id="346" name="Google Shape;346;p16" descr="Ein Bild, das Schwarz, Dunkelheit enthält.&#10;&#10;Automatisch generierte Beschreibung"/>
          <p:cNvPicPr preferRelativeResize="0"/>
          <p:nvPr/>
        </p:nvPicPr>
        <p:blipFill rotWithShape="1">
          <a:blip r:embed="rId3">
            <a:alphaModFix/>
          </a:blip>
          <a:srcRect/>
          <a:stretch/>
        </p:blipFill>
        <p:spPr>
          <a:xfrm>
            <a:off x="11235462" y="112704"/>
            <a:ext cx="720000" cy="720000"/>
          </a:xfrm>
          <a:prstGeom prst="rect">
            <a:avLst/>
          </a:prstGeom>
          <a:noFill/>
          <a:ln>
            <a:noFill/>
          </a:ln>
        </p:spPr>
      </p:pic>
      <p:sp>
        <p:nvSpPr>
          <p:cNvPr id="347" name="Google Shape;347;p16"/>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16</a:t>
            </a:fld>
            <a:endParaRPr/>
          </a:p>
        </p:txBody>
      </p:sp>
      <p:pic>
        <p:nvPicPr>
          <p:cNvPr id="348" name="Google Shape;348;p16"/>
          <p:cNvPicPr preferRelativeResize="0"/>
          <p:nvPr/>
        </p:nvPicPr>
        <p:blipFill rotWithShape="1">
          <a:blip r:embed="rId4">
            <a:alphaModFix amt="30000"/>
          </a:blip>
          <a:srcRect/>
          <a:stretch/>
        </p:blipFill>
        <p:spPr>
          <a:xfrm rot="-5400000">
            <a:off x="-3042044" y="3163081"/>
            <a:ext cx="6768000" cy="531838"/>
          </a:xfrm>
          <a:prstGeom prst="rect">
            <a:avLst/>
          </a:prstGeom>
          <a:noFill/>
          <a:ln>
            <a:noFill/>
          </a:ln>
        </p:spPr>
      </p:pic>
      <p:sp>
        <p:nvSpPr>
          <p:cNvPr id="349" name="Google Shape;349;p16"/>
          <p:cNvSpPr txBox="1"/>
          <p:nvPr/>
        </p:nvSpPr>
        <p:spPr>
          <a:xfrm>
            <a:off x="8221984" y="1811817"/>
            <a:ext cx="3808915" cy="4351338"/>
          </a:xfrm>
          <a:prstGeom prst="rect">
            <a:avLst/>
          </a:prstGeom>
          <a:noFill/>
          <a:ln>
            <a:noFill/>
          </a:ln>
        </p:spPr>
        <p:txBody>
          <a:bodyPr spcFirstLastPara="1" wrap="square" lIns="91425" tIns="45700" rIns="91425" bIns="45700" anchor="t" anchorCtr="0">
            <a:normAutofit/>
          </a:bodyPr>
          <a:lstStyle/>
          <a:p>
            <a:pPr marL="228600" marR="0" lvl="0" indent="-101600" algn="l" rtl="0">
              <a:lnSpc>
                <a:spcPct val="90000"/>
              </a:lnSpc>
              <a:spcBef>
                <a:spcPts val="0"/>
              </a:spcBef>
              <a:spcAft>
                <a:spcPts val="0"/>
              </a:spcAft>
              <a:buClr>
                <a:schemeClr val="dk1"/>
              </a:buClr>
              <a:buSzPts val="2000"/>
              <a:buFont typeface="Arial"/>
              <a:buNone/>
            </a:pPr>
            <a:endParaRPr sz="2000">
              <a:solidFill>
                <a:schemeClr val="dk1"/>
              </a:solidFill>
              <a:latin typeface="Calibri"/>
              <a:ea typeface="Calibri"/>
              <a:cs typeface="Calibri"/>
              <a:sym typeface="Calibri"/>
            </a:endParaRPr>
          </a:p>
          <a:p>
            <a:pPr marL="228600" marR="0" lvl="0" indent="-101600" algn="l" rtl="0">
              <a:lnSpc>
                <a:spcPct val="90000"/>
              </a:lnSpc>
              <a:spcBef>
                <a:spcPts val="1000"/>
              </a:spcBef>
              <a:spcAft>
                <a:spcPts val="0"/>
              </a:spcAft>
              <a:buClr>
                <a:schemeClr val="dk1"/>
              </a:buClr>
              <a:buSzPts val="2000"/>
              <a:buFont typeface="Arial"/>
              <a:buNone/>
            </a:pPr>
            <a:endParaRPr sz="2000">
              <a:solidFill>
                <a:schemeClr val="dk1"/>
              </a:solidFill>
              <a:latin typeface="Calibri"/>
              <a:ea typeface="Calibri"/>
              <a:cs typeface="Calibri"/>
              <a:sym typeface="Calibri"/>
            </a:endParaRPr>
          </a:p>
          <a:p>
            <a:pPr marL="228600" marR="0" lvl="0" indent="-50800" algn="l" rtl="0">
              <a:lnSpc>
                <a:spcPct val="90000"/>
              </a:lnSpc>
              <a:spcBef>
                <a:spcPts val="1000"/>
              </a:spcBef>
              <a:spcAft>
                <a:spcPts val="0"/>
              </a:spcAft>
              <a:buClr>
                <a:schemeClr val="dk1"/>
              </a:buClr>
              <a:buSzPts val="2800"/>
              <a:buFont typeface="Arial"/>
              <a:buNone/>
            </a:pPr>
            <a:endParaRPr sz="2800">
              <a:solidFill>
                <a:schemeClr val="dk1"/>
              </a:solidFill>
              <a:latin typeface="Calibri"/>
              <a:ea typeface="Calibri"/>
              <a:cs typeface="Calibri"/>
              <a:sym typeface="Calibri"/>
            </a:endParaRPr>
          </a:p>
        </p:txBody>
      </p:sp>
      <p:sp>
        <p:nvSpPr>
          <p:cNvPr id="350" name="Google Shape;350;p16"/>
          <p:cNvSpPr txBox="1">
            <a:spLocks noGrp="1"/>
          </p:cNvSpPr>
          <p:nvPr>
            <p:ph type="ftr" idx="11"/>
          </p:nvPr>
        </p:nvSpPr>
        <p:spPr>
          <a:xfrm>
            <a:off x="2865663" y="6356350"/>
            <a:ext cx="6460672" cy="456647"/>
          </a:xfrm>
          <a:prstGeom prst="rect">
            <a:avLst/>
          </a:prstGeom>
          <a:noFill/>
          <a:ln>
            <a:noFill/>
          </a:ln>
        </p:spPr>
        <p:txBody>
          <a:bodyPr spcFirstLastPara="1" wrap="square" lIns="91425" tIns="45700" rIns="91425" bIns="45700" anchor="ctr" anchorCtr="0">
            <a:noAutofit/>
          </a:bodyPr>
          <a:lstStyle/>
          <a:p>
            <a:pPr marL="0" lvl="0" indent="0" algn="ctr" rtl="0">
              <a:spcBef>
                <a:spcPts val="0"/>
              </a:spcBef>
              <a:spcAft>
                <a:spcPts val="0"/>
              </a:spcAft>
              <a:buNone/>
            </a:pPr>
            <a:r>
              <a:rPr lang="en-US"/>
              <a:t>EOCap4Africa – TB 05a Remote Sensing Data: Preprocessing</a:t>
            </a:r>
            <a:endParaRPr/>
          </a:p>
        </p:txBody>
      </p:sp>
      <p:sp>
        <p:nvSpPr>
          <p:cNvPr id="351" name="Google Shape;351;p16"/>
          <p:cNvSpPr txBox="1"/>
          <p:nvPr/>
        </p:nvSpPr>
        <p:spPr>
          <a:xfrm>
            <a:off x="957843" y="1121591"/>
            <a:ext cx="6249322" cy="5170646"/>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000">
                <a:solidFill>
                  <a:schemeClr val="dk1"/>
                </a:solidFill>
                <a:latin typeface="Calibri"/>
                <a:ea typeface="Calibri"/>
                <a:cs typeface="Calibri"/>
                <a:sym typeface="Calibri"/>
              </a:rPr>
              <a:t>Scene illumination</a:t>
            </a:r>
            <a:endParaRPr/>
          </a:p>
          <a:p>
            <a:pPr marL="342900" marR="0" lvl="0" indent="-342900" algn="l" rtl="0">
              <a:spcBef>
                <a:spcPts val="1200"/>
              </a:spcBef>
              <a:spcAft>
                <a:spcPts val="0"/>
              </a:spcAft>
              <a:buClr>
                <a:schemeClr val="dk1"/>
              </a:buClr>
              <a:buSzPts val="2000"/>
              <a:buFont typeface="Arial"/>
              <a:buChar char="•"/>
            </a:pPr>
            <a:r>
              <a:rPr lang="en-US" sz="2000">
                <a:solidFill>
                  <a:schemeClr val="dk1"/>
                </a:solidFill>
                <a:latin typeface="Calibri"/>
                <a:ea typeface="Calibri"/>
                <a:cs typeface="Calibri"/>
                <a:sym typeface="Calibri"/>
              </a:rPr>
              <a:t>Position of sun</a:t>
            </a:r>
            <a:endParaRPr/>
          </a:p>
          <a:p>
            <a:pPr marL="800100" marR="0" lvl="1" indent="-342900" algn="l" rtl="0">
              <a:spcBef>
                <a:spcPts val="1200"/>
              </a:spcBef>
              <a:spcAft>
                <a:spcPts val="0"/>
              </a:spcAft>
              <a:buClr>
                <a:schemeClr val="dk1"/>
              </a:buClr>
              <a:buSzPts val="2000"/>
              <a:buFont typeface="Arial"/>
              <a:buChar char="•"/>
            </a:pPr>
            <a:r>
              <a:rPr lang="en-US" sz="2000" b="0" i="0" u="none" strike="noStrike" cap="none">
                <a:solidFill>
                  <a:schemeClr val="dk1"/>
                </a:solidFill>
                <a:latin typeface="Calibri"/>
                <a:ea typeface="Calibri"/>
                <a:cs typeface="Calibri"/>
                <a:sym typeface="Calibri"/>
              </a:rPr>
              <a:t>Sun elevation (sun-angle)</a:t>
            </a:r>
            <a:endParaRPr/>
          </a:p>
          <a:p>
            <a:pPr marL="800100" marR="0" lvl="1" indent="-342900" algn="l" rtl="0">
              <a:spcBef>
                <a:spcPts val="1200"/>
              </a:spcBef>
              <a:spcAft>
                <a:spcPts val="0"/>
              </a:spcAft>
              <a:buClr>
                <a:schemeClr val="dk1"/>
              </a:buClr>
              <a:buSzPts val="2000"/>
              <a:buFont typeface="Arial"/>
              <a:buChar char="•"/>
            </a:pPr>
            <a:r>
              <a:rPr lang="en-US" sz="2000" b="0" i="0" u="none" strike="noStrike" cap="none">
                <a:solidFill>
                  <a:schemeClr val="dk1"/>
                </a:solidFill>
                <a:latin typeface="Calibri"/>
                <a:ea typeface="Calibri"/>
                <a:cs typeface="Calibri"/>
                <a:sym typeface="Calibri"/>
              </a:rPr>
              <a:t>Sun- earth distance</a:t>
            </a:r>
            <a:endParaRPr/>
          </a:p>
          <a:p>
            <a:pPr marL="342900" marR="0" lvl="0" indent="-342900" algn="l" rtl="0">
              <a:spcBef>
                <a:spcPts val="1200"/>
              </a:spcBef>
              <a:spcAft>
                <a:spcPts val="0"/>
              </a:spcAft>
              <a:buClr>
                <a:schemeClr val="dk1"/>
              </a:buClr>
              <a:buSzPts val="2000"/>
              <a:buFont typeface="Arial"/>
              <a:buChar char="•"/>
            </a:pPr>
            <a:r>
              <a:rPr lang="en-US" sz="2000">
                <a:solidFill>
                  <a:schemeClr val="dk1"/>
                </a:solidFill>
                <a:latin typeface="Calibri"/>
                <a:ea typeface="Calibri"/>
                <a:cs typeface="Calibri"/>
                <a:sym typeface="Calibri"/>
              </a:rPr>
              <a:t>Correction elevation</a:t>
            </a:r>
            <a:endParaRPr/>
          </a:p>
          <a:p>
            <a:pPr marL="800100" marR="0" lvl="1" indent="-342900" algn="l" rtl="0">
              <a:spcBef>
                <a:spcPts val="1200"/>
              </a:spcBef>
              <a:spcAft>
                <a:spcPts val="0"/>
              </a:spcAft>
              <a:buClr>
                <a:schemeClr val="dk1"/>
              </a:buClr>
              <a:buSzPts val="2000"/>
              <a:buFont typeface="Arial"/>
              <a:buChar char="•"/>
            </a:pPr>
            <a:r>
              <a:rPr lang="en-US" sz="2000" b="0" i="0" u="none" strike="noStrike" cap="none">
                <a:solidFill>
                  <a:schemeClr val="dk1"/>
                </a:solidFill>
                <a:latin typeface="Calibri"/>
                <a:ea typeface="Calibri"/>
                <a:cs typeface="Calibri"/>
                <a:sym typeface="Calibri"/>
              </a:rPr>
              <a:t>Normalization</a:t>
            </a:r>
            <a:endParaRPr/>
          </a:p>
          <a:p>
            <a:pPr marL="800100" marR="0" lvl="1" indent="-342900" algn="l" rtl="0">
              <a:spcBef>
                <a:spcPts val="1200"/>
              </a:spcBef>
              <a:spcAft>
                <a:spcPts val="0"/>
              </a:spcAft>
              <a:buClr>
                <a:schemeClr val="dk1"/>
              </a:buClr>
              <a:buSzPts val="2000"/>
              <a:buFont typeface="Arial"/>
              <a:buChar char="•"/>
            </a:pPr>
            <a:r>
              <a:rPr lang="en-US" sz="2000" b="0" i="0" u="none" strike="noStrike" cap="none">
                <a:solidFill>
                  <a:schemeClr val="dk1"/>
                </a:solidFill>
                <a:latin typeface="Calibri"/>
                <a:ea typeface="Calibri"/>
                <a:cs typeface="Calibri"/>
                <a:sym typeface="Calibri"/>
              </a:rPr>
              <a:t>Division of each pixel value by the sine of solar elevation angle for particular time and location </a:t>
            </a:r>
            <a:br>
              <a:rPr lang="en-US" sz="2000" b="0" i="0" u="none" strike="noStrike" cap="none">
                <a:solidFill>
                  <a:schemeClr val="dk1"/>
                </a:solidFill>
                <a:latin typeface="Calibri"/>
                <a:ea typeface="Calibri"/>
                <a:cs typeface="Calibri"/>
                <a:sym typeface="Calibri"/>
              </a:rPr>
            </a:br>
            <a:r>
              <a:rPr lang="en-US" sz="2000" b="0" i="0" u="none" strike="noStrike" cap="none">
                <a:solidFill>
                  <a:schemeClr val="dk1"/>
                </a:solidFill>
                <a:latin typeface="Calibri"/>
                <a:ea typeface="Calibri"/>
                <a:cs typeface="Calibri"/>
                <a:sym typeface="Calibri"/>
              </a:rPr>
              <a:t>per spectral band </a:t>
            </a:r>
            <a:endParaRPr/>
          </a:p>
          <a:p>
            <a:pPr marL="342900" marR="0" lvl="0" indent="-342900" algn="l" rtl="0">
              <a:spcBef>
                <a:spcPts val="1200"/>
              </a:spcBef>
              <a:spcAft>
                <a:spcPts val="0"/>
              </a:spcAft>
              <a:buClr>
                <a:schemeClr val="dk1"/>
              </a:buClr>
              <a:buSzPts val="2000"/>
              <a:buFont typeface="Arial"/>
              <a:buChar char="•"/>
            </a:pPr>
            <a:r>
              <a:rPr lang="en-US" sz="2000">
                <a:solidFill>
                  <a:schemeClr val="dk1"/>
                </a:solidFill>
                <a:latin typeface="Calibri"/>
                <a:ea typeface="Calibri"/>
                <a:cs typeface="Calibri"/>
                <a:sym typeface="Calibri"/>
              </a:rPr>
              <a:t>Correction distance</a:t>
            </a:r>
            <a:endParaRPr/>
          </a:p>
          <a:p>
            <a:pPr marL="800100" marR="0" lvl="1" indent="-342900" algn="l" rtl="0">
              <a:spcBef>
                <a:spcPts val="1200"/>
              </a:spcBef>
              <a:spcAft>
                <a:spcPts val="0"/>
              </a:spcAft>
              <a:buClr>
                <a:schemeClr val="dk1"/>
              </a:buClr>
              <a:buSzPts val="2000"/>
              <a:buFont typeface="Arial"/>
              <a:buChar char="•"/>
            </a:pPr>
            <a:r>
              <a:rPr lang="en-US" sz="2000" b="0" i="0" u="none" strike="noStrike" cap="none">
                <a:solidFill>
                  <a:schemeClr val="dk1"/>
                </a:solidFill>
                <a:latin typeface="Calibri"/>
                <a:ea typeface="Calibri"/>
                <a:cs typeface="Calibri"/>
                <a:sym typeface="Calibri"/>
              </a:rPr>
              <a:t>Sun irradiance decreases with square of distance</a:t>
            </a:r>
            <a:endParaRPr/>
          </a:p>
          <a:p>
            <a:pPr marL="800100" marR="0" lvl="1" indent="-342900" algn="l" rtl="0">
              <a:spcBef>
                <a:spcPts val="1200"/>
              </a:spcBef>
              <a:spcAft>
                <a:spcPts val="0"/>
              </a:spcAft>
              <a:buClr>
                <a:schemeClr val="dk1"/>
              </a:buClr>
              <a:buSzPts val="2000"/>
              <a:buFont typeface="Arial"/>
              <a:buChar char="•"/>
            </a:pPr>
            <a:r>
              <a:rPr lang="en-US" sz="2000" b="0" i="0" u="none" strike="noStrike" cap="none">
                <a:solidFill>
                  <a:schemeClr val="dk1"/>
                </a:solidFill>
                <a:latin typeface="Calibri"/>
                <a:ea typeface="Calibri"/>
                <a:cs typeface="Calibri"/>
                <a:sym typeface="Calibri"/>
              </a:rPr>
              <a:t>normalization</a:t>
            </a:r>
            <a:endParaRPr/>
          </a:p>
        </p:txBody>
      </p:sp>
      <p:grpSp>
        <p:nvGrpSpPr>
          <p:cNvPr id="352" name="Google Shape;352;p16"/>
          <p:cNvGrpSpPr/>
          <p:nvPr/>
        </p:nvGrpSpPr>
        <p:grpSpPr>
          <a:xfrm>
            <a:off x="7488648" y="2262376"/>
            <a:ext cx="4363309" cy="3900779"/>
            <a:chOff x="6646518" y="1664355"/>
            <a:chExt cx="4363309" cy="3900779"/>
          </a:xfrm>
        </p:grpSpPr>
        <p:sp>
          <p:nvSpPr>
            <p:cNvPr id="353" name="Google Shape;353;p16"/>
            <p:cNvSpPr txBox="1"/>
            <p:nvPr/>
          </p:nvSpPr>
          <p:spPr>
            <a:xfrm>
              <a:off x="6646518" y="5041914"/>
              <a:ext cx="4309568" cy="52322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400" dirty="0">
                  <a:solidFill>
                    <a:schemeClr val="dk1"/>
                  </a:solidFill>
                  <a:latin typeface="Calibri"/>
                  <a:ea typeface="Calibri"/>
                  <a:cs typeface="Calibri"/>
                  <a:sym typeface="Calibri"/>
                </a:rPr>
                <a:t>Sun elevation difference per season </a:t>
              </a:r>
              <a:br>
                <a:rPr lang="en-US" sz="1400" dirty="0">
                  <a:solidFill>
                    <a:schemeClr val="dk1"/>
                  </a:solidFill>
                  <a:latin typeface="Calibri"/>
                  <a:ea typeface="Calibri"/>
                  <a:cs typeface="Calibri"/>
                  <a:sym typeface="Calibri"/>
                </a:rPr>
              </a:br>
              <a:r>
                <a:rPr lang="en-US" sz="1400" dirty="0">
                  <a:solidFill>
                    <a:schemeClr val="dk1"/>
                  </a:solidFill>
                  <a:latin typeface="Calibri"/>
                  <a:ea typeface="Calibri"/>
                  <a:cs typeface="Calibri"/>
                  <a:sym typeface="Calibri"/>
                </a:rPr>
                <a:t>(adapted from Lillesand and Kiefer, 2015)</a:t>
              </a:r>
              <a:endParaRPr dirty="0"/>
            </a:p>
          </p:txBody>
        </p:sp>
        <p:pic>
          <p:nvPicPr>
            <p:cNvPr id="354" name="Google Shape;354;p16"/>
            <p:cNvPicPr preferRelativeResize="0"/>
            <p:nvPr/>
          </p:nvPicPr>
          <p:blipFill rotWithShape="1">
            <a:blip r:embed="rId5">
              <a:alphaModFix/>
            </a:blip>
            <a:srcRect/>
            <a:stretch/>
          </p:blipFill>
          <p:spPr>
            <a:xfrm>
              <a:off x="6689827" y="1664355"/>
              <a:ext cx="4320000" cy="3401921"/>
            </a:xfrm>
            <a:prstGeom prst="rect">
              <a:avLst/>
            </a:prstGeom>
            <a:noFill/>
            <a:ln>
              <a:noFill/>
            </a:ln>
          </p:spPr>
        </p:pic>
      </p:gr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359"/>
        <p:cNvGrpSpPr/>
        <p:nvPr/>
      </p:nvGrpSpPr>
      <p:grpSpPr>
        <a:xfrm>
          <a:off x="0" y="0"/>
          <a:ext cx="0" cy="0"/>
          <a:chOff x="0" y="0"/>
          <a:chExt cx="0" cy="0"/>
        </a:xfrm>
      </p:grpSpPr>
      <p:sp>
        <p:nvSpPr>
          <p:cNvPr id="360" name="Google Shape;360;p17"/>
          <p:cNvSpPr txBox="1"/>
          <p:nvPr/>
        </p:nvSpPr>
        <p:spPr>
          <a:xfrm>
            <a:off x="902757" y="472704"/>
            <a:ext cx="9773952" cy="58477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3200" b="1">
                <a:solidFill>
                  <a:schemeClr val="dk1"/>
                </a:solidFill>
                <a:latin typeface="Calibri"/>
                <a:ea typeface="Calibri"/>
                <a:cs typeface="Calibri"/>
                <a:sym typeface="Calibri"/>
              </a:rPr>
              <a:t>Radiometric calibration</a:t>
            </a:r>
            <a:endParaRPr/>
          </a:p>
        </p:txBody>
      </p:sp>
      <p:pic>
        <p:nvPicPr>
          <p:cNvPr id="361" name="Google Shape;361;p17" descr="Ein Bild, das Schwarz, Dunkelheit enthält.&#10;&#10;Automatisch generierte Beschreibung"/>
          <p:cNvPicPr preferRelativeResize="0"/>
          <p:nvPr/>
        </p:nvPicPr>
        <p:blipFill rotWithShape="1">
          <a:blip r:embed="rId3">
            <a:alphaModFix/>
          </a:blip>
          <a:srcRect/>
          <a:stretch/>
        </p:blipFill>
        <p:spPr>
          <a:xfrm>
            <a:off x="11235462" y="112704"/>
            <a:ext cx="720000" cy="720000"/>
          </a:xfrm>
          <a:prstGeom prst="rect">
            <a:avLst/>
          </a:prstGeom>
          <a:noFill/>
          <a:ln>
            <a:noFill/>
          </a:ln>
        </p:spPr>
      </p:pic>
      <p:sp>
        <p:nvSpPr>
          <p:cNvPr id="362" name="Google Shape;362;p17"/>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17</a:t>
            </a:fld>
            <a:endParaRPr/>
          </a:p>
        </p:txBody>
      </p:sp>
      <p:pic>
        <p:nvPicPr>
          <p:cNvPr id="363" name="Google Shape;363;p17"/>
          <p:cNvPicPr preferRelativeResize="0"/>
          <p:nvPr/>
        </p:nvPicPr>
        <p:blipFill rotWithShape="1">
          <a:blip r:embed="rId4">
            <a:alphaModFix amt="30000"/>
          </a:blip>
          <a:srcRect/>
          <a:stretch/>
        </p:blipFill>
        <p:spPr>
          <a:xfrm rot="-5400000">
            <a:off x="-3042044" y="3163081"/>
            <a:ext cx="6768000" cy="531838"/>
          </a:xfrm>
          <a:prstGeom prst="rect">
            <a:avLst/>
          </a:prstGeom>
          <a:noFill/>
          <a:ln>
            <a:noFill/>
          </a:ln>
        </p:spPr>
      </p:pic>
      <p:sp>
        <p:nvSpPr>
          <p:cNvPr id="364" name="Google Shape;364;p17"/>
          <p:cNvSpPr txBox="1"/>
          <p:nvPr/>
        </p:nvSpPr>
        <p:spPr>
          <a:xfrm>
            <a:off x="8221984" y="1811817"/>
            <a:ext cx="3808915" cy="4351338"/>
          </a:xfrm>
          <a:prstGeom prst="rect">
            <a:avLst/>
          </a:prstGeom>
          <a:noFill/>
          <a:ln>
            <a:noFill/>
          </a:ln>
        </p:spPr>
        <p:txBody>
          <a:bodyPr spcFirstLastPara="1" wrap="square" lIns="91425" tIns="45700" rIns="91425" bIns="45700" anchor="t" anchorCtr="0">
            <a:normAutofit/>
          </a:bodyPr>
          <a:lstStyle/>
          <a:p>
            <a:pPr marL="228600" marR="0" lvl="0" indent="-101600" algn="l" rtl="0">
              <a:lnSpc>
                <a:spcPct val="90000"/>
              </a:lnSpc>
              <a:spcBef>
                <a:spcPts val="0"/>
              </a:spcBef>
              <a:spcAft>
                <a:spcPts val="0"/>
              </a:spcAft>
              <a:buClr>
                <a:schemeClr val="dk1"/>
              </a:buClr>
              <a:buSzPts val="2000"/>
              <a:buFont typeface="Arial"/>
              <a:buNone/>
            </a:pPr>
            <a:endParaRPr sz="2000">
              <a:solidFill>
                <a:schemeClr val="dk1"/>
              </a:solidFill>
              <a:latin typeface="Calibri"/>
              <a:ea typeface="Calibri"/>
              <a:cs typeface="Calibri"/>
              <a:sym typeface="Calibri"/>
            </a:endParaRPr>
          </a:p>
          <a:p>
            <a:pPr marL="228600" marR="0" lvl="0" indent="-101600" algn="l" rtl="0">
              <a:lnSpc>
                <a:spcPct val="90000"/>
              </a:lnSpc>
              <a:spcBef>
                <a:spcPts val="1000"/>
              </a:spcBef>
              <a:spcAft>
                <a:spcPts val="0"/>
              </a:spcAft>
              <a:buClr>
                <a:schemeClr val="dk1"/>
              </a:buClr>
              <a:buSzPts val="2000"/>
              <a:buFont typeface="Arial"/>
              <a:buNone/>
            </a:pPr>
            <a:endParaRPr sz="2000">
              <a:solidFill>
                <a:schemeClr val="dk1"/>
              </a:solidFill>
              <a:latin typeface="Calibri"/>
              <a:ea typeface="Calibri"/>
              <a:cs typeface="Calibri"/>
              <a:sym typeface="Calibri"/>
            </a:endParaRPr>
          </a:p>
          <a:p>
            <a:pPr marL="228600" marR="0" lvl="0" indent="-50800" algn="l" rtl="0">
              <a:lnSpc>
                <a:spcPct val="90000"/>
              </a:lnSpc>
              <a:spcBef>
                <a:spcPts val="1000"/>
              </a:spcBef>
              <a:spcAft>
                <a:spcPts val="0"/>
              </a:spcAft>
              <a:buClr>
                <a:schemeClr val="dk1"/>
              </a:buClr>
              <a:buSzPts val="2800"/>
              <a:buFont typeface="Arial"/>
              <a:buNone/>
            </a:pPr>
            <a:endParaRPr sz="2800">
              <a:solidFill>
                <a:schemeClr val="dk1"/>
              </a:solidFill>
              <a:latin typeface="Calibri"/>
              <a:ea typeface="Calibri"/>
              <a:cs typeface="Calibri"/>
              <a:sym typeface="Calibri"/>
            </a:endParaRPr>
          </a:p>
        </p:txBody>
      </p:sp>
      <p:sp>
        <p:nvSpPr>
          <p:cNvPr id="365" name="Google Shape;365;p17"/>
          <p:cNvSpPr txBox="1">
            <a:spLocks noGrp="1"/>
          </p:cNvSpPr>
          <p:nvPr>
            <p:ph type="ftr" idx="11"/>
          </p:nvPr>
        </p:nvSpPr>
        <p:spPr>
          <a:xfrm>
            <a:off x="2865663" y="6356350"/>
            <a:ext cx="6460672" cy="456647"/>
          </a:xfrm>
          <a:prstGeom prst="rect">
            <a:avLst/>
          </a:prstGeom>
          <a:noFill/>
          <a:ln>
            <a:noFill/>
          </a:ln>
        </p:spPr>
        <p:txBody>
          <a:bodyPr spcFirstLastPara="1" wrap="square" lIns="91425" tIns="45700" rIns="91425" bIns="45700" anchor="ctr" anchorCtr="0">
            <a:noAutofit/>
          </a:bodyPr>
          <a:lstStyle/>
          <a:p>
            <a:pPr marL="0" lvl="0" indent="0" algn="ctr" rtl="0">
              <a:spcBef>
                <a:spcPts val="0"/>
              </a:spcBef>
              <a:spcAft>
                <a:spcPts val="0"/>
              </a:spcAft>
              <a:buNone/>
            </a:pPr>
            <a:r>
              <a:rPr lang="en-US"/>
              <a:t>EOCap4Africa – TB 05a Remote Sensing Data: Preprocessing</a:t>
            </a:r>
            <a:endParaRPr/>
          </a:p>
        </p:txBody>
      </p:sp>
      <p:sp>
        <p:nvSpPr>
          <p:cNvPr id="366" name="Google Shape;366;p17"/>
          <p:cNvSpPr txBox="1"/>
          <p:nvPr/>
        </p:nvSpPr>
        <p:spPr>
          <a:xfrm>
            <a:off x="1203520" y="1416535"/>
            <a:ext cx="6200930" cy="4785926"/>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000">
                <a:solidFill>
                  <a:schemeClr val="dk1"/>
                </a:solidFill>
                <a:latin typeface="Calibri"/>
                <a:ea typeface="Calibri"/>
                <a:cs typeface="Calibri"/>
                <a:sym typeface="Calibri"/>
              </a:rPr>
              <a:t>Sensor calibration before launch:</a:t>
            </a:r>
            <a:endParaRPr/>
          </a:p>
          <a:p>
            <a:pPr marL="342900" marR="0" lvl="0" indent="-342900" algn="l" rtl="0">
              <a:spcBef>
                <a:spcPts val="1800"/>
              </a:spcBef>
              <a:spcAft>
                <a:spcPts val="0"/>
              </a:spcAft>
              <a:buClr>
                <a:schemeClr val="dk1"/>
              </a:buClr>
              <a:buSzPts val="2000"/>
              <a:buFont typeface="Arial"/>
              <a:buChar char="•"/>
            </a:pPr>
            <a:r>
              <a:rPr lang="en-US" sz="2000">
                <a:solidFill>
                  <a:schemeClr val="dk1"/>
                </a:solidFill>
                <a:latin typeface="Calibri"/>
                <a:ea typeface="Calibri"/>
                <a:cs typeface="Calibri"/>
                <a:sym typeface="Calibri"/>
              </a:rPr>
              <a:t>From DN to physical units</a:t>
            </a:r>
            <a:endParaRPr/>
          </a:p>
          <a:p>
            <a:pPr marL="342900" marR="0" lvl="0" indent="-342900" algn="l" rtl="0">
              <a:spcBef>
                <a:spcPts val="1200"/>
              </a:spcBef>
              <a:spcAft>
                <a:spcPts val="0"/>
              </a:spcAft>
              <a:buClr>
                <a:schemeClr val="dk1"/>
              </a:buClr>
              <a:buSzPts val="2000"/>
              <a:buFont typeface="Arial"/>
              <a:buChar char="•"/>
            </a:pPr>
            <a:r>
              <a:rPr lang="en-US" sz="2000">
                <a:solidFill>
                  <a:schemeClr val="dk1"/>
                </a:solidFill>
                <a:latin typeface="Calibri"/>
                <a:ea typeface="Calibri"/>
                <a:cs typeface="Calibri"/>
                <a:sym typeface="Calibri"/>
              </a:rPr>
              <a:t>Pre-launch calibration</a:t>
            </a:r>
            <a:endParaRPr/>
          </a:p>
          <a:p>
            <a:pPr marL="342900" marR="0" lvl="0" indent="-342900" algn="l" rtl="0">
              <a:spcBef>
                <a:spcPts val="1200"/>
              </a:spcBef>
              <a:spcAft>
                <a:spcPts val="0"/>
              </a:spcAft>
              <a:buClr>
                <a:schemeClr val="dk1"/>
              </a:buClr>
              <a:buSzPts val="2000"/>
              <a:buFont typeface="Arial"/>
              <a:buChar char="•"/>
            </a:pPr>
            <a:r>
              <a:rPr lang="en-US" sz="2000">
                <a:solidFill>
                  <a:schemeClr val="dk1"/>
                </a:solidFill>
                <a:latin typeface="Calibri"/>
                <a:ea typeface="Calibri"/>
                <a:cs typeface="Calibri"/>
                <a:sym typeface="Calibri"/>
              </a:rPr>
              <a:t>Correction factors for all channels:</a:t>
            </a:r>
            <a:endParaRPr/>
          </a:p>
          <a:p>
            <a:pPr marL="800100" marR="0" lvl="1" indent="-342900" algn="l" rtl="0">
              <a:spcBef>
                <a:spcPts val="1200"/>
              </a:spcBef>
              <a:spcAft>
                <a:spcPts val="0"/>
              </a:spcAft>
              <a:buClr>
                <a:schemeClr val="dk1"/>
              </a:buClr>
              <a:buSzPts val="2000"/>
              <a:buFont typeface="Arial"/>
              <a:buChar char="•"/>
            </a:pPr>
            <a:r>
              <a:rPr lang="en-US" sz="2000" b="0" i="0" u="none" strike="noStrike" cap="none">
                <a:solidFill>
                  <a:schemeClr val="dk1"/>
                </a:solidFill>
                <a:latin typeface="Calibri"/>
                <a:ea typeface="Calibri"/>
                <a:cs typeface="Calibri"/>
                <a:sym typeface="Calibri"/>
              </a:rPr>
              <a:t>Bias (A</a:t>
            </a:r>
            <a:r>
              <a:rPr lang="en-US" sz="2000" b="0" i="0" u="none" strike="noStrike" cap="none" baseline="-25000">
                <a:solidFill>
                  <a:schemeClr val="dk1"/>
                </a:solidFill>
                <a:latin typeface="Calibri"/>
                <a:ea typeface="Calibri"/>
                <a:cs typeface="Calibri"/>
                <a:sym typeface="Calibri"/>
              </a:rPr>
              <a:t>0</a:t>
            </a:r>
            <a:r>
              <a:rPr lang="en-US" sz="2000" b="0" i="0" u="none" strike="noStrike" cap="none">
                <a:solidFill>
                  <a:schemeClr val="dk1"/>
                </a:solidFill>
                <a:latin typeface="Calibri"/>
                <a:ea typeface="Calibri"/>
                <a:cs typeface="Calibri"/>
                <a:sym typeface="Calibri"/>
              </a:rPr>
              <a:t>)</a:t>
            </a:r>
            <a:endParaRPr/>
          </a:p>
          <a:p>
            <a:pPr marL="800100" marR="0" lvl="1" indent="-342900" algn="l" rtl="0">
              <a:spcBef>
                <a:spcPts val="1200"/>
              </a:spcBef>
              <a:spcAft>
                <a:spcPts val="0"/>
              </a:spcAft>
              <a:buClr>
                <a:schemeClr val="dk1"/>
              </a:buClr>
              <a:buSzPts val="2000"/>
              <a:buFont typeface="Arial"/>
              <a:buChar char="•"/>
            </a:pPr>
            <a:r>
              <a:rPr lang="en-US" sz="2000" b="0" i="0" u="none" strike="noStrike" cap="none">
                <a:solidFill>
                  <a:schemeClr val="dk1"/>
                </a:solidFill>
                <a:latin typeface="Calibri"/>
                <a:ea typeface="Calibri"/>
                <a:cs typeface="Calibri"/>
                <a:sym typeface="Calibri"/>
              </a:rPr>
              <a:t>Gain (A</a:t>
            </a:r>
            <a:r>
              <a:rPr lang="en-US" sz="2000" b="0" i="0" u="none" strike="noStrike" cap="none" baseline="-25000">
                <a:solidFill>
                  <a:schemeClr val="dk1"/>
                </a:solidFill>
                <a:latin typeface="Calibri"/>
                <a:ea typeface="Calibri"/>
                <a:cs typeface="Calibri"/>
                <a:sym typeface="Calibri"/>
              </a:rPr>
              <a:t>1</a:t>
            </a:r>
            <a:r>
              <a:rPr lang="en-US" sz="2000" b="0" i="0" u="none" strike="noStrike" cap="none">
                <a:solidFill>
                  <a:schemeClr val="dk1"/>
                </a:solidFill>
                <a:latin typeface="Calibri"/>
                <a:ea typeface="Calibri"/>
                <a:cs typeface="Calibri"/>
                <a:sym typeface="Calibri"/>
              </a:rPr>
              <a:t>)</a:t>
            </a:r>
            <a:endParaRPr/>
          </a:p>
          <a:p>
            <a:pPr marL="342900" marR="0" lvl="0" indent="-342900" algn="l" rtl="0">
              <a:spcBef>
                <a:spcPts val="1800"/>
              </a:spcBef>
              <a:spcAft>
                <a:spcPts val="0"/>
              </a:spcAft>
              <a:buClr>
                <a:schemeClr val="dk1"/>
              </a:buClr>
              <a:buSzPts val="2000"/>
              <a:buFont typeface="Arial"/>
              <a:buChar char="•"/>
            </a:pPr>
            <a:r>
              <a:rPr lang="en-US" sz="2000">
                <a:solidFill>
                  <a:schemeClr val="dk1"/>
                </a:solidFill>
                <a:latin typeface="Calibri"/>
                <a:ea typeface="Calibri"/>
                <a:cs typeface="Calibri"/>
                <a:sym typeface="Calibri"/>
              </a:rPr>
              <a:t>L = A</a:t>
            </a:r>
            <a:r>
              <a:rPr lang="en-US" sz="2000" baseline="-25000">
                <a:solidFill>
                  <a:schemeClr val="dk1"/>
                </a:solidFill>
                <a:latin typeface="Calibri"/>
                <a:ea typeface="Calibri"/>
                <a:cs typeface="Calibri"/>
                <a:sym typeface="Calibri"/>
              </a:rPr>
              <a:t>0</a:t>
            </a:r>
            <a:r>
              <a:rPr lang="en-US" sz="2000">
                <a:solidFill>
                  <a:schemeClr val="dk1"/>
                </a:solidFill>
                <a:latin typeface="Calibri"/>
                <a:ea typeface="Calibri"/>
                <a:cs typeface="Calibri"/>
                <a:sym typeface="Calibri"/>
              </a:rPr>
              <a:t> + A</a:t>
            </a:r>
            <a:r>
              <a:rPr lang="en-US" sz="2000" baseline="-25000">
                <a:solidFill>
                  <a:schemeClr val="dk1"/>
                </a:solidFill>
                <a:latin typeface="Calibri"/>
                <a:ea typeface="Calibri"/>
                <a:cs typeface="Calibri"/>
                <a:sym typeface="Calibri"/>
              </a:rPr>
              <a:t>1</a:t>
            </a:r>
            <a:r>
              <a:rPr lang="en-US" sz="2000">
                <a:solidFill>
                  <a:schemeClr val="dk1"/>
                </a:solidFill>
                <a:latin typeface="Calibri"/>
                <a:ea typeface="Calibri"/>
                <a:cs typeface="Calibri"/>
                <a:sym typeface="Calibri"/>
              </a:rPr>
              <a:t> *DN</a:t>
            </a:r>
            <a:endParaRPr/>
          </a:p>
          <a:p>
            <a:pPr marL="800100" marR="0" lvl="1" indent="-342900" algn="l" rtl="0">
              <a:spcBef>
                <a:spcPts val="1200"/>
              </a:spcBef>
              <a:spcAft>
                <a:spcPts val="0"/>
              </a:spcAft>
              <a:buClr>
                <a:schemeClr val="dk1"/>
              </a:buClr>
              <a:buSzPts val="2000"/>
              <a:buFont typeface="Arial"/>
              <a:buChar char="•"/>
            </a:pPr>
            <a:r>
              <a:rPr lang="en-US" sz="2000" b="0" i="0" u="none" strike="noStrike" cap="none">
                <a:solidFill>
                  <a:schemeClr val="dk1"/>
                </a:solidFill>
                <a:latin typeface="Calibri"/>
                <a:ea typeface="Calibri"/>
                <a:cs typeface="Calibri"/>
                <a:sym typeface="Calibri"/>
              </a:rPr>
              <a:t>L = spectral radiance</a:t>
            </a:r>
            <a:endParaRPr/>
          </a:p>
          <a:p>
            <a:pPr marL="800100" marR="0" lvl="1" indent="-342900" algn="l" rtl="0">
              <a:spcBef>
                <a:spcPts val="1200"/>
              </a:spcBef>
              <a:spcAft>
                <a:spcPts val="0"/>
              </a:spcAft>
              <a:buClr>
                <a:schemeClr val="dk1"/>
              </a:buClr>
              <a:buSzPts val="2000"/>
              <a:buFont typeface="Arial"/>
              <a:buChar char="•"/>
            </a:pPr>
            <a:r>
              <a:rPr lang="en-US" sz="2000" b="0" i="0" u="none" strike="noStrike" cap="none">
                <a:solidFill>
                  <a:schemeClr val="dk1"/>
                </a:solidFill>
                <a:latin typeface="Calibri"/>
                <a:ea typeface="Calibri"/>
                <a:cs typeface="Calibri"/>
                <a:sym typeface="Calibri"/>
              </a:rPr>
              <a:t>DN = digital number</a:t>
            </a:r>
            <a:endParaRPr/>
          </a:p>
          <a:p>
            <a:pPr marL="800100" marR="0" lvl="1" indent="-215900" algn="l" rtl="0">
              <a:spcBef>
                <a:spcPts val="1800"/>
              </a:spcBef>
              <a:spcAft>
                <a:spcPts val="0"/>
              </a:spcAft>
              <a:buClr>
                <a:schemeClr val="dk1"/>
              </a:buClr>
              <a:buSzPts val="2000"/>
              <a:buFont typeface="Arial"/>
              <a:buNone/>
            </a:pPr>
            <a:endParaRPr sz="2000" b="0" i="0" u="none" strike="noStrike" cap="none">
              <a:solidFill>
                <a:schemeClr val="dk1"/>
              </a:solidFill>
              <a:latin typeface="Calibri"/>
              <a:ea typeface="Calibri"/>
              <a:cs typeface="Calibri"/>
              <a:sym typeface="Calibri"/>
            </a:endParaRPr>
          </a:p>
        </p:txBody>
      </p:sp>
      <p:grpSp>
        <p:nvGrpSpPr>
          <p:cNvPr id="367" name="Google Shape;367;p17"/>
          <p:cNvGrpSpPr/>
          <p:nvPr/>
        </p:nvGrpSpPr>
        <p:grpSpPr>
          <a:xfrm>
            <a:off x="7404450" y="1289289"/>
            <a:ext cx="3843770" cy="5067061"/>
            <a:chOff x="7175965" y="1250675"/>
            <a:chExt cx="3843770" cy="5067061"/>
          </a:xfrm>
        </p:grpSpPr>
        <p:grpSp>
          <p:nvGrpSpPr>
            <p:cNvPr id="368" name="Google Shape;368;p17"/>
            <p:cNvGrpSpPr/>
            <p:nvPr/>
          </p:nvGrpSpPr>
          <p:grpSpPr>
            <a:xfrm>
              <a:off x="7175965" y="1250675"/>
              <a:ext cx="2941785" cy="2524879"/>
              <a:chOff x="7474349" y="1057480"/>
              <a:chExt cx="2941785" cy="2524879"/>
            </a:xfrm>
          </p:grpSpPr>
          <p:pic>
            <p:nvPicPr>
              <p:cNvPr id="369" name="Google Shape;369;p17"/>
              <p:cNvPicPr preferRelativeResize="0"/>
              <p:nvPr/>
            </p:nvPicPr>
            <p:blipFill rotWithShape="1">
              <a:blip r:embed="rId5">
                <a:alphaModFix/>
              </a:blip>
              <a:srcRect/>
              <a:stretch/>
            </p:blipFill>
            <p:spPr>
              <a:xfrm>
                <a:off x="7536134" y="1057480"/>
                <a:ext cx="2880000" cy="1949415"/>
              </a:xfrm>
              <a:prstGeom prst="rect">
                <a:avLst/>
              </a:prstGeom>
              <a:noFill/>
              <a:ln>
                <a:noFill/>
              </a:ln>
            </p:spPr>
          </p:pic>
          <p:sp>
            <p:nvSpPr>
              <p:cNvPr id="370" name="Google Shape;370;p17"/>
              <p:cNvSpPr txBox="1"/>
              <p:nvPr/>
            </p:nvSpPr>
            <p:spPr>
              <a:xfrm>
                <a:off x="7474349" y="3059139"/>
                <a:ext cx="2880000" cy="523220"/>
              </a:xfrm>
              <a:prstGeom prst="rect">
                <a:avLst/>
              </a:prstGeom>
              <a:noFill/>
              <a:ln>
                <a:noFill/>
              </a:ln>
            </p:spPr>
            <p:txBody>
              <a:bodyPr spcFirstLastPara="1" wrap="square" lIns="91425" tIns="45700" rIns="91425" bIns="45700" anchor="t" anchorCtr="0">
                <a:spAutoFit/>
              </a:bodyPr>
              <a:lstStyle/>
              <a:p>
                <a:pPr marL="0" marR="0" lvl="0" indent="0" algn="just" rtl="0">
                  <a:spcBef>
                    <a:spcPts val="0"/>
                  </a:spcBef>
                  <a:spcAft>
                    <a:spcPts val="0"/>
                  </a:spcAft>
                  <a:buNone/>
                </a:pPr>
                <a:r>
                  <a:rPr lang="en-US" sz="1400" dirty="0">
                    <a:solidFill>
                      <a:schemeClr val="dk1"/>
                    </a:solidFill>
                    <a:latin typeface="Calibri"/>
                    <a:ea typeface="Calibri"/>
                    <a:cs typeface="Calibri"/>
                    <a:sym typeface="Calibri"/>
                  </a:rPr>
                  <a:t>MERIS pre-launch calibration in lab. </a:t>
                </a:r>
                <a:br>
                  <a:rPr lang="en-US" sz="1400" dirty="0">
                    <a:solidFill>
                      <a:schemeClr val="dk1"/>
                    </a:solidFill>
                    <a:latin typeface="Calibri"/>
                    <a:ea typeface="Calibri"/>
                    <a:cs typeface="Calibri"/>
                    <a:sym typeface="Calibri"/>
                  </a:rPr>
                </a:br>
                <a:r>
                  <a:rPr lang="en-US" sz="1400" dirty="0">
                    <a:solidFill>
                      <a:schemeClr val="dk1"/>
                    </a:solidFill>
                    <a:latin typeface="Calibri"/>
                    <a:ea typeface="Calibri"/>
                    <a:cs typeface="Calibri"/>
                    <a:sym typeface="Calibri"/>
                  </a:rPr>
                  <a:t>(ESA, 2025)</a:t>
                </a:r>
                <a:endParaRPr dirty="0"/>
              </a:p>
            </p:txBody>
          </p:sp>
        </p:grpSp>
        <p:pic>
          <p:nvPicPr>
            <p:cNvPr id="371" name="Google Shape;371;p17"/>
            <p:cNvPicPr preferRelativeResize="0"/>
            <p:nvPr/>
          </p:nvPicPr>
          <p:blipFill rotWithShape="1">
            <a:blip r:embed="rId6">
              <a:alphaModFix/>
            </a:blip>
            <a:srcRect/>
            <a:stretch/>
          </p:blipFill>
          <p:spPr>
            <a:xfrm>
              <a:off x="7237750" y="4010575"/>
              <a:ext cx="2880000" cy="1959834"/>
            </a:xfrm>
            <a:prstGeom prst="rect">
              <a:avLst/>
            </a:prstGeom>
            <a:noFill/>
            <a:ln>
              <a:noFill/>
            </a:ln>
          </p:spPr>
        </p:pic>
        <p:sp>
          <p:nvSpPr>
            <p:cNvPr id="372" name="Google Shape;372;p17"/>
            <p:cNvSpPr txBox="1"/>
            <p:nvPr/>
          </p:nvSpPr>
          <p:spPr>
            <a:xfrm>
              <a:off x="7175965" y="6009959"/>
              <a:ext cx="3843770" cy="307777"/>
            </a:xfrm>
            <a:prstGeom prst="rect">
              <a:avLst/>
            </a:prstGeom>
            <a:noFill/>
            <a:ln>
              <a:noFill/>
            </a:ln>
          </p:spPr>
          <p:txBody>
            <a:bodyPr spcFirstLastPara="1" wrap="square" lIns="91425" tIns="45700" rIns="91425" bIns="45700" anchor="t" anchorCtr="0">
              <a:spAutoFit/>
            </a:bodyPr>
            <a:lstStyle/>
            <a:p>
              <a:pPr marL="0" marR="0" lvl="0" indent="0" algn="just" rtl="0">
                <a:spcBef>
                  <a:spcPts val="0"/>
                </a:spcBef>
                <a:spcAft>
                  <a:spcPts val="0"/>
                </a:spcAft>
                <a:buNone/>
              </a:pPr>
              <a:r>
                <a:rPr lang="en-US" sz="1400" dirty="0">
                  <a:solidFill>
                    <a:schemeClr val="dk1"/>
                  </a:solidFill>
                  <a:latin typeface="Calibri"/>
                  <a:ea typeface="Calibri"/>
                  <a:cs typeface="Calibri"/>
                  <a:sym typeface="Calibri"/>
                </a:rPr>
                <a:t>Response function for a TM band</a:t>
              </a:r>
              <a:endParaRPr dirty="0"/>
            </a:p>
          </p:txBody>
        </p:sp>
      </p:gr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377"/>
        <p:cNvGrpSpPr/>
        <p:nvPr/>
      </p:nvGrpSpPr>
      <p:grpSpPr>
        <a:xfrm>
          <a:off x="0" y="0"/>
          <a:ext cx="0" cy="0"/>
          <a:chOff x="0" y="0"/>
          <a:chExt cx="0" cy="0"/>
        </a:xfrm>
      </p:grpSpPr>
      <p:sp>
        <p:nvSpPr>
          <p:cNvPr id="378" name="Google Shape;378;p18"/>
          <p:cNvSpPr txBox="1"/>
          <p:nvPr/>
        </p:nvSpPr>
        <p:spPr>
          <a:xfrm>
            <a:off x="902757" y="472704"/>
            <a:ext cx="9773952" cy="58477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3200" b="1">
                <a:solidFill>
                  <a:schemeClr val="dk1"/>
                </a:solidFill>
                <a:latin typeface="Calibri"/>
                <a:ea typeface="Calibri"/>
                <a:cs typeface="Calibri"/>
                <a:sym typeface="Calibri"/>
              </a:rPr>
              <a:t>Sensor calibration</a:t>
            </a:r>
            <a:endParaRPr/>
          </a:p>
        </p:txBody>
      </p:sp>
      <p:pic>
        <p:nvPicPr>
          <p:cNvPr id="379" name="Google Shape;379;p18" descr="Ein Bild, das Schwarz, Dunkelheit enthält.&#10;&#10;Automatisch generierte Beschreibung"/>
          <p:cNvPicPr preferRelativeResize="0"/>
          <p:nvPr/>
        </p:nvPicPr>
        <p:blipFill rotWithShape="1">
          <a:blip r:embed="rId3">
            <a:alphaModFix/>
          </a:blip>
          <a:srcRect/>
          <a:stretch/>
        </p:blipFill>
        <p:spPr>
          <a:xfrm>
            <a:off x="11235462" y="112704"/>
            <a:ext cx="720000" cy="720000"/>
          </a:xfrm>
          <a:prstGeom prst="rect">
            <a:avLst/>
          </a:prstGeom>
          <a:noFill/>
          <a:ln>
            <a:noFill/>
          </a:ln>
        </p:spPr>
      </p:pic>
      <p:sp>
        <p:nvSpPr>
          <p:cNvPr id="380" name="Google Shape;380;p18"/>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18</a:t>
            </a:fld>
            <a:endParaRPr/>
          </a:p>
        </p:txBody>
      </p:sp>
      <p:pic>
        <p:nvPicPr>
          <p:cNvPr id="381" name="Google Shape;381;p18"/>
          <p:cNvPicPr preferRelativeResize="0"/>
          <p:nvPr/>
        </p:nvPicPr>
        <p:blipFill rotWithShape="1">
          <a:blip r:embed="rId4">
            <a:alphaModFix amt="30000"/>
          </a:blip>
          <a:srcRect/>
          <a:stretch/>
        </p:blipFill>
        <p:spPr>
          <a:xfrm rot="-5400000">
            <a:off x="-3042044" y="3163081"/>
            <a:ext cx="6768000" cy="531838"/>
          </a:xfrm>
          <a:prstGeom prst="rect">
            <a:avLst/>
          </a:prstGeom>
          <a:noFill/>
          <a:ln>
            <a:noFill/>
          </a:ln>
        </p:spPr>
      </p:pic>
      <p:sp>
        <p:nvSpPr>
          <p:cNvPr id="382" name="Google Shape;382;p18"/>
          <p:cNvSpPr txBox="1"/>
          <p:nvPr/>
        </p:nvSpPr>
        <p:spPr>
          <a:xfrm>
            <a:off x="8221984" y="1811817"/>
            <a:ext cx="3808915" cy="4351338"/>
          </a:xfrm>
          <a:prstGeom prst="rect">
            <a:avLst/>
          </a:prstGeom>
          <a:noFill/>
          <a:ln>
            <a:noFill/>
          </a:ln>
        </p:spPr>
        <p:txBody>
          <a:bodyPr spcFirstLastPara="1" wrap="square" lIns="91425" tIns="45700" rIns="91425" bIns="45700" anchor="t" anchorCtr="0">
            <a:normAutofit/>
          </a:bodyPr>
          <a:lstStyle/>
          <a:p>
            <a:pPr marL="228600" marR="0" lvl="0" indent="-101600" algn="l" rtl="0">
              <a:lnSpc>
                <a:spcPct val="90000"/>
              </a:lnSpc>
              <a:spcBef>
                <a:spcPts val="0"/>
              </a:spcBef>
              <a:spcAft>
                <a:spcPts val="0"/>
              </a:spcAft>
              <a:buClr>
                <a:schemeClr val="dk1"/>
              </a:buClr>
              <a:buSzPts val="2000"/>
              <a:buFont typeface="Arial"/>
              <a:buNone/>
            </a:pPr>
            <a:endParaRPr sz="2000">
              <a:solidFill>
                <a:schemeClr val="dk1"/>
              </a:solidFill>
              <a:latin typeface="Calibri"/>
              <a:ea typeface="Calibri"/>
              <a:cs typeface="Calibri"/>
              <a:sym typeface="Calibri"/>
            </a:endParaRPr>
          </a:p>
          <a:p>
            <a:pPr marL="228600" marR="0" lvl="0" indent="-101600" algn="l" rtl="0">
              <a:lnSpc>
                <a:spcPct val="90000"/>
              </a:lnSpc>
              <a:spcBef>
                <a:spcPts val="1000"/>
              </a:spcBef>
              <a:spcAft>
                <a:spcPts val="0"/>
              </a:spcAft>
              <a:buClr>
                <a:schemeClr val="dk1"/>
              </a:buClr>
              <a:buSzPts val="2000"/>
              <a:buFont typeface="Arial"/>
              <a:buNone/>
            </a:pPr>
            <a:endParaRPr sz="2000">
              <a:solidFill>
                <a:schemeClr val="dk1"/>
              </a:solidFill>
              <a:latin typeface="Calibri"/>
              <a:ea typeface="Calibri"/>
              <a:cs typeface="Calibri"/>
              <a:sym typeface="Calibri"/>
            </a:endParaRPr>
          </a:p>
          <a:p>
            <a:pPr marL="228600" marR="0" lvl="0" indent="-50800" algn="l" rtl="0">
              <a:lnSpc>
                <a:spcPct val="90000"/>
              </a:lnSpc>
              <a:spcBef>
                <a:spcPts val="1000"/>
              </a:spcBef>
              <a:spcAft>
                <a:spcPts val="0"/>
              </a:spcAft>
              <a:buClr>
                <a:schemeClr val="dk1"/>
              </a:buClr>
              <a:buSzPts val="2800"/>
              <a:buFont typeface="Arial"/>
              <a:buNone/>
            </a:pPr>
            <a:endParaRPr sz="2800">
              <a:solidFill>
                <a:schemeClr val="dk1"/>
              </a:solidFill>
              <a:latin typeface="Calibri"/>
              <a:ea typeface="Calibri"/>
              <a:cs typeface="Calibri"/>
              <a:sym typeface="Calibri"/>
            </a:endParaRPr>
          </a:p>
        </p:txBody>
      </p:sp>
      <p:sp>
        <p:nvSpPr>
          <p:cNvPr id="383" name="Google Shape;383;p18"/>
          <p:cNvSpPr txBox="1">
            <a:spLocks noGrp="1"/>
          </p:cNvSpPr>
          <p:nvPr>
            <p:ph type="ftr" idx="11"/>
          </p:nvPr>
        </p:nvSpPr>
        <p:spPr>
          <a:xfrm>
            <a:off x="2865663" y="6356350"/>
            <a:ext cx="6460672" cy="456647"/>
          </a:xfrm>
          <a:prstGeom prst="rect">
            <a:avLst/>
          </a:prstGeom>
          <a:noFill/>
          <a:ln>
            <a:noFill/>
          </a:ln>
        </p:spPr>
        <p:txBody>
          <a:bodyPr spcFirstLastPara="1" wrap="square" lIns="91425" tIns="45700" rIns="91425" bIns="45700" anchor="ctr" anchorCtr="0">
            <a:noAutofit/>
          </a:bodyPr>
          <a:lstStyle/>
          <a:p>
            <a:pPr marL="0" lvl="0" indent="0" algn="ctr" rtl="0">
              <a:spcBef>
                <a:spcPts val="0"/>
              </a:spcBef>
              <a:spcAft>
                <a:spcPts val="0"/>
              </a:spcAft>
              <a:buNone/>
            </a:pPr>
            <a:r>
              <a:rPr lang="en-US"/>
              <a:t>EOCap4Africa – TB 05a Remote Sensing Data: Preprocessing</a:t>
            </a:r>
            <a:endParaRPr/>
          </a:p>
        </p:txBody>
      </p:sp>
      <p:sp>
        <p:nvSpPr>
          <p:cNvPr id="384" name="Google Shape;384;p18"/>
          <p:cNvSpPr txBox="1"/>
          <p:nvPr/>
        </p:nvSpPr>
        <p:spPr>
          <a:xfrm>
            <a:off x="1203520" y="1416535"/>
            <a:ext cx="9143638" cy="3708708"/>
          </a:xfrm>
          <a:prstGeom prst="rect">
            <a:avLst/>
          </a:prstGeom>
          <a:noFill/>
          <a:ln>
            <a:noFill/>
          </a:ln>
        </p:spPr>
        <p:txBody>
          <a:bodyPr spcFirstLastPara="1" wrap="square" lIns="91425" tIns="45700" rIns="91425" bIns="45700" anchor="t" anchorCtr="0">
            <a:spAutoFit/>
          </a:bodyPr>
          <a:lstStyle/>
          <a:p>
            <a:pPr marL="342900" marR="0" lvl="0" indent="-342900" algn="l" rtl="0">
              <a:spcBef>
                <a:spcPts val="0"/>
              </a:spcBef>
              <a:spcAft>
                <a:spcPts val="0"/>
              </a:spcAft>
              <a:buClr>
                <a:schemeClr val="dk1"/>
              </a:buClr>
              <a:buSzPts val="2000"/>
              <a:buFont typeface="Arial"/>
              <a:buChar char="•"/>
            </a:pPr>
            <a:r>
              <a:rPr lang="en-US" sz="2000">
                <a:solidFill>
                  <a:schemeClr val="dk1"/>
                </a:solidFill>
                <a:latin typeface="Calibri"/>
                <a:ea typeface="Calibri"/>
                <a:cs typeface="Calibri"/>
                <a:sym typeface="Calibri"/>
              </a:rPr>
              <a:t>Necessary to generate absolute data on physical properties</a:t>
            </a:r>
            <a:endParaRPr/>
          </a:p>
          <a:p>
            <a:pPr marL="800100" marR="0" lvl="1" indent="-342900" algn="l" rtl="0">
              <a:spcBef>
                <a:spcPts val="1800"/>
              </a:spcBef>
              <a:spcAft>
                <a:spcPts val="0"/>
              </a:spcAft>
              <a:buClr>
                <a:schemeClr val="dk1"/>
              </a:buClr>
              <a:buSzPts val="2000"/>
              <a:buFont typeface="Arial"/>
              <a:buChar char="•"/>
            </a:pPr>
            <a:r>
              <a:rPr lang="en-US" sz="2000" b="0" i="0" u="none" strike="noStrike" cap="none">
                <a:solidFill>
                  <a:schemeClr val="dk1"/>
                </a:solidFill>
                <a:latin typeface="Calibri"/>
                <a:ea typeface="Calibri"/>
                <a:cs typeface="Calibri"/>
                <a:sym typeface="Calibri"/>
              </a:rPr>
              <a:t>Reflectance</a:t>
            </a:r>
            <a:endParaRPr/>
          </a:p>
          <a:p>
            <a:pPr marL="800100" marR="0" lvl="1" indent="-342900" algn="l" rtl="0">
              <a:spcBef>
                <a:spcPts val="1800"/>
              </a:spcBef>
              <a:spcAft>
                <a:spcPts val="0"/>
              </a:spcAft>
              <a:buClr>
                <a:schemeClr val="dk1"/>
              </a:buClr>
              <a:buSzPts val="2000"/>
              <a:buFont typeface="Arial"/>
              <a:buChar char="•"/>
            </a:pPr>
            <a:r>
              <a:rPr lang="en-US" sz="2000" b="0" i="0" u="none" strike="noStrike" cap="none">
                <a:solidFill>
                  <a:schemeClr val="dk1"/>
                </a:solidFill>
                <a:latin typeface="Calibri"/>
                <a:ea typeface="Calibri"/>
                <a:cs typeface="Calibri"/>
                <a:sym typeface="Calibri"/>
              </a:rPr>
              <a:t>Temperature</a:t>
            </a:r>
            <a:endParaRPr/>
          </a:p>
          <a:p>
            <a:pPr marL="800100" marR="0" lvl="1" indent="-342900" algn="l" rtl="0">
              <a:spcBef>
                <a:spcPts val="1800"/>
              </a:spcBef>
              <a:spcAft>
                <a:spcPts val="0"/>
              </a:spcAft>
              <a:buClr>
                <a:schemeClr val="dk1"/>
              </a:buClr>
              <a:buSzPts val="2000"/>
              <a:buFont typeface="Arial"/>
              <a:buChar char="•"/>
            </a:pPr>
            <a:r>
              <a:rPr lang="en-US" sz="2000" b="0" i="0" u="none" strike="noStrike" cap="none">
                <a:solidFill>
                  <a:schemeClr val="dk1"/>
                </a:solidFill>
                <a:latin typeface="Calibri"/>
                <a:ea typeface="Calibri"/>
                <a:cs typeface="Calibri"/>
                <a:sym typeface="Calibri"/>
              </a:rPr>
              <a:t>Emissivity</a:t>
            </a:r>
            <a:endParaRPr/>
          </a:p>
          <a:p>
            <a:pPr marL="800100" marR="0" lvl="1" indent="-342900" algn="l" rtl="0">
              <a:spcBef>
                <a:spcPts val="1800"/>
              </a:spcBef>
              <a:spcAft>
                <a:spcPts val="0"/>
              </a:spcAft>
              <a:buClr>
                <a:schemeClr val="dk1"/>
              </a:buClr>
              <a:buSzPts val="2000"/>
              <a:buFont typeface="Arial"/>
              <a:buChar char="•"/>
            </a:pPr>
            <a:r>
              <a:rPr lang="en-US" sz="2000" b="0" i="0" u="none" strike="noStrike" cap="none">
                <a:solidFill>
                  <a:schemeClr val="dk1"/>
                </a:solidFill>
                <a:latin typeface="Calibri"/>
                <a:ea typeface="Calibri"/>
                <a:cs typeface="Calibri"/>
                <a:sym typeface="Calibri"/>
              </a:rPr>
              <a:t>Backscatter</a:t>
            </a:r>
            <a:endParaRPr/>
          </a:p>
          <a:p>
            <a:pPr marL="342900" marR="0" lvl="0" indent="-342900" algn="l" rtl="0">
              <a:spcBef>
                <a:spcPts val="1800"/>
              </a:spcBef>
              <a:spcAft>
                <a:spcPts val="0"/>
              </a:spcAft>
              <a:buClr>
                <a:schemeClr val="dk1"/>
              </a:buClr>
              <a:buSzPts val="2000"/>
              <a:buFont typeface="Arial"/>
              <a:buChar char="•"/>
            </a:pPr>
            <a:r>
              <a:rPr lang="en-US" sz="2000">
                <a:solidFill>
                  <a:schemeClr val="dk1"/>
                </a:solidFill>
                <a:latin typeface="Calibri"/>
                <a:ea typeface="Calibri"/>
                <a:cs typeface="Calibri"/>
                <a:sym typeface="Calibri"/>
              </a:rPr>
              <a:t>Values provided by data provider / agency</a:t>
            </a:r>
            <a:endParaRPr/>
          </a:p>
          <a:p>
            <a:pPr marL="800100" marR="0" lvl="1" indent="-215900" algn="l" rtl="0">
              <a:spcBef>
                <a:spcPts val="2400"/>
              </a:spcBef>
              <a:spcAft>
                <a:spcPts val="0"/>
              </a:spcAft>
              <a:buClr>
                <a:schemeClr val="dk1"/>
              </a:buClr>
              <a:buSzPts val="2000"/>
              <a:buFont typeface="Arial"/>
              <a:buNone/>
            </a:pPr>
            <a:endParaRPr sz="2000" b="0" i="0" u="none" strike="noStrike" cap="none">
              <a:solidFill>
                <a:schemeClr val="dk1"/>
              </a:solidFill>
              <a:latin typeface="Calibri"/>
              <a:ea typeface="Calibri"/>
              <a:cs typeface="Calibri"/>
              <a:sym typeface="Calibri"/>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389"/>
        <p:cNvGrpSpPr/>
        <p:nvPr/>
      </p:nvGrpSpPr>
      <p:grpSpPr>
        <a:xfrm>
          <a:off x="0" y="0"/>
          <a:ext cx="0" cy="0"/>
          <a:chOff x="0" y="0"/>
          <a:chExt cx="0" cy="0"/>
        </a:xfrm>
      </p:grpSpPr>
      <p:sp>
        <p:nvSpPr>
          <p:cNvPr id="390" name="Google Shape;390;p19"/>
          <p:cNvSpPr txBox="1"/>
          <p:nvPr/>
        </p:nvSpPr>
        <p:spPr>
          <a:xfrm>
            <a:off x="902757" y="472704"/>
            <a:ext cx="9773952" cy="58477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3200" b="1">
                <a:solidFill>
                  <a:schemeClr val="dk1"/>
                </a:solidFill>
                <a:latin typeface="Calibri"/>
                <a:ea typeface="Calibri"/>
                <a:cs typeface="Calibri"/>
                <a:sym typeface="Calibri"/>
              </a:rPr>
              <a:t>Value conversion</a:t>
            </a:r>
            <a:endParaRPr/>
          </a:p>
        </p:txBody>
      </p:sp>
      <p:pic>
        <p:nvPicPr>
          <p:cNvPr id="391" name="Google Shape;391;p19" descr="Ein Bild, das Schwarz, Dunkelheit enthält.&#10;&#10;Automatisch generierte Beschreibung"/>
          <p:cNvPicPr preferRelativeResize="0"/>
          <p:nvPr/>
        </p:nvPicPr>
        <p:blipFill rotWithShape="1">
          <a:blip r:embed="rId3">
            <a:alphaModFix/>
          </a:blip>
          <a:srcRect/>
          <a:stretch/>
        </p:blipFill>
        <p:spPr>
          <a:xfrm>
            <a:off x="11235462" y="112704"/>
            <a:ext cx="720000" cy="720000"/>
          </a:xfrm>
          <a:prstGeom prst="rect">
            <a:avLst/>
          </a:prstGeom>
          <a:noFill/>
          <a:ln>
            <a:noFill/>
          </a:ln>
        </p:spPr>
      </p:pic>
      <p:sp>
        <p:nvSpPr>
          <p:cNvPr id="392" name="Google Shape;392;p19"/>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19</a:t>
            </a:fld>
            <a:endParaRPr/>
          </a:p>
        </p:txBody>
      </p:sp>
      <p:pic>
        <p:nvPicPr>
          <p:cNvPr id="393" name="Google Shape;393;p19"/>
          <p:cNvPicPr preferRelativeResize="0"/>
          <p:nvPr/>
        </p:nvPicPr>
        <p:blipFill rotWithShape="1">
          <a:blip r:embed="rId4">
            <a:alphaModFix amt="30000"/>
          </a:blip>
          <a:srcRect/>
          <a:stretch/>
        </p:blipFill>
        <p:spPr>
          <a:xfrm rot="-5400000">
            <a:off x="-3042044" y="3163081"/>
            <a:ext cx="6768000" cy="531838"/>
          </a:xfrm>
          <a:prstGeom prst="rect">
            <a:avLst/>
          </a:prstGeom>
          <a:noFill/>
          <a:ln>
            <a:noFill/>
          </a:ln>
        </p:spPr>
      </p:pic>
      <p:sp>
        <p:nvSpPr>
          <p:cNvPr id="394" name="Google Shape;394;p19"/>
          <p:cNvSpPr txBox="1"/>
          <p:nvPr/>
        </p:nvSpPr>
        <p:spPr>
          <a:xfrm>
            <a:off x="8221984" y="1811817"/>
            <a:ext cx="3808915" cy="4351338"/>
          </a:xfrm>
          <a:prstGeom prst="rect">
            <a:avLst/>
          </a:prstGeom>
          <a:noFill/>
          <a:ln>
            <a:noFill/>
          </a:ln>
        </p:spPr>
        <p:txBody>
          <a:bodyPr spcFirstLastPara="1" wrap="square" lIns="91425" tIns="45700" rIns="91425" bIns="45700" anchor="t" anchorCtr="0">
            <a:normAutofit/>
          </a:bodyPr>
          <a:lstStyle/>
          <a:p>
            <a:pPr marL="228600" marR="0" lvl="0" indent="-101600" algn="l" rtl="0">
              <a:lnSpc>
                <a:spcPct val="90000"/>
              </a:lnSpc>
              <a:spcBef>
                <a:spcPts val="0"/>
              </a:spcBef>
              <a:spcAft>
                <a:spcPts val="0"/>
              </a:spcAft>
              <a:buClr>
                <a:schemeClr val="dk1"/>
              </a:buClr>
              <a:buSzPts val="2000"/>
              <a:buFont typeface="Arial"/>
              <a:buNone/>
            </a:pPr>
            <a:endParaRPr sz="2000">
              <a:solidFill>
                <a:schemeClr val="dk1"/>
              </a:solidFill>
              <a:latin typeface="Calibri"/>
              <a:ea typeface="Calibri"/>
              <a:cs typeface="Calibri"/>
              <a:sym typeface="Calibri"/>
            </a:endParaRPr>
          </a:p>
          <a:p>
            <a:pPr marL="228600" marR="0" lvl="0" indent="-101600" algn="l" rtl="0">
              <a:lnSpc>
                <a:spcPct val="90000"/>
              </a:lnSpc>
              <a:spcBef>
                <a:spcPts val="1000"/>
              </a:spcBef>
              <a:spcAft>
                <a:spcPts val="0"/>
              </a:spcAft>
              <a:buClr>
                <a:schemeClr val="dk1"/>
              </a:buClr>
              <a:buSzPts val="2000"/>
              <a:buFont typeface="Arial"/>
              <a:buNone/>
            </a:pPr>
            <a:endParaRPr sz="2000">
              <a:solidFill>
                <a:schemeClr val="dk1"/>
              </a:solidFill>
              <a:latin typeface="Calibri"/>
              <a:ea typeface="Calibri"/>
              <a:cs typeface="Calibri"/>
              <a:sym typeface="Calibri"/>
            </a:endParaRPr>
          </a:p>
          <a:p>
            <a:pPr marL="228600" marR="0" lvl="0" indent="-50800" algn="l" rtl="0">
              <a:lnSpc>
                <a:spcPct val="90000"/>
              </a:lnSpc>
              <a:spcBef>
                <a:spcPts val="1000"/>
              </a:spcBef>
              <a:spcAft>
                <a:spcPts val="0"/>
              </a:spcAft>
              <a:buClr>
                <a:schemeClr val="dk1"/>
              </a:buClr>
              <a:buSzPts val="2800"/>
              <a:buFont typeface="Arial"/>
              <a:buNone/>
            </a:pPr>
            <a:endParaRPr sz="2800">
              <a:solidFill>
                <a:schemeClr val="dk1"/>
              </a:solidFill>
              <a:latin typeface="Calibri"/>
              <a:ea typeface="Calibri"/>
              <a:cs typeface="Calibri"/>
              <a:sym typeface="Calibri"/>
            </a:endParaRPr>
          </a:p>
        </p:txBody>
      </p:sp>
      <p:sp>
        <p:nvSpPr>
          <p:cNvPr id="395" name="Google Shape;395;p19"/>
          <p:cNvSpPr txBox="1">
            <a:spLocks noGrp="1"/>
          </p:cNvSpPr>
          <p:nvPr>
            <p:ph type="ftr" idx="11"/>
          </p:nvPr>
        </p:nvSpPr>
        <p:spPr>
          <a:xfrm>
            <a:off x="2865663" y="6356350"/>
            <a:ext cx="6460672" cy="456647"/>
          </a:xfrm>
          <a:prstGeom prst="rect">
            <a:avLst/>
          </a:prstGeom>
          <a:noFill/>
          <a:ln>
            <a:noFill/>
          </a:ln>
        </p:spPr>
        <p:txBody>
          <a:bodyPr spcFirstLastPara="1" wrap="square" lIns="91425" tIns="45700" rIns="91425" bIns="45700" anchor="ctr" anchorCtr="0">
            <a:noAutofit/>
          </a:bodyPr>
          <a:lstStyle/>
          <a:p>
            <a:pPr marL="0" lvl="0" indent="0" algn="ctr" rtl="0">
              <a:spcBef>
                <a:spcPts val="0"/>
              </a:spcBef>
              <a:spcAft>
                <a:spcPts val="0"/>
              </a:spcAft>
              <a:buNone/>
            </a:pPr>
            <a:r>
              <a:rPr lang="en-US"/>
              <a:t>EOCap4Africa – TB 05a Remote Sensing Data: Preprocessing</a:t>
            </a:r>
            <a:endParaRPr/>
          </a:p>
        </p:txBody>
      </p:sp>
      <p:sp>
        <p:nvSpPr>
          <p:cNvPr id="396" name="Google Shape;396;p19"/>
          <p:cNvSpPr txBox="1"/>
          <p:nvPr/>
        </p:nvSpPr>
        <p:spPr>
          <a:xfrm>
            <a:off x="902757" y="1811817"/>
            <a:ext cx="10261632" cy="3170099"/>
          </a:xfrm>
          <a:prstGeom prst="rect">
            <a:avLst/>
          </a:prstGeom>
          <a:noFill/>
          <a:ln>
            <a:noFill/>
          </a:ln>
        </p:spPr>
        <p:txBody>
          <a:bodyPr spcFirstLastPara="1" wrap="square" lIns="91425" tIns="45700" rIns="91425" bIns="45700" anchor="t" anchorCtr="0">
            <a:spAutoFit/>
          </a:bodyPr>
          <a:lstStyle/>
          <a:p>
            <a:pPr marL="342900" marR="0" lvl="0" indent="-342900" algn="l" rtl="0">
              <a:spcBef>
                <a:spcPts val="0"/>
              </a:spcBef>
              <a:spcAft>
                <a:spcPts val="0"/>
              </a:spcAft>
              <a:buClr>
                <a:schemeClr val="dk1"/>
              </a:buClr>
              <a:buSzPts val="2000"/>
              <a:buFont typeface="Arial"/>
              <a:buChar char="•"/>
            </a:pPr>
            <a:r>
              <a:rPr lang="en-US" sz="2000">
                <a:solidFill>
                  <a:schemeClr val="dk1"/>
                </a:solidFill>
                <a:latin typeface="Calibri"/>
                <a:ea typeface="Calibri"/>
                <a:cs typeface="Calibri"/>
                <a:sym typeface="Calibri"/>
              </a:rPr>
              <a:t>The conversion from DN to radiance and reflectance is an important step in the preprocessing</a:t>
            </a:r>
            <a:endParaRPr/>
          </a:p>
          <a:p>
            <a:pPr marL="342900" marR="0" lvl="0" indent="-342900" algn="l" rtl="0">
              <a:spcBef>
                <a:spcPts val="2400"/>
              </a:spcBef>
              <a:spcAft>
                <a:spcPts val="0"/>
              </a:spcAft>
              <a:buClr>
                <a:schemeClr val="dk1"/>
              </a:buClr>
              <a:buSzPts val="2000"/>
              <a:buFont typeface="Arial"/>
              <a:buChar char="•"/>
            </a:pPr>
            <a:r>
              <a:rPr lang="en-US" sz="2000">
                <a:solidFill>
                  <a:schemeClr val="dk1"/>
                </a:solidFill>
                <a:latin typeface="Calibri"/>
                <a:ea typeface="Calibri"/>
                <a:cs typeface="Calibri"/>
                <a:sym typeface="Calibri"/>
              </a:rPr>
              <a:t>In case of Sentinel-2 and Landsat data, we are usually interested in the bottom-of-atmosphere (BOA) reflectance, which is, in contrast to the top-of-atmosphere (TOA) reflectance, corrected for atmospheric impacts and can thus directly be interpreted</a:t>
            </a:r>
            <a:endParaRPr/>
          </a:p>
          <a:p>
            <a:pPr marL="342900" marR="0" lvl="0" indent="-342900" algn="l" rtl="0">
              <a:spcBef>
                <a:spcPts val="2400"/>
              </a:spcBef>
              <a:spcAft>
                <a:spcPts val="0"/>
              </a:spcAft>
              <a:buClr>
                <a:schemeClr val="dk1"/>
              </a:buClr>
              <a:buSzPts val="2000"/>
              <a:buFont typeface="Arial"/>
              <a:buChar char="•"/>
            </a:pPr>
            <a:r>
              <a:rPr lang="en-US" sz="2000">
                <a:solidFill>
                  <a:schemeClr val="dk1"/>
                </a:solidFill>
                <a:latin typeface="Calibri"/>
                <a:ea typeface="Calibri"/>
                <a:cs typeface="Calibri"/>
                <a:sym typeface="Calibri"/>
              </a:rPr>
              <a:t>However, the initially available data sets are being converted from DN to TOA format</a:t>
            </a:r>
            <a:endParaRPr/>
          </a:p>
          <a:p>
            <a:pPr marL="342900" marR="0" lvl="0" indent="-342900" algn="l" rtl="0">
              <a:spcBef>
                <a:spcPts val="2400"/>
              </a:spcBef>
              <a:spcAft>
                <a:spcPts val="0"/>
              </a:spcAft>
              <a:buClr>
                <a:schemeClr val="dk1"/>
              </a:buClr>
              <a:buSzPts val="2000"/>
              <a:buFont typeface="Arial"/>
              <a:buChar char="•"/>
            </a:pPr>
            <a:r>
              <a:rPr lang="en-US" sz="2000">
                <a:solidFill>
                  <a:schemeClr val="dk1"/>
                </a:solidFill>
                <a:latin typeface="Calibri"/>
                <a:ea typeface="Calibri"/>
                <a:cs typeface="Calibri"/>
                <a:sym typeface="Calibri"/>
              </a:rPr>
              <a:t>For the conversion, the data is rescaled using sensor specific equations containing information about sun-related angles and other parameters</a:t>
            </a:r>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71"/>
        <p:cNvGrpSpPr/>
        <p:nvPr/>
      </p:nvGrpSpPr>
      <p:grpSpPr>
        <a:xfrm>
          <a:off x="0" y="0"/>
          <a:ext cx="0" cy="0"/>
          <a:chOff x="0" y="0"/>
          <a:chExt cx="0" cy="0"/>
        </a:xfrm>
      </p:grpSpPr>
      <p:pic>
        <p:nvPicPr>
          <p:cNvPr id="172" name="Google Shape;172;p2" descr="Ein Bild, das draußen, Gras, Baum, Landschaft enthält.&#10;&#10;Automatisch generierte Beschreibung"/>
          <p:cNvPicPr preferRelativeResize="0"/>
          <p:nvPr/>
        </p:nvPicPr>
        <p:blipFill rotWithShape="1">
          <a:blip r:embed="rId3">
            <a:alphaModFix amt="20000"/>
          </a:blip>
          <a:srcRect/>
          <a:stretch/>
        </p:blipFill>
        <p:spPr>
          <a:xfrm>
            <a:off x="1596000" y="1146273"/>
            <a:ext cx="9000000" cy="4565454"/>
          </a:xfrm>
          <a:prstGeom prst="rect">
            <a:avLst/>
          </a:prstGeom>
          <a:noFill/>
          <a:ln>
            <a:noFill/>
          </a:ln>
        </p:spPr>
      </p:pic>
      <p:sp>
        <p:nvSpPr>
          <p:cNvPr id="173" name="Google Shape;173;p2"/>
          <p:cNvSpPr txBox="1">
            <a:spLocks noGrp="1"/>
          </p:cNvSpPr>
          <p:nvPr>
            <p:ph type="title"/>
          </p:nvPr>
        </p:nvSpPr>
        <p:spPr>
          <a:xfrm>
            <a:off x="4647270" y="2766218"/>
            <a:ext cx="2897459" cy="1325563"/>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Clr>
                <a:schemeClr val="dk1"/>
              </a:buClr>
              <a:buSzPts val="4400"/>
              <a:buFont typeface="Calibri"/>
              <a:buNone/>
            </a:pPr>
            <a:r>
              <a:rPr lang="en-US">
                <a:latin typeface="Calibri"/>
                <a:ea typeface="Calibri"/>
                <a:cs typeface="Calibri"/>
                <a:sym typeface="Calibri"/>
              </a:rPr>
              <a:t>Recap</a:t>
            </a:r>
            <a:endParaRPr/>
          </a:p>
        </p:txBody>
      </p:sp>
      <p:pic>
        <p:nvPicPr>
          <p:cNvPr id="174" name="Google Shape;174;p2"/>
          <p:cNvPicPr preferRelativeResize="0"/>
          <p:nvPr/>
        </p:nvPicPr>
        <p:blipFill rotWithShape="1">
          <a:blip r:embed="rId4">
            <a:alphaModFix amt="30000"/>
          </a:blip>
          <a:srcRect/>
          <a:stretch/>
        </p:blipFill>
        <p:spPr>
          <a:xfrm rot="-5400000">
            <a:off x="-3042044" y="3163081"/>
            <a:ext cx="6768000" cy="531838"/>
          </a:xfrm>
          <a:prstGeom prst="rect">
            <a:avLst/>
          </a:prstGeom>
          <a:noFill/>
          <a:ln>
            <a:noFill/>
          </a:ln>
        </p:spPr>
      </p:pic>
      <p:sp>
        <p:nvSpPr>
          <p:cNvPr id="175" name="Google Shape;175;p2"/>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2</a:t>
            </a:fld>
            <a:endParaRPr/>
          </a:p>
        </p:txBody>
      </p:sp>
      <p:sp>
        <p:nvSpPr>
          <p:cNvPr id="176" name="Google Shape;176;p2"/>
          <p:cNvSpPr txBox="1">
            <a:spLocks noGrp="1"/>
          </p:cNvSpPr>
          <p:nvPr>
            <p:ph type="ftr" idx="11"/>
          </p:nvPr>
        </p:nvSpPr>
        <p:spPr>
          <a:xfrm>
            <a:off x="2865663" y="6356350"/>
            <a:ext cx="6460672" cy="456647"/>
          </a:xfrm>
          <a:prstGeom prst="rect">
            <a:avLst/>
          </a:prstGeom>
          <a:noFill/>
          <a:ln>
            <a:noFill/>
          </a:ln>
        </p:spPr>
        <p:txBody>
          <a:bodyPr spcFirstLastPara="1" wrap="square" lIns="91425" tIns="45700" rIns="91425" bIns="45700" anchor="ctr" anchorCtr="0">
            <a:noAutofit/>
          </a:bodyPr>
          <a:lstStyle/>
          <a:p>
            <a:pPr marL="0" lvl="0" indent="0" algn="ctr" rtl="0">
              <a:spcBef>
                <a:spcPts val="0"/>
              </a:spcBef>
              <a:spcAft>
                <a:spcPts val="0"/>
              </a:spcAft>
              <a:buNone/>
            </a:pPr>
            <a:r>
              <a:rPr lang="en-US"/>
              <a:t>EOCap4Africa – TB 05a Remote Sensing Data: Preprocessing</a:t>
            </a:r>
            <a:endParaRPr/>
          </a:p>
        </p:txBody>
      </p:sp>
      <p:pic>
        <p:nvPicPr>
          <p:cNvPr id="177" name="Google Shape;177;p2" descr="Ein Bild, das Schwarz, Dunkelheit enthält.&#10;&#10;Automatisch generierte Beschreibung"/>
          <p:cNvPicPr preferRelativeResize="0"/>
          <p:nvPr/>
        </p:nvPicPr>
        <p:blipFill rotWithShape="1">
          <a:blip r:embed="rId5">
            <a:alphaModFix/>
          </a:blip>
          <a:srcRect/>
          <a:stretch/>
        </p:blipFill>
        <p:spPr>
          <a:xfrm>
            <a:off x="11235462" y="112704"/>
            <a:ext cx="720000" cy="720000"/>
          </a:xfrm>
          <a:prstGeom prst="rect">
            <a:avLst/>
          </a:prstGeom>
          <a:noFill/>
          <a:ln>
            <a:noFill/>
          </a:ln>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401"/>
        <p:cNvGrpSpPr/>
        <p:nvPr/>
      </p:nvGrpSpPr>
      <p:grpSpPr>
        <a:xfrm>
          <a:off x="0" y="0"/>
          <a:ext cx="0" cy="0"/>
          <a:chOff x="0" y="0"/>
          <a:chExt cx="0" cy="0"/>
        </a:xfrm>
      </p:grpSpPr>
      <p:sp>
        <p:nvSpPr>
          <p:cNvPr id="402" name="Google Shape;402;p20"/>
          <p:cNvSpPr txBox="1"/>
          <p:nvPr/>
        </p:nvSpPr>
        <p:spPr>
          <a:xfrm>
            <a:off x="902757" y="472704"/>
            <a:ext cx="9773952" cy="58477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3200" b="1">
                <a:solidFill>
                  <a:schemeClr val="dk1"/>
                </a:solidFill>
                <a:latin typeface="Calibri"/>
                <a:ea typeface="Calibri"/>
                <a:cs typeface="Calibri"/>
                <a:sym typeface="Calibri"/>
              </a:rPr>
              <a:t>Value conversion</a:t>
            </a:r>
            <a:endParaRPr/>
          </a:p>
        </p:txBody>
      </p:sp>
      <p:pic>
        <p:nvPicPr>
          <p:cNvPr id="403" name="Google Shape;403;p20" descr="Ein Bild, das Schwarz, Dunkelheit enthält.&#10;&#10;Automatisch generierte Beschreibung"/>
          <p:cNvPicPr preferRelativeResize="0"/>
          <p:nvPr/>
        </p:nvPicPr>
        <p:blipFill rotWithShape="1">
          <a:blip r:embed="rId3">
            <a:alphaModFix/>
          </a:blip>
          <a:srcRect/>
          <a:stretch/>
        </p:blipFill>
        <p:spPr>
          <a:xfrm>
            <a:off x="11235462" y="112704"/>
            <a:ext cx="720000" cy="720000"/>
          </a:xfrm>
          <a:prstGeom prst="rect">
            <a:avLst/>
          </a:prstGeom>
          <a:noFill/>
          <a:ln>
            <a:noFill/>
          </a:ln>
        </p:spPr>
      </p:pic>
      <p:sp>
        <p:nvSpPr>
          <p:cNvPr id="404" name="Google Shape;404;p20"/>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20</a:t>
            </a:fld>
            <a:endParaRPr/>
          </a:p>
        </p:txBody>
      </p:sp>
      <p:pic>
        <p:nvPicPr>
          <p:cNvPr id="405" name="Google Shape;405;p20"/>
          <p:cNvPicPr preferRelativeResize="0"/>
          <p:nvPr/>
        </p:nvPicPr>
        <p:blipFill rotWithShape="1">
          <a:blip r:embed="rId4">
            <a:alphaModFix amt="30000"/>
          </a:blip>
          <a:srcRect/>
          <a:stretch/>
        </p:blipFill>
        <p:spPr>
          <a:xfrm rot="-5400000">
            <a:off x="-3042044" y="3163081"/>
            <a:ext cx="6768000" cy="531838"/>
          </a:xfrm>
          <a:prstGeom prst="rect">
            <a:avLst/>
          </a:prstGeom>
          <a:noFill/>
          <a:ln>
            <a:noFill/>
          </a:ln>
        </p:spPr>
      </p:pic>
      <p:sp>
        <p:nvSpPr>
          <p:cNvPr id="406" name="Google Shape;406;p20"/>
          <p:cNvSpPr txBox="1"/>
          <p:nvPr/>
        </p:nvSpPr>
        <p:spPr>
          <a:xfrm>
            <a:off x="8221984" y="1811817"/>
            <a:ext cx="3808915" cy="4351338"/>
          </a:xfrm>
          <a:prstGeom prst="rect">
            <a:avLst/>
          </a:prstGeom>
          <a:noFill/>
          <a:ln>
            <a:noFill/>
          </a:ln>
        </p:spPr>
        <p:txBody>
          <a:bodyPr spcFirstLastPara="1" wrap="square" lIns="91425" tIns="45700" rIns="91425" bIns="45700" anchor="t" anchorCtr="0">
            <a:normAutofit/>
          </a:bodyPr>
          <a:lstStyle/>
          <a:p>
            <a:pPr marL="228600" marR="0" lvl="0" indent="-101600" algn="l" rtl="0">
              <a:lnSpc>
                <a:spcPct val="90000"/>
              </a:lnSpc>
              <a:spcBef>
                <a:spcPts val="0"/>
              </a:spcBef>
              <a:spcAft>
                <a:spcPts val="0"/>
              </a:spcAft>
              <a:buClr>
                <a:schemeClr val="dk1"/>
              </a:buClr>
              <a:buSzPts val="2000"/>
              <a:buFont typeface="Arial"/>
              <a:buNone/>
            </a:pPr>
            <a:endParaRPr sz="2000">
              <a:solidFill>
                <a:schemeClr val="dk1"/>
              </a:solidFill>
              <a:latin typeface="Calibri"/>
              <a:ea typeface="Calibri"/>
              <a:cs typeface="Calibri"/>
              <a:sym typeface="Calibri"/>
            </a:endParaRPr>
          </a:p>
          <a:p>
            <a:pPr marL="228600" marR="0" lvl="0" indent="-101600" algn="l" rtl="0">
              <a:lnSpc>
                <a:spcPct val="90000"/>
              </a:lnSpc>
              <a:spcBef>
                <a:spcPts val="1000"/>
              </a:spcBef>
              <a:spcAft>
                <a:spcPts val="0"/>
              </a:spcAft>
              <a:buClr>
                <a:schemeClr val="dk1"/>
              </a:buClr>
              <a:buSzPts val="2000"/>
              <a:buFont typeface="Arial"/>
              <a:buNone/>
            </a:pPr>
            <a:endParaRPr sz="2000">
              <a:solidFill>
                <a:schemeClr val="dk1"/>
              </a:solidFill>
              <a:latin typeface="Calibri"/>
              <a:ea typeface="Calibri"/>
              <a:cs typeface="Calibri"/>
              <a:sym typeface="Calibri"/>
            </a:endParaRPr>
          </a:p>
          <a:p>
            <a:pPr marL="228600" marR="0" lvl="0" indent="-50800" algn="l" rtl="0">
              <a:lnSpc>
                <a:spcPct val="90000"/>
              </a:lnSpc>
              <a:spcBef>
                <a:spcPts val="1000"/>
              </a:spcBef>
              <a:spcAft>
                <a:spcPts val="0"/>
              </a:spcAft>
              <a:buClr>
                <a:schemeClr val="dk1"/>
              </a:buClr>
              <a:buSzPts val="2800"/>
              <a:buFont typeface="Arial"/>
              <a:buNone/>
            </a:pPr>
            <a:endParaRPr sz="2800">
              <a:solidFill>
                <a:schemeClr val="dk1"/>
              </a:solidFill>
              <a:latin typeface="Calibri"/>
              <a:ea typeface="Calibri"/>
              <a:cs typeface="Calibri"/>
              <a:sym typeface="Calibri"/>
            </a:endParaRPr>
          </a:p>
        </p:txBody>
      </p:sp>
      <p:sp>
        <p:nvSpPr>
          <p:cNvPr id="407" name="Google Shape;407;p20"/>
          <p:cNvSpPr txBox="1">
            <a:spLocks noGrp="1"/>
          </p:cNvSpPr>
          <p:nvPr>
            <p:ph type="ftr" idx="11"/>
          </p:nvPr>
        </p:nvSpPr>
        <p:spPr>
          <a:xfrm>
            <a:off x="2865663" y="6356350"/>
            <a:ext cx="6460672" cy="456647"/>
          </a:xfrm>
          <a:prstGeom prst="rect">
            <a:avLst/>
          </a:prstGeom>
          <a:noFill/>
          <a:ln>
            <a:noFill/>
          </a:ln>
        </p:spPr>
        <p:txBody>
          <a:bodyPr spcFirstLastPara="1" wrap="square" lIns="91425" tIns="45700" rIns="91425" bIns="45700" anchor="ctr" anchorCtr="0">
            <a:noAutofit/>
          </a:bodyPr>
          <a:lstStyle/>
          <a:p>
            <a:pPr marL="0" lvl="0" indent="0" algn="ctr" rtl="0">
              <a:spcBef>
                <a:spcPts val="0"/>
              </a:spcBef>
              <a:spcAft>
                <a:spcPts val="0"/>
              </a:spcAft>
              <a:buNone/>
            </a:pPr>
            <a:r>
              <a:rPr lang="en-US"/>
              <a:t>EOCap4Africa – TB 05a Remote Sensing Data: Preprocessing</a:t>
            </a:r>
            <a:endParaRPr/>
          </a:p>
        </p:txBody>
      </p:sp>
      <p:sp>
        <p:nvSpPr>
          <p:cNvPr id="408" name="Google Shape;408;p20"/>
          <p:cNvSpPr txBox="1"/>
          <p:nvPr/>
        </p:nvSpPr>
        <p:spPr>
          <a:xfrm>
            <a:off x="902757" y="1460145"/>
            <a:ext cx="10261632" cy="4401205"/>
          </a:xfrm>
          <a:prstGeom prst="rect">
            <a:avLst/>
          </a:prstGeom>
          <a:noFill/>
          <a:ln>
            <a:noFill/>
          </a:ln>
        </p:spPr>
        <p:txBody>
          <a:bodyPr spcFirstLastPara="1" wrap="square" lIns="91425" tIns="45700" rIns="91425" bIns="45700" anchor="t" anchorCtr="0">
            <a:spAutoFit/>
          </a:bodyPr>
          <a:lstStyle/>
          <a:p>
            <a:pPr marL="342900" marR="0" lvl="0" indent="-342900" algn="l" rtl="0">
              <a:spcBef>
                <a:spcPts val="0"/>
              </a:spcBef>
              <a:spcAft>
                <a:spcPts val="0"/>
              </a:spcAft>
              <a:buClr>
                <a:schemeClr val="dk1"/>
              </a:buClr>
              <a:buSzPts val="2000"/>
              <a:buFont typeface="Arial"/>
              <a:buChar char="•"/>
            </a:pPr>
            <a:r>
              <a:rPr lang="en-US" sz="2000" dirty="0">
                <a:solidFill>
                  <a:schemeClr val="dk1"/>
                </a:solidFill>
                <a:latin typeface="Calibri"/>
                <a:ea typeface="Calibri"/>
                <a:cs typeface="Calibri"/>
                <a:sym typeface="Calibri"/>
              </a:rPr>
              <a:t>An example for such a conversion, the expression used to correct Landsat 8 OLI </a:t>
            </a:r>
            <a:br>
              <a:rPr lang="en-US" sz="2000" dirty="0">
                <a:solidFill>
                  <a:schemeClr val="dk1"/>
                </a:solidFill>
                <a:latin typeface="Calibri"/>
                <a:ea typeface="Calibri"/>
                <a:cs typeface="Calibri"/>
                <a:sym typeface="Calibri"/>
              </a:rPr>
            </a:br>
            <a:r>
              <a:rPr lang="en-US" sz="2000" dirty="0">
                <a:solidFill>
                  <a:schemeClr val="dk1"/>
                </a:solidFill>
                <a:latin typeface="Calibri"/>
                <a:ea typeface="Calibri"/>
                <a:cs typeface="Calibri"/>
                <a:sym typeface="Calibri"/>
              </a:rPr>
              <a:t>data is given below:</a:t>
            </a:r>
            <a:endParaRPr dirty="0"/>
          </a:p>
          <a:p>
            <a:pPr marL="0" marR="0" lvl="0" indent="0" algn="l" rtl="0">
              <a:spcBef>
                <a:spcPts val="2400"/>
              </a:spcBef>
              <a:spcAft>
                <a:spcPts val="0"/>
              </a:spcAft>
              <a:buNone/>
            </a:pPr>
            <a:endParaRPr sz="2000" dirty="0">
              <a:solidFill>
                <a:schemeClr val="dk1"/>
              </a:solidFill>
              <a:latin typeface="Calibri"/>
              <a:ea typeface="Calibri"/>
              <a:cs typeface="Calibri"/>
              <a:sym typeface="Calibri"/>
            </a:endParaRPr>
          </a:p>
          <a:p>
            <a:pPr marL="0" marR="0" lvl="0" indent="0" algn="l" rtl="0">
              <a:spcBef>
                <a:spcPts val="2400"/>
              </a:spcBef>
              <a:spcAft>
                <a:spcPts val="0"/>
              </a:spcAft>
              <a:buNone/>
            </a:pPr>
            <a:endParaRPr sz="2000" dirty="0">
              <a:solidFill>
                <a:schemeClr val="dk1"/>
              </a:solidFill>
              <a:latin typeface="Calibri"/>
              <a:ea typeface="Calibri"/>
              <a:cs typeface="Calibri"/>
              <a:sym typeface="Calibri"/>
            </a:endParaRPr>
          </a:p>
          <a:p>
            <a:pPr marL="0" marR="0" lvl="0" indent="0" algn="l" rtl="0">
              <a:spcBef>
                <a:spcPts val="2400"/>
              </a:spcBef>
              <a:spcAft>
                <a:spcPts val="0"/>
              </a:spcAft>
              <a:buNone/>
            </a:pPr>
            <a:endParaRPr sz="2000" dirty="0">
              <a:solidFill>
                <a:schemeClr val="dk1"/>
              </a:solidFill>
              <a:latin typeface="Calibri"/>
              <a:ea typeface="Calibri"/>
              <a:cs typeface="Calibri"/>
              <a:sym typeface="Calibri"/>
            </a:endParaRPr>
          </a:p>
          <a:p>
            <a:pPr marL="0" marR="0" lvl="0" indent="0" algn="l" rtl="0">
              <a:spcBef>
                <a:spcPts val="2400"/>
              </a:spcBef>
              <a:spcAft>
                <a:spcPts val="0"/>
              </a:spcAft>
              <a:buNone/>
            </a:pPr>
            <a:endParaRPr sz="2000" dirty="0">
              <a:solidFill>
                <a:schemeClr val="dk1"/>
              </a:solidFill>
              <a:latin typeface="Calibri"/>
              <a:ea typeface="Calibri"/>
              <a:cs typeface="Calibri"/>
              <a:sym typeface="Calibri"/>
            </a:endParaRPr>
          </a:p>
          <a:p>
            <a:pPr marL="342900" marR="0" lvl="0" indent="-342900" algn="l" rtl="0">
              <a:spcBef>
                <a:spcPts val="2400"/>
              </a:spcBef>
              <a:spcAft>
                <a:spcPts val="0"/>
              </a:spcAft>
              <a:buClr>
                <a:schemeClr val="dk1"/>
              </a:buClr>
              <a:buSzPts val="2000"/>
              <a:buFont typeface="Arial"/>
              <a:buChar char="•"/>
            </a:pPr>
            <a:r>
              <a:rPr lang="en-US" sz="2000" dirty="0">
                <a:solidFill>
                  <a:schemeClr val="dk1"/>
                </a:solidFill>
                <a:latin typeface="Calibri"/>
                <a:ea typeface="Calibri"/>
                <a:cs typeface="Calibri"/>
                <a:sym typeface="Calibri"/>
              </a:rPr>
              <a:t>By using these equations, we can compute TOA values which are subject to </a:t>
            </a:r>
            <a:br>
              <a:rPr lang="en-US" sz="2000" dirty="0">
                <a:solidFill>
                  <a:schemeClr val="dk1"/>
                </a:solidFill>
                <a:latin typeface="Calibri"/>
                <a:ea typeface="Calibri"/>
                <a:cs typeface="Calibri"/>
                <a:sym typeface="Calibri"/>
              </a:rPr>
            </a:br>
            <a:r>
              <a:rPr lang="en-US" sz="2000" dirty="0">
                <a:solidFill>
                  <a:schemeClr val="dk1"/>
                </a:solidFill>
                <a:latin typeface="Calibri"/>
                <a:ea typeface="Calibri"/>
                <a:cs typeface="Calibri"/>
                <a:sym typeface="Calibri"/>
              </a:rPr>
              <a:t>strong illumination geometry difference-related effects and therefore should </a:t>
            </a:r>
            <a:br>
              <a:rPr lang="en-US" sz="2000" dirty="0">
                <a:solidFill>
                  <a:schemeClr val="dk1"/>
                </a:solidFill>
                <a:latin typeface="Calibri"/>
                <a:ea typeface="Calibri"/>
                <a:cs typeface="Calibri"/>
                <a:sym typeface="Calibri"/>
              </a:rPr>
            </a:br>
            <a:r>
              <a:rPr lang="en-US" sz="2000" dirty="0">
                <a:solidFill>
                  <a:schemeClr val="dk1"/>
                </a:solidFill>
                <a:latin typeface="Calibri"/>
                <a:ea typeface="Calibri"/>
                <a:cs typeface="Calibri"/>
                <a:sym typeface="Calibri"/>
              </a:rPr>
              <a:t>not be favored over BOA reflectances</a:t>
            </a:r>
            <a:endParaRPr dirty="0"/>
          </a:p>
        </p:txBody>
      </p:sp>
      <p:pic>
        <p:nvPicPr>
          <p:cNvPr id="409" name="Google Shape;409;p20"/>
          <p:cNvPicPr preferRelativeResize="0"/>
          <p:nvPr/>
        </p:nvPicPr>
        <p:blipFill rotWithShape="1">
          <a:blip r:embed="rId5">
            <a:alphaModFix/>
          </a:blip>
          <a:srcRect/>
          <a:stretch/>
        </p:blipFill>
        <p:spPr>
          <a:xfrm>
            <a:off x="1335617" y="2782858"/>
            <a:ext cx="7401958" cy="1448002"/>
          </a:xfrm>
          <a:prstGeom prst="rect">
            <a:avLst/>
          </a:prstGeom>
          <a:noFill/>
          <a:ln>
            <a:noFill/>
          </a:ln>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414"/>
        <p:cNvGrpSpPr/>
        <p:nvPr/>
      </p:nvGrpSpPr>
      <p:grpSpPr>
        <a:xfrm>
          <a:off x="0" y="0"/>
          <a:ext cx="0" cy="0"/>
          <a:chOff x="0" y="0"/>
          <a:chExt cx="0" cy="0"/>
        </a:xfrm>
      </p:grpSpPr>
      <p:sp>
        <p:nvSpPr>
          <p:cNvPr id="415" name="Google Shape;415;p21"/>
          <p:cNvSpPr txBox="1"/>
          <p:nvPr/>
        </p:nvSpPr>
        <p:spPr>
          <a:xfrm>
            <a:off x="902757" y="472704"/>
            <a:ext cx="9773952" cy="58477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3200" b="1">
                <a:solidFill>
                  <a:schemeClr val="dk1"/>
                </a:solidFill>
                <a:latin typeface="Calibri"/>
                <a:ea typeface="Calibri"/>
                <a:cs typeface="Calibri"/>
                <a:sym typeface="Calibri"/>
              </a:rPr>
              <a:t>Terrain effects</a:t>
            </a:r>
            <a:endParaRPr/>
          </a:p>
        </p:txBody>
      </p:sp>
      <p:pic>
        <p:nvPicPr>
          <p:cNvPr id="416" name="Google Shape;416;p21" descr="Ein Bild, das Schwarz, Dunkelheit enthält.&#10;&#10;Automatisch generierte Beschreibung"/>
          <p:cNvPicPr preferRelativeResize="0"/>
          <p:nvPr/>
        </p:nvPicPr>
        <p:blipFill rotWithShape="1">
          <a:blip r:embed="rId3">
            <a:alphaModFix/>
          </a:blip>
          <a:srcRect/>
          <a:stretch/>
        </p:blipFill>
        <p:spPr>
          <a:xfrm>
            <a:off x="11235462" y="112704"/>
            <a:ext cx="720000" cy="720000"/>
          </a:xfrm>
          <a:prstGeom prst="rect">
            <a:avLst/>
          </a:prstGeom>
          <a:noFill/>
          <a:ln>
            <a:noFill/>
          </a:ln>
        </p:spPr>
      </p:pic>
      <p:sp>
        <p:nvSpPr>
          <p:cNvPr id="417" name="Google Shape;417;p2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21</a:t>
            </a:fld>
            <a:endParaRPr/>
          </a:p>
        </p:txBody>
      </p:sp>
      <p:pic>
        <p:nvPicPr>
          <p:cNvPr id="418" name="Google Shape;418;p21"/>
          <p:cNvPicPr preferRelativeResize="0"/>
          <p:nvPr/>
        </p:nvPicPr>
        <p:blipFill rotWithShape="1">
          <a:blip r:embed="rId4">
            <a:alphaModFix amt="30000"/>
          </a:blip>
          <a:srcRect/>
          <a:stretch/>
        </p:blipFill>
        <p:spPr>
          <a:xfrm rot="-5400000">
            <a:off x="-3042044" y="3163081"/>
            <a:ext cx="6768000" cy="531838"/>
          </a:xfrm>
          <a:prstGeom prst="rect">
            <a:avLst/>
          </a:prstGeom>
          <a:noFill/>
          <a:ln>
            <a:noFill/>
          </a:ln>
        </p:spPr>
      </p:pic>
      <p:sp>
        <p:nvSpPr>
          <p:cNvPr id="419" name="Google Shape;419;p21"/>
          <p:cNvSpPr txBox="1"/>
          <p:nvPr/>
        </p:nvSpPr>
        <p:spPr>
          <a:xfrm>
            <a:off x="8221984" y="1811817"/>
            <a:ext cx="3808915" cy="4351338"/>
          </a:xfrm>
          <a:prstGeom prst="rect">
            <a:avLst/>
          </a:prstGeom>
          <a:noFill/>
          <a:ln>
            <a:noFill/>
          </a:ln>
        </p:spPr>
        <p:txBody>
          <a:bodyPr spcFirstLastPara="1" wrap="square" lIns="91425" tIns="45700" rIns="91425" bIns="45700" anchor="t" anchorCtr="0">
            <a:normAutofit/>
          </a:bodyPr>
          <a:lstStyle/>
          <a:p>
            <a:pPr marL="228600" marR="0" lvl="0" indent="-101600" algn="l" rtl="0">
              <a:lnSpc>
                <a:spcPct val="90000"/>
              </a:lnSpc>
              <a:spcBef>
                <a:spcPts val="0"/>
              </a:spcBef>
              <a:spcAft>
                <a:spcPts val="0"/>
              </a:spcAft>
              <a:buClr>
                <a:schemeClr val="dk1"/>
              </a:buClr>
              <a:buSzPts val="2000"/>
              <a:buFont typeface="Arial"/>
              <a:buNone/>
            </a:pPr>
            <a:endParaRPr sz="2000">
              <a:solidFill>
                <a:schemeClr val="dk1"/>
              </a:solidFill>
              <a:latin typeface="Calibri"/>
              <a:ea typeface="Calibri"/>
              <a:cs typeface="Calibri"/>
              <a:sym typeface="Calibri"/>
            </a:endParaRPr>
          </a:p>
          <a:p>
            <a:pPr marL="228600" marR="0" lvl="0" indent="-101600" algn="l" rtl="0">
              <a:lnSpc>
                <a:spcPct val="90000"/>
              </a:lnSpc>
              <a:spcBef>
                <a:spcPts val="1000"/>
              </a:spcBef>
              <a:spcAft>
                <a:spcPts val="0"/>
              </a:spcAft>
              <a:buClr>
                <a:schemeClr val="dk1"/>
              </a:buClr>
              <a:buSzPts val="2000"/>
              <a:buFont typeface="Arial"/>
              <a:buNone/>
            </a:pPr>
            <a:endParaRPr sz="2000">
              <a:solidFill>
                <a:schemeClr val="dk1"/>
              </a:solidFill>
              <a:latin typeface="Calibri"/>
              <a:ea typeface="Calibri"/>
              <a:cs typeface="Calibri"/>
              <a:sym typeface="Calibri"/>
            </a:endParaRPr>
          </a:p>
          <a:p>
            <a:pPr marL="228600" marR="0" lvl="0" indent="-50800" algn="l" rtl="0">
              <a:lnSpc>
                <a:spcPct val="90000"/>
              </a:lnSpc>
              <a:spcBef>
                <a:spcPts val="1000"/>
              </a:spcBef>
              <a:spcAft>
                <a:spcPts val="0"/>
              </a:spcAft>
              <a:buClr>
                <a:schemeClr val="dk1"/>
              </a:buClr>
              <a:buSzPts val="2800"/>
              <a:buFont typeface="Arial"/>
              <a:buNone/>
            </a:pPr>
            <a:endParaRPr sz="2800">
              <a:solidFill>
                <a:schemeClr val="dk1"/>
              </a:solidFill>
              <a:latin typeface="Calibri"/>
              <a:ea typeface="Calibri"/>
              <a:cs typeface="Calibri"/>
              <a:sym typeface="Calibri"/>
            </a:endParaRPr>
          </a:p>
        </p:txBody>
      </p:sp>
      <p:sp>
        <p:nvSpPr>
          <p:cNvPr id="420" name="Google Shape;420;p21"/>
          <p:cNvSpPr txBox="1">
            <a:spLocks noGrp="1"/>
          </p:cNvSpPr>
          <p:nvPr>
            <p:ph type="ftr" idx="11"/>
          </p:nvPr>
        </p:nvSpPr>
        <p:spPr>
          <a:xfrm>
            <a:off x="2865663" y="6356350"/>
            <a:ext cx="6460672" cy="456647"/>
          </a:xfrm>
          <a:prstGeom prst="rect">
            <a:avLst/>
          </a:prstGeom>
          <a:noFill/>
          <a:ln>
            <a:noFill/>
          </a:ln>
        </p:spPr>
        <p:txBody>
          <a:bodyPr spcFirstLastPara="1" wrap="square" lIns="91425" tIns="45700" rIns="91425" bIns="45700" anchor="ctr" anchorCtr="0">
            <a:noAutofit/>
          </a:bodyPr>
          <a:lstStyle/>
          <a:p>
            <a:pPr marL="0" lvl="0" indent="0" algn="ctr" rtl="0">
              <a:spcBef>
                <a:spcPts val="0"/>
              </a:spcBef>
              <a:spcAft>
                <a:spcPts val="0"/>
              </a:spcAft>
              <a:buNone/>
            </a:pPr>
            <a:r>
              <a:rPr lang="en-US"/>
              <a:t>EOCap4Africa – TB 05a Remote Sensing Data: Preprocessing</a:t>
            </a:r>
            <a:endParaRPr/>
          </a:p>
        </p:txBody>
      </p:sp>
      <p:sp>
        <p:nvSpPr>
          <p:cNvPr id="421" name="Google Shape;421;p21"/>
          <p:cNvSpPr txBox="1"/>
          <p:nvPr/>
        </p:nvSpPr>
        <p:spPr>
          <a:xfrm>
            <a:off x="1098146" y="2074783"/>
            <a:ext cx="9995706" cy="2708434"/>
          </a:xfrm>
          <a:prstGeom prst="rect">
            <a:avLst/>
          </a:prstGeom>
          <a:noFill/>
          <a:ln>
            <a:noFill/>
          </a:ln>
        </p:spPr>
        <p:txBody>
          <a:bodyPr spcFirstLastPara="1" wrap="square" lIns="91425" tIns="45700" rIns="91425" bIns="45700" anchor="t" anchorCtr="0">
            <a:spAutoFit/>
          </a:bodyPr>
          <a:lstStyle/>
          <a:p>
            <a:pPr marL="342900" marR="0" lvl="0" indent="-342900" algn="l" rtl="0">
              <a:spcBef>
                <a:spcPts val="0"/>
              </a:spcBef>
              <a:spcAft>
                <a:spcPts val="0"/>
              </a:spcAft>
              <a:buClr>
                <a:schemeClr val="dk1"/>
              </a:buClr>
              <a:buSzPts val="2000"/>
              <a:buFont typeface="Arial"/>
              <a:buChar char="•"/>
            </a:pPr>
            <a:r>
              <a:rPr lang="en-US" sz="2000">
                <a:solidFill>
                  <a:schemeClr val="dk1"/>
                </a:solidFill>
                <a:latin typeface="Calibri"/>
                <a:ea typeface="Calibri"/>
                <a:cs typeface="Calibri"/>
                <a:sym typeface="Calibri"/>
              </a:rPr>
              <a:t>Cause differential solar illumination</a:t>
            </a:r>
            <a:endParaRPr/>
          </a:p>
          <a:p>
            <a:pPr marL="800100" marR="0" lvl="1" indent="-342900" algn="l" rtl="0">
              <a:spcBef>
                <a:spcPts val="1200"/>
              </a:spcBef>
              <a:spcAft>
                <a:spcPts val="0"/>
              </a:spcAft>
              <a:buClr>
                <a:schemeClr val="dk1"/>
              </a:buClr>
              <a:buSzPts val="2000"/>
              <a:buFont typeface="Arial"/>
              <a:buChar char="•"/>
            </a:pPr>
            <a:r>
              <a:rPr lang="en-US" sz="2000" b="0" i="0" u="none" strike="noStrike" cap="none">
                <a:solidFill>
                  <a:schemeClr val="dk1"/>
                </a:solidFill>
                <a:latin typeface="Calibri"/>
                <a:ea typeface="Calibri"/>
                <a:cs typeface="Calibri"/>
                <a:sym typeface="Calibri"/>
              </a:rPr>
              <a:t>Some slopes receive more sunlight than others</a:t>
            </a:r>
            <a:endParaRPr/>
          </a:p>
          <a:p>
            <a:pPr marL="457200" marR="0" lvl="1" indent="0" algn="l" rtl="0">
              <a:spcBef>
                <a:spcPts val="1200"/>
              </a:spcBef>
              <a:spcAft>
                <a:spcPts val="0"/>
              </a:spcAft>
              <a:buNone/>
            </a:pPr>
            <a:endParaRPr sz="2000" b="0" i="0" u="none" strike="noStrike" cap="none">
              <a:solidFill>
                <a:schemeClr val="dk1"/>
              </a:solidFill>
              <a:latin typeface="Calibri"/>
              <a:ea typeface="Calibri"/>
              <a:cs typeface="Calibri"/>
              <a:sym typeface="Calibri"/>
            </a:endParaRPr>
          </a:p>
          <a:p>
            <a:pPr marL="342900" marR="0" lvl="0" indent="-342900" algn="l" rtl="0">
              <a:spcBef>
                <a:spcPts val="1200"/>
              </a:spcBef>
              <a:spcAft>
                <a:spcPts val="0"/>
              </a:spcAft>
              <a:buClr>
                <a:schemeClr val="dk1"/>
              </a:buClr>
              <a:buSzPts val="2000"/>
              <a:buFont typeface="Arial"/>
              <a:buChar char="•"/>
            </a:pPr>
            <a:r>
              <a:rPr lang="en-US" sz="2000">
                <a:solidFill>
                  <a:schemeClr val="dk1"/>
                </a:solidFill>
                <a:latin typeface="Calibri"/>
                <a:ea typeface="Calibri"/>
                <a:cs typeface="Calibri"/>
                <a:sym typeface="Calibri"/>
              </a:rPr>
              <a:t>Magnitude of reflected radiance reaching the sensor</a:t>
            </a:r>
            <a:endParaRPr/>
          </a:p>
          <a:p>
            <a:pPr marL="800100" marR="0" lvl="1" indent="-342900" algn="l" rtl="0">
              <a:spcBef>
                <a:spcPts val="1200"/>
              </a:spcBef>
              <a:spcAft>
                <a:spcPts val="0"/>
              </a:spcAft>
              <a:buClr>
                <a:schemeClr val="dk1"/>
              </a:buClr>
              <a:buSzPts val="2000"/>
              <a:buFont typeface="Arial"/>
              <a:buChar char="•"/>
            </a:pPr>
            <a:r>
              <a:rPr lang="en-US" sz="2000" b="0" i="0" u="none" strike="noStrike" cap="none">
                <a:solidFill>
                  <a:schemeClr val="dk1"/>
                </a:solidFill>
                <a:latin typeface="Calibri"/>
                <a:ea typeface="Calibri"/>
                <a:cs typeface="Calibri"/>
                <a:sym typeface="Calibri"/>
              </a:rPr>
              <a:t>Topographic slope and aspect</a:t>
            </a:r>
            <a:endParaRPr/>
          </a:p>
          <a:p>
            <a:pPr marL="800100" marR="0" lvl="1" indent="-342900" algn="l" rtl="0">
              <a:spcBef>
                <a:spcPts val="1200"/>
              </a:spcBef>
              <a:spcAft>
                <a:spcPts val="0"/>
              </a:spcAft>
              <a:buClr>
                <a:schemeClr val="dk1"/>
              </a:buClr>
              <a:buSzPts val="2000"/>
              <a:buFont typeface="Arial"/>
              <a:buChar char="•"/>
            </a:pPr>
            <a:r>
              <a:rPr lang="en-US" sz="2000" b="0" i="0" u="none" strike="noStrike" cap="none">
                <a:solidFill>
                  <a:schemeClr val="dk1"/>
                </a:solidFill>
                <a:latin typeface="Calibri"/>
                <a:ea typeface="Calibri"/>
                <a:cs typeface="Calibri"/>
                <a:sym typeface="Calibri"/>
              </a:rPr>
              <a:t>Bidirectional reflectance distribution function (BRDF)</a:t>
            </a:r>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426"/>
        <p:cNvGrpSpPr/>
        <p:nvPr/>
      </p:nvGrpSpPr>
      <p:grpSpPr>
        <a:xfrm>
          <a:off x="0" y="0"/>
          <a:ext cx="0" cy="0"/>
          <a:chOff x="0" y="0"/>
          <a:chExt cx="0" cy="0"/>
        </a:xfrm>
      </p:grpSpPr>
      <p:sp>
        <p:nvSpPr>
          <p:cNvPr id="427" name="Google Shape;427;p22"/>
          <p:cNvSpPr txBox="1"/>
          <p:nvPr/>
        </p:nvSpPr>
        <p:spPr>
          <a:xfrm>
            <a:off x="902757" y="472704"/>
            <a:ext cx="9773952" cy="58477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3200" b="1">
                <a:solidFill>
                  <a:schemeClr val="dk1"/>
                </a:solidFill>
                <a:latin typeface="Calibri"/>
                <a:ea typeface="Calibri"/>
                <a:cs typeface="Calibri"/>
                <a:sym typeface="Calibri"/>
              </a:rPr>
              <a:t>Terrain effects</a:t>
            </a:r>
            <a:endParaRPr/>
          </a:p>
        </p:txBody>
      </p:sp>
      <p:pic>
        <p:nvPicPr>
          <p:cNvPr id="428" name="Google Shape;428;p22" descr="Ein Bild, das Schwarz, Dunkelheit enthält.&#10;&#10;Automatisch generierte Beschreibung"/>
          <p:cNvPicPr preferRelativeResize="0"/>
          <p:nvPr/>
        </p:nvPicPr>
        <p:blipFill rotWithShape="1">
          <a:blip r:embed="rId3">
            <a:alphaModFix/>
          </a:blip>
          <a:srcRect/>
          <a:stretch/>
        </p:blipFill>
        <p:spPr>
          <a:xfrm>
            <a:off x="11235462" y="112704"/>
            <a:ext cx="720000" cy="720000"/>
          </a:xfrm>
          <a:prstGeom prst="rect">
            <a:avLst/>
          </a:prstGeom>
          <a:noFill/>
          <a:ln>
            <a:noFill/>
          </a:ln>
        </p:spPr>
      </p:pic>
      <p:sp>
        <p:nvSpPr>
          <p:cNvPr id="429" name="Google Shape;429;p22"/>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22</a:t>
            </a:fld>
            <a:endParaRPr/>
          </a:p>
        </p:txBody>
      </p:sp>
      <p:pic>
        <p:nvPicPr>
          <p:cNvPr id="430" name="Google Shape;430;p22"/>
          <p:cNvPicPr preferRelativeResize="0"/>
          <p:nvPr/>
        </p:nvPicPr>
        <p:blipFill rotWithShape="1">
          <a:blip r:embed="rId4">
            <a:alphaModFix amt="30000"/>
          </a:blip>
          <a:srcRect/>
          <a:stretch/>
        </p:blipFill>
        <p:spPr>
          <a:xfrm rot="-5400000">
            <a:off x="-3042044" y="3163081"/>
            <a:ext cx="6768000" cy="531838"/>
          </a:xfrm>
          <a:prstGeom prst="rect">
            <a:avLst/>
          </a:prstGeom>
          <a:noFill/>
          <a:ln>
            <a:noFill/>
          </a:ln>
        </p:spPr>
      </p:pic>
      <p:sp>
        <p:nvSpPr>
          <p:cNvPr id="431" name="Google Shape;431;p22"/>
          <p:cNvSpPr txBox="1"/>
          <p:nvPr/>
        </p:nvSpPr>
        <p:spPr>
          <a:xfrm>
            <a:off x="8221984" y="1811817"/>
            <a:ext cx="3808915" cy="4351338"/>
          </a:xfrm>
          <a:prstGeom prst="rect">
            <a:avLst/>
          </a:prstGeom>
          <a:noFill/>
          <a:ln>
            <a:noFill/>
          </a:ln>
        </p:spPr>
        <p:txBody>
          <a:bodyPr spcFirstLastPara="1" wrap="square" lIns="91425" tIns="45700" rIns="91425" bIns="45700" anchor="t" anchorCtr="0">
            <a:normAutofit/>
          </a:bodyPr>
          <a:lstStyle/>
          <a:p>
            <a:pPr marL="228600" marR="0" lvl="0" indent="-101600" algn="l" rtl="0">
              <a:lnSpc>
                <a:spcPct val="90000"/>
              </a:lnSpc>
              <a:spcBef>
                <a:spcPts val="0"/>
              </a:spcBef>
              <a:spcAft>
                <a:spcPts val="0"/>
              </a:spcAft>
              <a:buClr>
                <a:schemeClr val="dk1"/>
              </a:buClr>
              <a:buSzPts val="2000"/>
              <a:buFont typeface="Arial"/>
              <a:buNone/>
            </a:pPr>
            <a:endParaRPr sz="2000">
              <a:solidFill>
                <a:schemeClr val="dk1"/>
              </a:solidFill>
              <a:latin typeface="Calibri"/>
              <a:ea typeface="Calibri"/>
              <a:cs typeface="Calibri"/>
              <a:sym typeface="Calibri"/>
            </a:endParaRPr>
          </a:p>
          <a:p>
            <a:pPr marL="228600" marR="0" lvl="0" indent="-101600" algn="l" rtl="0">
              <a:lnSpc>
                <a:spcPct val="90000"/>
              </a:lnSpc>
              <a:spcBef>
                <a:spcPts val="1000"/>
              </a:spcBef>
              <a:spcAft>
                <a:spcPts val="0"/>
              </a:spcAft>
              <a:buClr>
                <a:schemeClr val="dk1"/>
              </a:buClr>
              <a:buSzPts val="2000"/>
              <a:buFont typeface="Arial"/>
              <a:buNone/>
            </a:pPr>
            <a:endParaRPr sz="2000">
              <a:solidFill>
                <a:schemeClr val="dk1"/>
              </a:solidFill>
              <a:latin typeface="Calibri"/>
              <a:ea typeface="Calibri"/>
              <a:cs typeface="Calibri"/>
              <a:sym typeface="Calibri"/>
            </a:endParaRPr>
          </a:p>
          <a:p>
            <a:pPr marL="228600" marR="0" lvl="0" indent="-50800" algn="l" rtl="0">
              <a:lnSpc>
                <a:spcPct val="90000"/>
              </a:lnSpc>
              <a:spcBef>
                <a:spcPts val="1000"/>
              </a:spcBef>
              <a:spcAft>
                <a:spcPts val="0"/>
              </a:spcAft>
              <a:buClr>
                <a:schemeClr val="dk1"/>
              </a:buClr>
              <a:buSzPts val="2800"/>
              <a:buFont typeface="Arial"/>
              <a:buNone/>
            </a:pPr>
            <a:endParaRPr sz="2800">
              <a:solidFill>
                <a:schemeClr val="dk1"/>
              </a:solidFill>
              <a:latin typeface="Calibri"/>
              <a:ea typeface="Calibri"/>
              <a:cs typeface="Calibri"/>
              <a:sym typeface="Calibri"/>
            </a:endParaRPr>
          </a:p>
        </p:txBody>
      </p:sp>
      <p:sp>
        <p:nvSpPr>
          <p:cNvPr id="432" name="Google Shape;432;p22"/>
          <p:cNvSpPr txBox="1">
            <a:spLocks noGrp="1"/>
          </p:cNvSpPr>
          <p:nvPr>
            <p:ph type="ftr" idx="11"/>
          </p:nvPr>
        </p:nvSpPr>
        <p:spPr>
          <a:xfrm>
            <a:off x="2865663" y="6356350"/>
            <a:ext cx="6460672" cy="456647"/>
          </a:xfrm>
          <a:prstGeom prst="rect">
            <a:avLst/>
          </a:prstGeom>
          <a:noFill/>
          <a:ln>
            <a:noFill/>
          </a:ln>
        </p:spPr>
        <p:txBody>
          <a:bodyPr spcFirstLastPara="1" wrap="square" lIns="91425" tIns="45700" rIns="91425" bIns="45700" anchor="ctr" anchorCtr="0">
            <a:noAutofit/>
          </a:bodyPr>
          <a:lstStyle/>
          <a:p>
            <a:pPr marL="0" lvl="0" indent="0" algn="ctr" rtl="0">
              <a:spcBef>
                <a:spcPts val="0"/>
              </a:spcBef>
              <a:spcAft>
                <a:spcPts val="0"/>
              </a:spcAft>
              <a:buNone/>
            </a:pPr>
            <a:r>
              <a:rPr lang="en-US"/>
              <a:t>EOCap4Africa – TB 05a Remote Sensing Data: Preprocessing</a:t>
            </a:r>
            <a:endParaRPr/>
          </a:p>
        </p:txBody>
      </p:sp>
      <p:sp>
        <p:nvSpPr>
          <p:cNvPr id="433" name="Google Shape;433;p22"/>
          <p:cNvSpPr txBox="1"/>
          <p:nvPr/>
        </p:nvSpPr>
        <p:spPr>
          <a:xfrm>
            <a:off x="1098146" y="1567915"/>
            <a:ext cx="9995706" cy="5139869"/>
          </a:xfrm>
          <a:prstGeom prst="rect">
            <a:avLst/>
          </a:prstGeom>
          <a:noFill/>
          <a:ln>
            <a:noFill/>
          </a:ln>
        </p:spPr>
        <p:txBody>
          <a:bodyPr spcFirstLastPara="1" wrap="square" lIns="91425" tIns="45700" rIns="91425" bIns="45700" anchor="t" anchorCtr="0">
            <a:spAutoFit/>
          </a:bodyPr>
          <a:lstStyle/>
          <a:p>
            <a:pPr marL="342900" marR="0" lvl="0" indent="-342900" algn="l" rtl="0">
              <a:spcBef>
                <a:spcPts val="0"/>
              </a:spcBef>
              <a:spcAft>
                <a:spcPts val="0"/>
              </a:spcAft>
              <a:buClr>
                <a:schemeClr val="dk1"/>
              </a:buClr>
              <a:buSzPts val="2000"/>
              <a:buFont typeface="Arial"/>
              <a:buChar char="•"/>
            </a:pPr>
            <a:r>
              <a:rPr lang="en-US" sz="2000" b="1" dirty="0">
                <a:solidFill>
                  <a:schemeClr val="dk1"/>
                </a:solidFill>
                <a:latin typeface="Calibri"/>
                <a:ea typeface="Calibri"/>
                <a:cs typeface="Calibri"/>
                <a:sym typeface="Calibri"/>
              </a:rPr>
              <a:t>Minnaert correction</a:t>
            </a:r>
            <a:endParaRPr dirty="0"/>
          </a:p>
          <a:p>
            <a:pPr marL="800100" marR="0" lvl="1" indent="-342900" algn="l" rtl="0">
              <a:spcBef>
                <a:spcPts val="1200"/>
              </a:spcBef>
              <a:spcAft>
                <a:spcPts val="0"/>
              </a:spcAft>
              <a:buClr>
                <a:schemeClr val="dk1"/>
              </a:buClr>
              <a:buSzPts val="2000"/>
              <a:buFont typeface="Arial"/>
              <a:buChar char="•"/>
            </a:pPr>
            <a:r>
              <a:rPr lang="en-US" sz="2000" b="0" i="0" u="none" strike="noStrike" cap="none" dirty="0">
                <a:solidFill>
                  <a:schemeClr val="dk1"/>
                </a:solidFill>
                <a:latin typeface="Calibri"/>
                <a:ea typeface="Calibri"/>
                <a:cs typeface="Calibri"/>
                <a:sym typeface="Calibri"/>
              </a:rPr>
              <a:t>First order correction for terrain illumination effects</a:t>
            </a:r>
            <a:endParaRPr dirty="0"/>
          </a:p>
          <a:p>
            <a:pPr marL="800100" marR="0" lvl="1" indent="-215900" algn="l" rtl="0">
              <a:spcBef>
                <a:spcPts val="1200"/>
              </a:spcBef>
              <a:spcAft>
                <a:spcPts val="0"/>
              </a:spcAft>
              <a:buClr>
                <a:schemeClr val="dk1"/>
              </a:buClr>
              <a:buSzPts val="2000"/>
              <a:buFont typeface="Arial"/>
              <a:buNone/>
            </a:pPr>
            <a:endParaRPr sz="2000" b="0" i="0" u="none" strike="noStrike" cap="none" dirty="0">
              <a:solidFill>
                <a:schemeClr val="dk1"/>
              </a:solidFill>
              <a:latin typeface="Calibri"/>
              <a:ea typeface="Calibri"/>
              <a:cs typeface="Calibri"/>
              <a:sym typeface="Calibri"/>
            </a:endParaRPr>
          </a:p>
          <a:p>
            <a:pPr marL="457200" marR="0" lvl="1" indent="0" algn="l" rtl="0">
              <a:spcBef>
                <a:spcPts val="1200"/>
              </a:spcBef>
              <a:spcAft>
                <a:spcPts val="0"/>
              </a:spcAft>
              <a:buNone/>
            </a:pPr>
            <a:r>
              <a:rPr lang="en-US" sz="2800" b="0" i="0" u="none" strike="noStrike" cap="none" dirty="0">
                <a:solidFill>
                  <a:schemeClr val="dk1"/>
                </a:solidFill>
                <a:latin typeface="Calibri"/>
                <a:ea typeface="Calibri"/>
                <a:cs typeface="Calibri"/>
                <a:sym typeface="Calibri"/>
              </a:rPr>
              <a:t>L</a:t>
            </a:r>
            <a:r>
              <a:rPr lang="en-US" sz="2800" b="0" i="0" u="none" strike="noStrike" cap="none" baseline="-25000" dirty="0">
                <a:solidFill>
                  <a:schemeClr val="dk1"/>
                </a:solidFill>
                <a:latin typeface="Calibri"/>
                <a:ea typeface="Calibri"/>
                <a:cs typeface="Calibri"/>
                <a:sym typeface="Calibri"/>
              </a:rPr>
              <a:t>n</a:t>
            </a:r>
            <a:r>
              <a:rPr lang="en-US" sz="2800" b="0" i="0" u="none" strike="noStrike" cap="none" dirty="0">
                <a:solidFill>
                  <a:schemeClr val="dk1"/>
                </a:solidFill>
                <a:latin typeface="Calibri"/>
                <a:ea typeface="Calibri"/>
                <a:cs typeface="Calibri"/>
                <a:sym typeface="Calibri"/>
              </a:rPr>
              <a:t> = L * cos(e)</a:t>
            </a:r>
            <a:r>
              <a:rPr lang="en-US" sz="2800" b="0" i="0" u="none" strike="noStrike" cap="none" baseline="30000" dirty="0">
                <a:solidFill>
                  <a:schemeClr val="dk1"/>
                </a:solidFill>
                <a:latin typeface="Calibri"/>
                <a:ea typeface="Calibri"/>
                <a:cs typeface="Calibri"/>
                <a:sym typeface="Calibri"/>
              </a:rPr>
              <a:t>k-1</a:t>
            </a:r>
            <a:r>
              <a:rPr lang="en-US" sz="2800" b="0" i="0" u="none" strike="noStrike" cap="none" dirty="0">
                <a:solidFill>
                  <a:schemeClr val="dk1"/>
                </a:solidFill>
                <a:latin typeface="Calibri"/>
                <a:ea typeface="Calibri"/>
                <a:cs typeface="Calibri"/>
                <a:sym typeface="Calibri"/>
              </a:rPr>
              <a:t> * cos(</a:t>
            </a:r>
            <a:r>
              <a:rPr lang="en-US" sz="2800" b="0" i="0" u="none" strike="noStrike" cap="none" dirty="0" err="1">
                <a:solidFill>
                  <a:schemeClr val="dk1"/>
                </a:solidFill>
                <a:latin typeface="Calibri"/>
                <a:ea typeface="Calibri"/>
                <a:cs typeface="Calibri"/>
                <a:sym typeface="Calibri"/>
              </a:rPr>
              <a:t>i</a:t>
            </a:r>
            <a:r>
              <a:rPr lang="en-US" sz="2800" b="0" i="0" u="none" strike="noStrike" cap="none" dirty="0">
                <a:solidFill>
                  <a:schemeClr val="dk1"/>
                </a:solidFill>
                <a:latin typeface="Calibri"/>
                <a:ea typeface="Calibri"/>
                <a:cs typeface="Calibri"/>
                <a:sym typeface="Calibri"/>
              </a:rPr>
              <a:t>)</a:t>
            </a:r>
            <a:r>
              <a:rPr lang="en-US" sz="2800" b="0" i="0" u="none" strike="noStrike" cap="none" baseline="30000" dirty="0">
                <a:solidFill>
                  <a:schemeClr val="dk1"/>
                </a:solidFill>
                <a:latin typeface="Calibri"/>
                <a:ea typeface="Calibri"/>
                <a:cs typeface="Calibri"/>
                <a:sym typeface="Calibri"/>
              </a:rPr>
              <a:t>k</a:t>
            </a:r>
            <a:endParaRPr dirty="0"/>
          </a:p>
          <a:p>
            <a:pPr marL="457200" marR="0" lvl="1" indent="0" algn="l" rtl="0">
              <a:spcBef>
                <a:spcPts val="1200"/>
              </a:spcBef>
              <a:spcAft>
                <a:spcPts val="0"/>
              </a:spcAft>
              <a:buNone/>
            </a:pPr>
            <a:endParaRPr sz="2000" b="0" i="0" u="none" strike="noStrike" cap="none" dirty="0">
              <a:solidFill>
                <a:schemeClr val="dk1"/>
              </a:solidFill>
              <a:latin typeface="Calibri"/>
              <a:ea typeface="Calibri"/>
              <a:cs typeface="Calibri"/>
              <a:sym typeface="Calibri"/>
            </a:endParaRPr>
          </a:p>
          <a:p>
            <a:pPr marL="457200" marR="0" lvl="1" indent="0" algn="l" rtl="0">
              <a:spcBef>
                <a:spcPts val="1200"/>
              </a:spcBef>
              <a:spcAft>
                <a:spcPts val="0"/>
              </a:spcAft>
              <a:buNone/>
            </a:pPr>
            <a:r>
              <a:rPr lang="en-US" sz="2000" b="0" i="0" u="none" strike="noStrike" cap="none" dirty="0">
                <a:solidFill>
                  <a:schemeClr val="dk1"/>
                </a:solidFill>
                <a:latin typeface="Calibri"/>
                <a:ea typeface="Calibri"/>
                <a:cs typeface="Calibri"/>
                <a:sym typeface="Calibri"/>
              </a:rPr>
              <a:t>L</a:t>
            </a:r>
            <a:r>
              <a:rPr lang="en-US" sz="2000" b="0" i="0" u="none" strike="noStrike" cap="none" baseline="-25000" dirty="0">
                <a:solidFill>
                  <a:schemeClr val="dk1"/>
                </a:solidFill>
                <a:latin typeface="Calibri"/>
                <a:ea typeface="Calibri"/>
                <a:cs typeface="Calibri"/>
                <a:sym typeface="Calibri"/>
              </a:rPr>
              <a:t>n</a:t>
            </a:r>
            <a:r>
              <a:rPr lang="en-US" sz="2000" b="0" i="0" u="none" strike="noStrike" cap="none" dirty="0">
                <a:solidFill>
                  <a:schemeClr val="dk1"/>
                </a:solidFill>
                <a:latin typeface="Calibri"/>
                <a:ea typeface="Calibri"/>
                <a:cs typeface="Calibri"/>
                <a:sym typeface="Calibri"/>
              </a:rPr>
              <a:t> - normalized radiance</a:t>
            </a:r>
            <a:endParaRPr dirty="0"/>
          </a:p>
          <a:p>
            <a:pPr marL="457200" marR="0" lvl="1" indent="0" algn="l" rtl="0">
              <a:spcBef>
                <a:spcPts val="1200"/>
              </a:spcBef>
              <a:spcAft>
                <a:spcPts val="0"/>
              </a:spcAft>
              <a:buNone/>
            </a:pPr>
            <a:r>
              <a:rPr lang="en-US" sz="2000" b="0" i="0" u="none" strike="noStrike" cap="none" dirty="0">
                <a:solidFill>
                  <a:schemeClr val="dk1"/>
                </a:solidFill>
                <a:latin typeface="Calibri"/>
                <a:ea typeface="Calibri"/>
                <a:cs typeface="Calibri"/>
                <a:sym typeface="Calibri"/>
              </a:rPr>
              <a:t>L   - measured radiance</a:t>
            </a:r>
            <a:endParaRPr dirty="0"/>
          </a:p>
          <a:p>
            <a:pPr marL="457200" marR="0" lvl="1" indent="0" algn="l" rtl="0">
              <a:spcBef>
                <a:spcPts val="1200"/>
              </a:spcBef>
              <a:spcAft>
                <a:spcPts val="0"/>
              </a:spcAft>
              <a:buNone/>
            </a:pPr>
            <a:r>
              <a:rPr lang="en-US" sz="2000" b="0" i="0" u="none" strike="noStrike" cap="none" dirty="0">
                <a:solidFill>
                  <a:schemeClr val="dk1"/>
                </a:solidFill>
                <a:latin typeface="Calibri"/>
                <a:ea typeface="Calibri"/>
                <a:cs typeface="Calibri"/>
                <a:sym typeface="Calibri"/>
              </a:rPr>
              <a:t>e   - slope (derived from DEM)</a:t>
            </a:r>
            <a:endParaRPr dirty="0"/>
          </a:p>
          <a:p>
            <a:pPr marL="457200" marR="0" lvl="1" indent="0" algn="l" rtl="0">
              <a:spcBef>
                <a:spcPts val="1200"/>
              </a:spcBef>
              <a:spcAft>
                <a:spcPts val="0"/>
              </a:spcAft>
              <a:buNone/>
            </a:pPr>
            <a:r>
              <a:rPr lang="en-US" sz="2000" b="0" i="0" u="none" strike="noStrike" cap="none" dirty="0" err="1">
                <a:solidFill>
                  <a:schemeClr val="dk1"/>
                </a:solidFill>
                <a:latin typeface="Calibri"/>
                <a:ea typeface="Calibri"/>
                <a:cs typeface="Calibri"/>
                <a:sym typeface="Calibri"/>
              </a:rPr>
              <a:t>i</a:t>
            </a:r>
            <a:r>
              <a:rPr lang="en-US" sz="2000" b="0" i="0" u="none" strike="noStrike" cap="none" dirty="0">
                <a:solidFill>
                  <a:schemeClr val="dk1"/>
                </a:solidFill>
                <a:latin typeface="Calibri"/>
                <a:ea typeface="Calibri"/>
                <a:cs typeface="Calibri"/>
                <a:sym typeface="Calibri"/>
              </a:rPr>
              <a:t>    - incidence angle of solar radiation</a:t>
            </a:r>
            <a:endParaRPr dirty="0"/>
          </a:p>
          <a:p>
            <a:pPr marL="457200" marR="0" lvl="1" indent="0" algn="l" rtl="0">
              <a:spcBef>
                <a:spcPts val="1200"/>
              </a:spcBef>
              <a:spcAft>
                <a:spcPts val="0"/>
              </a:spcAft>
              <a:buNone/>
            </a:pPr>
            <a:r>
              <a:rPr lang="en-US" sz="2000" b="0" i="0" u="none" strike="noStrike" cap="none" dirty="0">
                <a:solidFill>
                  <a:schemeClr val="dk1"/>
                </a:solidFill>
                <a:latin typeface="Calibri"/>
                <a:ea typeface="Calibri"/>
                <a:cs typeface="Calibri"/>
                <a:sym typeface="Calibri"/>
              </a:rPr>
              <a:t>k   - Minnaert constant (estimated for each image)</a:t>
            </a:r>
            <a:endParaRPr dirty="0"/>
          </a:p>
          <a:p>
            <a:pPr marL="457200" marR="0" lvl="1" indent="0" algn="l" rtl="0">
              <a:spcBef>
                <a:spcPts val="1200"/>
              </a:spcBef>
              <a:spcAft>
                <a:spcPts val="0"/>
              </a:spcAft>
              <a:buNone/>
            </a:pPr>
            <a:endParaRPr sz="2000" b="0" i="0" u="none" strike="noStrike" cap="none" dirty="0">
              <a:solidFill>
                <a:schemeClr val="dk1"/>
              </a:solidFill>
              <a:latin typeface="Calibri"/>
              <a:ea typeface="Calibri"/>
              <a:cs typeface="Calibri"/>
              <a:sym typeface="Calibri"/>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438"/>
        <p:cNvGrpSpPr/>
        <p:nvPr/>
      </p:nvGrpSpPr>
      <p:grpSpPr>
        <a:xfrm>
          <a:off x="0" y="0"/>
          <a:ext cx="0" cy="0"/>
          <a:chOff x="0" y="0"/>
          <a:chExt cx="0" cy="0"/>
        </a:xfrm>
      </p:grpSpPr>
      <p:sp>
        <p:nvSpPr>
          <p:cNvPr id="439" name="Google Shape;439;p23"/>
          <p:cNvSpPr txBox="1"/>
          <p:nvPr/>
        </p:nvSpPr>
        <p:spPr>
          <a:xfrm>
            <a:off x="902757" y="472704"/>
            <a:ext cx="9773952" cy="58477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3200" b="1">
                <a:solidFill>
                  <a:schemeClr val="dk1"/>
                </a:solidFill>
                <a:latin typeface="Calibri"/>
                <a:ea typeface="Calibri"/>
                <a:cs typeface="Calibri"/>
                <a:sym typeface="Calibri"/>
              </a:rPr>
              <a:t>Terrain effects</a:t>
            </a:r>
            <a:endParaRPr/>
          </a:p>
        </p:txBody>
      </p:sp>
      <p:pic>
        <p:nvPicPr>
          <p:cNvPr id="440" name="Google Shape;440;p23" descr="Ein Bild, das Schwarz, Dunkelheit enthält.&#10;&#10;Automatisch generierte Beschreibung"/>
          <p:cNvPicPr preferRelativeResize="0"/>
          <p:nvPr/>
        </p:nvPicPr>
        <p:blipFill rotWithShape="1">
          <a:blip r:embed="rId3">
            <a:alphaModFix/>
          </a:blip>
          <a:srcRect/>
          <a:stretch/>
        </p:blipFill>
        <p:spPr>
          <a:xfrm>
            <a:off x="11235462" y="112704"/>
            <a:ext cx="720000" cy="720000"/>
          </a:xfrm>
          <a:prstGeom prst="rect">
            <a:avLst/>
          </a:prstGeom>
          <a:noFill/>
          <a:ln>
            <a:noFill/>
          </a:ln>
        </p:spPr>
      </p:pic>
      <p:sp>
        <p:nvSpPr>
          <p:cNvPr id="441" name="Google Shape;441;p23"/>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23</a:t>
            </a:fld>
            <a:endParaRPr/>
          </a:p>
        </p:txBody>
      </p:sp>
      <p:pic>
        <p:nvPicPr>
          <p:cNvPr id="442" name="Google Shape;442;p23"/>
          <p:cNvPicPr preferRelativeResize="0"/>
          <p:nvPr/>
        </p:nvPicPr>
        <p:blipFill rotWithShape="1">
          <a:blip r:embed="rId4">
            <a:alphaModFix amt="30000"/>
          </a:blip>
          <a:srcRect/>
          <a:stretch/>
        </p:blipFill>
        <p:spPr>
          <a:xfrm rot="-5400000">
            <a:off x="-3042044" y="3163081"/>
            <a:ext cx="6768000" cy="531838"/>
          </a:xfrm>
          <a:prstGeom prst="rect">
            <a:avLst/>
          </a:prstGeom>
          <a:noFill/>
          <a:ln>
            <a:noFill/>
          </a:ln>
        </p:spPr>
      </p:pic>
      <p:sp>
        <p:nvSpPr>
          <p:cNvPr id="443" name="Google Shape;443;p23"/>
          <p:cNvSpPr txBox="1"/>
          <p:nvPr/>
        </p:nvSpPr>
        <p:spPr>
          <a:xfrm>
            <a:off x="8221984" y="1811817"/>
            <a:ext cx="3808915" cy="4351338"/>
          </a:xfrm>
          <a:prstGeom prst="rect">
            <a:avLst/>
          </a:prstGeom>
          <a:noFill/>
          <a:ln>
            <a:noFill/>
          </a:ln>
        </p:spPr>
        <p:txBody>
          <a:bodyPr spcFirstLastPara="1" wrap="square" lIns="91425" tIns="45700" rIns="91425" bIns="45700" anchor="t" anchorCtr="0">
            <a:normAutofit/>
          </a:bodyPr>
          <a:lstStyle/>
          <a:p>
            <a:pPr marL="228600" marR="0" lvl="0" indent="-101600" algn="l" rtl="0">
              <a:lnSpc>
                <a:spcPct val="90000"/>
              </a:lnSpc>
              <a:spcBef>
                <a:spcPts val="0"/>
              </a:spcBef>
              <a:spcAft>
                <a:spcPts val="0"/>
              </a:spcAft>
              <a:buClr>
                <a:schemeClr val="dk1"/>
              </a:buClr>
              <a:buSzPts val="2000"/>
              <a:buFont typeface="Arial"/>
              <a:buNone/>
            </a:pPr>
            <a:endParaRPr sz="2000">
              <a:solidFill>
                <a:schemeClr val="dk1"/>
              </a:solidFill>
              <a:latin typeface="Calibri"/>
              <a:ea typeface="Calibri"/>
              <a:cs typeface="Calibri"/>
              <a:sym typeface="Calibri"/>
            </a:endParaRPr>
          </a:p>
          <a:p>
            <a:pPr marL="228600" marR="0" lvl="0" indent="-101600" algn="l" rtl="0">
              <a:lnSpc>
                <a:spcPct val="90000"/>
              </a:lnSpc>
              <a:spcBef>
                <a:spcPts val="1000"/>
              </a:spcBef>
              <a:spcAft>
                <a:spcPts val="0"/>
              </a:spcAft>
              <a:buClr>
                <a:schemeClr val="dk1"/>
              </a:buClr>
              <a:buSzPts val="2000"/>
              <a:buFont typeface="Arial"/>
              <a:buNone/>
            </a:pPr>
            <a:endParaRPr sz="2000">
              <a:solidFill>
                <a:schemeClr val="dk1"/>
              </a:solidFill>
              <a:latin typeface="Calibri"/>
              <a:ea typeface="Calibri"/>
              <a:cs typeface="Calibri"/>
              <a:sym typeface="Calibri"/>
            </a:endParaRPr>
          </a:p>
          <a:p>
            <a:pPr marL="228600" marR="0" lvl="0" indent="-50800" algn="l" rtl="0">
              <a:lnSpc>
                <a:spcPct val="90000"/>
              </a:lnSpc>
              <a:spcBef>
                <a:spcPts val="1000"/>
              </a:spcBef>
              <a:spcAft>
                <a:spcPts val="0"/>
              </a:spcAft>
              <a:buClr>
                <a:schemeClr val="dk1"/>
              </a:buClr>
              <a:buSzPts val="2800"/>
              <a:buFont typeface="Arial"/>
              <a:buNone/>
            </a:pPr>
            <a:endParaRPr sz="2800">
              <a:solidFill>
                <a:schemeClr val="dk1"/>
              </a:solidFill>
              <a:latin typeface="Calibri"/>
              <a:ea typeface="Calibri"/>
              <a:cs typeface="Calibri"/>
              <a:sym typeface="Calibri"/>
            </a:endParaRPr>
          </a:p>
        </p:txBody>
      </p:sp>
      <p:sp>
        <p:nvSpPr>
          <p:cNvPr id="444" name="Google Shape;444;p23"/>
          <p:cNvSpPr txBox="1">
            <a:spLocks noGrp="1"/>
          </p:cNvSpPr>
          <p:nvPr>
            <p:ph type="ftr" idx="11"/>
          </p:nvPr>
        </p:nvSpPr>
        <p:spPr>
          <a:xfrm>
            <a:off x="2865663" y="6356350"/>
            <a:ext cx="6460672" cy="456647"/>
          </a:xfrm>
          <a:prstGeom prst="rect">
            <a:avLst/>
          </a:prstGeom>
          <a:noFill/>
          <a:ln>
            <a:noFill/>
          </a:ln>
        </p:spPr>
        <p:txBody>
          <a:bodyPr spcFirstLastPara="1" wrap="square" lIns="91425" tIns="45700" rIns="91425" bIns="45700" anchor="ctr" anchorCtr="0">
            <a:noAutofit/>
          </a:bodyPr>
          <a:lstStyle/>
          <a:p>
            <a:pPr marL="0" lvl="0" indent="0" algn="ctr" rtl="0">
              <a:spcBef>
                <a:spcPts val="0"/>
              </a:spcBef>
              <a:spcAft>
                <a:spcPts val="0"/>
              </a:spcAft>
              <a:buNone/>
            </a:pPr>
            <a:r>
              <a:rPr lang="en-US"/>
              <a:t>EOCap4Africa – TB 05a Remote Sensing Data: Preprocessing</a:t>
            </a:r>
            <a:endParaRPr/>
          </a:p>
        </p:txBody>
      </p:sp>
      <p:sp>
        <p:nvSpPr>
          <p:cNvPr id="445" name="Google Shape;445;p23"/>
          <p:cNvSpPr txBox="1"/>
          <p:nvPr/>
        </p:nvSpPr>
        <p:spPr>
          <a:xfrm>
            <a:off x="1098146" y="2074783"/>
            <a:ext cx="9995706" cy="3754874"/>
          </a:xfrm>
          <a:prstGeom prst="rect">
            <a:avLst/>
          </a:prstGeom>
          <a:noFill/>
          <a:ln>
            <a:noFill/>
          </a:ln>
        </p:spPr>
        <p:txBody>
          <a:bodyPr spcFirstLastPara="1" wrap="square" lIns="91425" tIns="45700" rIns="91425" bIns="45700" anchor="t" anchorCtr="0">
            <a:spAutoFit/>
          </a:bodyPr>
          <a:lstStyle/>
          <a:p>
            <a:pPr marL="342900" marR="0" lvl="0" indent="-342900" algn="l" rtl="0">
              <a:spcBef>
                <a:spcPts val="0"/>
              </a:spcBef>
              <a:spcAft>
                <a:spcPts val="0"/>
              </a:spcAft>
              <a:buClr>
                <a:schemeClr val="dk1"/>
              </a:buClr>
              <a:buSzPts val="2000"/>
              <a:buFont typeface="Arial"/>
              <a:buChar char="•"/>
            </a:pPr>
            <a:r>
              <a:rPr lang="en-US" sz="2000" b="1">
                <a:solidFill>
                  <a:schemeClr val="dk1"/>
                </a:solidFill>
                <a:latin typeface="Calibri"/>
                <a:ea typeface="Calibri"/>
                <a:cs typeface="Calibri"/>
                <a:sym typeface="Calibri"/>
              </a:rPr>
              <a:t>Shaded relief model (SRM)</a:t>
            </a:r>
            <a:endParaRPr/>
          </a:p>
          <a:p>
            <a:pPr marL="800100" marR="0" lvl="1" indent="-342900" algn="l" rtl="0">
              <a:spcBef>
                <a:spcPts val="1200"/>
              </a:spcBef>
              <a:spcAft>
                <a:spcPts val="0"/>
              </a:spcAft>
              <a:buClr>
                <a:schemeClr val="dk1"/>
              </a:buClr>
              <a:buSzPts val="2000"/>
              <a:buFont typeface="Arial"/>
              <a:buChar char="•"/>
            </a:pPr>
            <a:r>
              <a:rPr lang="en-US" sz="2000" b="0" i="0" u="none" strike="noStrike" cap="none">
                <a:solidFill>
                  <a:schemeClr val="dk1"/>
                </a:solidFill>
                <a:latin typeface="Calibri"/>
                <a:ea typeface="Calibri"/>
                <a:cs typeface="Calibri"/>
                <a:sym typeface="Calibri"/>
              </a:rPr>
              <a:t>Requires digital elevation model</a:t>
            </a:r>
            <a:endParaRPr/>
          </a:p>
          <a:p>
            <a:pPr marL="800100" marR="0" lvl="1" indent="-342900" algn="l" rtl="0">
              <a:spcBef>
                <a:spcPts val="1200"/>
              </a:spcBef>
              <a:spcAft>
                <a:spcPts val="0"/>
              </a:spcAft>
              <a:buClr>
                <a:schemeClr val="dk1"/>
              </a:buClr>
              <a:buSzPts val="2000"/>
              <a:buFont typeface="Arial"/>
              <a:buChar char="•"/>
            </a:pPr>
            <a:r>
              <a:rPr lang="en-US" sz="2000" b="0" i="0" u="none" strike="noStrike" cap="none">
                <a:solidFill>
                  <a:schemeClr val="dk1"/>
                </a:solidFill>
                <a:latin typeface="Calibri"/>
                <a:ea typeface="Calibri"/>
                <a:cs typeface="Calibri"/>
                <a:sym typeface="Calibri"/>
              </a:rPr>
              <a:t>Generated with constant albedo (brightness dependent solely on topographic effects)</a:t>
            </a:r>
            <a:endParaRPr/>
          </a:p>
          <a:p>
            <a:pPr marL="800100" marR="0" lvl="1" indent="-342900" algn="l" rtl="0">
              <a:spcBef>
                <a:spcPts val="1200"/>
              </a:spcBef>
              <a:spcAft>
                <a:spcPts val="0"/>
              </a:spcAft>
              <a:buClr>
                <a:schemeClr val="dk1"/>
              </a:buClr>
              <a:buSzPts val="2000"/>
              <a:buFont typeface="Arial"/>
              <a:buChar char="•"/>
            </a:pPr>
            <a:r>
              <a:rPr lang="en-US" sz="2000" b="0" i="0" u="none" strike="noStrike" cap="none">
                <a:solidFill>
                  <a:schemeClr val="dk1"/>
                </a:solidFill>
                <a:latin typeface="Calibri"/>
                <a:ea typeface="Calibri"/>
                <a:cs typeface="Calibri"/>
                <a:sym typeface="Calibri"/>
              </a:rPr>
              <a:t>Ratio of image and SRM yields spectral radiance of ground cover (noisy)</a:t>
            </a:r>
            <a:endParaRPr/>
          </a:p>
          <a:p>
            <a:pPr marL="457200" marR="0" lvl="1" indent="0" algn="l" rtl="0">
              <a:spcBef>
                <a:spcPts val="1200"/>
              </a:spcBef>
              <a:spcAft>
                <a:spcPts val="0"/>
              </a:spcAft>
              <a:buNone/>
            </a:pPr>
            <a:endParaRPr sz="2000" b="0" i="0" u="none" strike="noStrike" cap="none">
              <a:solidFill>
                <a:schemeClr val="dk1"/>
              </a:solidFill>
              <a:latin typeface="Calibri"/>
              <a:ea typeface="Calibri"/>
              <a:cs typeface="Calibri"/>
              <a:sym typeface="Calibri"/>
            </a:endParaRPr>
          </a:p>
          <a:p>
            <a:pPr marL="800100" marR="0" lvl="1" indent="-342900" algn="l" rtl="0">
              <a:spcBef>
                <a:spcPts val="1200"/>
              </a:spcBef>
              <a:spcAft>
                <a:spcPts val="0"/>
              </a:spcAft>
              <a:buClr>
                <a:schemeClr val="dk1"/>
              </a:buClr>
              <a:buSzPts val="2000"/>
              <a:buFont typeface="Arial"/>
              <a:buChar char="•"/>
            </a:pPr>
            <a:r>
              <a:rPr lang="en-US" sz="2000" b="0" i="0" u="none" strike="noStrike" cap="none">
                <a:solidFill>
                  <a:schemeClr val="dk1"/>
                </a:solidFill>
                <a:latin typeface="Calibri"/>
                <a:ea typeface="Calibri"/>
                <a:cs typeface="Calibri"/>
                <a:sym typeface="Calibri"/>
              </a:rPr>
              <a:t>Alternative:</a:t>
            </a:r>
            <a:endParaRPr/>
          </a:p>
          <a:p>
            <a:pPr marL="457200" marR="0" lvl="1" indent="0" algn="l" rtl="0">
              <a:spcBef>
                <a:spcPts val="1200"/>
              </a:spcBef>
              <a:spcAft>
                <a:spcPts val="0"/>
              </a:spcAft>
              <a:buNone/>
            </a:pPr>
            <a:r>
              <a:rPr lang="en-US" sz="2800" b="0" i="0" u="none" strike="noStrike" cap="none">
                <a:solidFill>
                  <a:schemeClr val="dk1"/>
                </a:solidFill>
                <a:latin typeface="Calibri"/>
                <a:ea typeface="Calibri"/>
                <a:cs typeface="Calibri"/>
                <a:sym typeface="Calibri"/>
              </a:rPr>
              <a:t>DN</a:t>
            </a:r>
            <a:r>
              <a:rPr lang="en-US" sz="2800" b="0" i="0" u="none" strike="noStrike" cap="none" baseline="-25000">
                <a:solidFill>
                  <a:schemeClr val="dk1"/>
                </a:solidFill>
                <a:latin typeface="Calibri"/>
                <a:ea typeface="Calibri"/>
                <a:cs typeface="Calibri"/>
                <a:sym typeface="Calibri"/>
              </a:rPr>
              <a:t>corr</a:t>
            </a:r>
            <a:r>
              <a:rPr lang="en-US" sz="2800" b="0" i="0" u="none" strike="noStrike" cap="none">
                <a:solidFill>
                  <a:schemeClr val="dk1"/>
                </a:solidFill>
                <a:latin typeface="Calibri"/>
                <a:ea typeface="Calibri"/>
                <a:cs typeface="Calibri"/>
                <a:sym typeface="Calibri"/>
              </a:rPr>
              <a:t> = m * (DN – SRM</a:t>
            </a:r>
            <a:r>
              <a:rPr lang="en-US" sz="2800" b="0" i="0" u="none" strike="noStrike" cap="none" baseline="-25000">
                <a:solidFill>
                  <a:schemeClr val="dk1"/>
                </a:solidFill>
                <a:latin typeface="Calibri"/>
                <a:ea typeface="Calibri"/>
                <a:cs typeface="Calibri"/>
                <a:sym typeface="Calibri"/>
              </a:rPr>
              <a:t>DN</a:t>
            </a:r>
            <a:r>
              <a:rPr lang="en-US" sz="2800" b="0" i="0" u="none" strike="noStrike" cap="none">
                <a:solidFill>
                  <a:schemeClr val="dk1"/>
                </a:solidFill>
                <a:latin typeface="Calibri"/>
                <a:ea typeface="Calibri"/>
                <a:cs typeface="Calibri"/>
                <a:sym typeface="Calibri"/>
              </a:rPr>
              <a:t>) + a </a:t>
            </a:r>
            <a:endParaRPr/>
          </a:p>
          <a:p>
            <a:pPr marL="457200" marR="0" lvl="1" indent="0" algn="l" rtl="0">
              <a:spcBef>
                <a:spcPts val="1200"/>
              </a:spcBef>
              <a:spcAft>
                <a:spcPts val="0"/>
              </a:spcAft>
              <a:buNone/>
            </a:pPr>
            <a:endParaRPr sz="2000" b="0" i="0" u="none" strike="noStrike" cap="none">
              <a:solidFill>
                <a:schemeClr val="dk1"/>
              </a:solidFill>
              <a:latin typeface="Calibri"/>
              <a:ea typeface="Calibri"/>
              <a:cs typeface="Calibri"/>
              <a:sym typeface="Calibri"/>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450"/>
        <p:cNvGrpSpPr/>
        <p:nvPr/>
      </p:nvGrpSpPr>
      <p:grpSpPr>
        <a:xfrm>
          <a:off x="0" y="0"/>
          <a:ext cx="0" cy="0"/>
          <a:chOff x="0" y="0"/>
          <a:chExt cx="0" cy="0"/>
        </a:xfrm>
      </p:grpSpPr>
      <p:sp>
        <p:nvSpPr>
          <p:cNvPr id="451" name="Google Shape;451;p24"/>
          <p:cNvSpPr txBox="1"/>
          <p:nvPr/>
        </p:nvSpPr>
        <p:spPr>
          <a:xfrm>
            <a:off x="902757" y="472704"/>
            <a:ext cx="9773952" cy="58477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3200" b="1">
                <a:solidFill>
                  <a:schemeClr val="dk1"/>
                </a:solidFill>
                <a:latin typeface="Calibri"/>
                <a:ea typeface="Calibri"/>
                <a:cs typeface="Calibri"/>
                <a:sym typeface="Calibri"/>
              </a:rPr>
              <a:t>Atmospheric correction – why?</a:t>
            </a:r>
            <a:endParaRPr/>
          </a:p>
        </p:txBody>
      </p:sp>
      <p:pic>
        <p:nvPicPr>
          <p:cNvPr id="452" name="Google Shape;452;p24" descr="Ein Bild, das Schwarz, Dunkelheit enthält.&#10;&#10;Automatisch generierte Beschreibung"/>
          <p:cNvPicPr preferRelativeResize="0"/>
          <p:nvPr/>
        </p:nvPicPr>
        <p:blipFill rotWithShape="1">
          <a:blip r:embed="rId3">
            <a:alphaModFix/>
          </a:blip>
          <a:srcRect/>
          <a:stretch/>
        </p:blipFill>
        <p:spPr>
          <a:xfrm>
            <a:off x="11235462" y="112704"/>
            <a:ext cx="720000" cy="720000"/>
          </a:xfrm>
          <a:prstGeom prst="rect">
            <a:avLst/>
          </a:prstGeom>
          <a:noFill/>
          <a:ln>
            <a:noFill/>
          </a:ln>
        </p:spPr>
      </p:pic>
      <p:sp>
        <p:nvSpPr>
          <p:cNvPr id="453" name="Google Shape;453;p24"/>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24</a:t>
            </a:fld>
            <a:endParaRPr/>
          </a:p>
        </p:txBody>
      </p:sp>
      <p:pic>
        <p:nvPicPr>
          <p:cNvPr id="454" name="Google Shape;454;p24"/>
          <p:cNvPicPr preferRelativeResize="0"/>
          <p:nvPr/>
        </p:nvPicPr>
        <p:blipFill rotWithShape="1">
          <a:blip r:embed="rId4">
            <a:alphaModFix amt="30000"/>
          </a:blip>
          <a:srcRect/>
          <a:stretch/>
        </p:blipFill>
        <p:spPr>
          <a:xfrm rot="-5400000">
            <a:off x="-3042044" y="3163081"/>
            <a:ext cx="6768000" cy="531838"/>
          </a:xfrm>
          <a:prstGeom prst="rect">
            <a:avLst/>
          </a:prstGeom>
          <a:noFill/>
          <a:ln>
            <a:noFill/>
          </a:ln>
        </p:spPr>
      </p:pic>
      <p:sp>
        <p:nvSpPr>
          <p:cNvPr id="455" name="Google Shape;455;p24"/>
          <p:cNvSpPr txBox="1"/>
          <p:nvPr/>
        </p:nvSpPr>
        <p:spPr>
          <a:xfrm>
            <a:off x="8221984" y="1811817"/>
            <a:ext cx="3808915" cy="4351338"/>
          </a:xfrm>
          <a:prstGeom prst="rect">
            <a:avLst/>
          </a:prstGeom>
          <a:noFill/>
          <a:ln>
            <a:noFill/>
          </a:ln>
        </p:spPr>
        <p:txBody>
          <a:bodyPr spcFirstLastPara="1" wrap="square" lIns="91425" tIns="45700" rIns="91425" bIns="45700" anchor="t" anchorCtr="0">
            <a:normAutofit/>
          </a:bodyPr>
          <a:lstStyle/>
          <a:p>
            <a:pPr marL="228600" marR="0" lvl="0" indent="-101600" algn="l" rtl="0">
              <a:lnSpc>
                <a:spcPct val="90000"/>
              </a:lnSpc>
              <a:spcBef>
                <a:spcPts val="0"/>
              </a:spcBef>
              <a:spcAft>
                <a:spcPts val="0"/>
              </a:spcAft>
              <a:buClr>
                <a:schemeClr val="dk1"/>
              </a:buClr>
              <a:buSzPts val="2000"/>
              <a:buFont typeface="Arial"/>
              <a:buNone/>
            </a:pPr>
            <a:endParaRPr sz="2000">
              <a:solidFill>
                <a:schemeClr val="dk1"/>
              </a:solidFill>
              <a:latin typeface="Calibri"/>
              <a:ea typeface="Calibri"/>
              <a:cs typeface="Calibri"/>
              <a:sym typeface="Calibri"/>
            </a:endParaRPr>
          </a:p>
          <a:p>
            <a:pPr marL="228600" marR="0" lvl="0" indent="-101600" algn="l" rtl="0">
              <a:lnSpc>
                <a:spcPct val="90000"/>
              </a:lnSpc>
              <a:spcBef>
                <a:spcPts val="1000"/>
              </a:spcBef>
              <a:spcAft>
                <a:spcPts val="0"/>
              </a:spcAft>
              <a:buClr>
                <a:schemeClr val="dk1"/>
              </a:buClr>
              <a:buSzPts val="2000"/>
              <a:buFont typeface="Arial"/>
              <a:buNone/>
            </a:pPr>
            <a:endParaRPr sz="2000">
              <a:solidFill>
                <a:schemeClr val="dk1"/>
              </a:solidFill>
              <a:latin typeface="Calibri"/>
              <a:ea typeface="Calibri"/>
              <a:cs typeface="Calibri"/>
              <a:sym typeface="Calibri"/>
            </a:endParaRPr>
          </a:p>
          <a:p>
            <a:pPr marL="228600" marR="0" lvl="0" indent="-50800" algn="l" rtl="0">
              <a:lnSpc>
                <a:spcPct val="90000"/>
              </a:lnSpc>
              <a:spcBef>
                <a:spcPts val="1000"/>
              </a:spcBef>
              <a:spcAft>
                <a:spcPts val="0"/>
              </a:spcAft>
              <a:buClr>
                <a:schemeClr val="dk1"/>
              </a:buClr>
              <a:buSzPts val="2800"/>
              <a:buFont typeface="Arial"/>
              <a:buNone/>
            </a:pPr>
            <a:endParaRPr sz="2800">
              <a:solidFill>
                <a:schemeClr val="dk1"/>
              </a:solidFill>
              <a:latin typeface="Calibri"/>
              <a:ea typeface="Calibri"/>
              <a:cs typeface="Calibri"/>
              <a:sym typeface="Calibri"/>
            </a:endParaRPr>
          </a:p>
        </p:txBody>
      </p:sp>
      <p:sp>
        <p:nvSpPr>
          <p:cNvPr id="456" name="Google Shape;456;p24"/>
          <p:cNvSpPr txBox="1">
            <a:spLocks noGrp="1"/>
          </p:cNvSpPr>
          <p:nvPr>
            <p:ph type="ftr" idx="11"/>
          </p:nvPr>
        </p:nvSpPr>
        <p:spPr>
          <a:xfrm>
            <a:off x="2865663" y="6356350"/>
            <a:ext cx="6460672" cy="456647"/>
          </a:xfrm>
          <a:prstGeom prst="rect">
            <a:avLst/>
          </a:prstGeom>
          <a:noFill/>
          <a:ln>
            <a:noFill/>
          </a:ln>
        </p:spPr>
        <p:txBody>
          <a:bodyPr spcFirstLastPara="1" wrap="square" lIns="91425" tIns="45700" rIns="91425" bIns="45700" anchor="ctr" anchorCtr="0">
            <a:noAutofit/>
          </a:bodyPr>
          <a:lstStyle/>
          <a:p>
            <a:pPr marL="0" lvl="0" indent="0" algn="ctr" rtl="0">
              <a:spcBef>
                <a:spcPts val="0"/>
              </a:spcBef>
              <a:spcAft>
                <a:spcPts val="0"/>
              </a:spcAft>
              <a:buNone/>
            </a:pPr>
            <a:r>
              <a:rPr lang="en-US"/>
              <a:t>EOCap4Africa – TB 05a Remote Sensing Data: Preprocessing</a:t>
            </a:r>
            <a:endParaRPr/>
          </a:p>
        </p:txBody>
      </p:sp>
      <p:sp>
        <p:nvSpPr>
          <p:cNvPr id="457" name="Google Shape;457;p24"/>
          <p:cNvSpPr txBox="1"/>
          <p:nvPr/>
        </p:nvSpPr>
        <p:spPr>
          <a:xfrm>
            <a:off x="1098146" y="2074783"/>
            <a:ext cx="9995706" cy="3400931"/>
          </a:xfrm>
          <a:prstGeom prst="rect">
            <a:avLst/>
          </a:prstGeom>
          <a:noFill/>
          <a:ln>
            <a:noFill/>
          </a:ln>
        </p:spPr>
        <p:txBody>
          <a:bodyPr spcFirstLastPara="1" wrap="square" lIns="91425" tIns="45700" rIns="91425" bIns="45700" anchor="t" anchorCtr="0">
            <a:spAutoFit/>
          </a:bodyPr>
          <a:lstStyle/>
          <a:p>
            <a:pPr marL="342900" marR="0" lvl="0" indent="-342900" algn="l" rtl="0">
              <a:spcBef>
                <a:spcPts val="0"/>
              </a:spcBef>
              <a:spcAft>
                <a:spcPts val="0"/>
              </a:spcAft>
              <a:buClr>
                <a:schemeClr val="dk1"/>
              </a:buClr>
              <a:buSzPts val="2000"/>
              <a:buFont typeface="Arial"/>
              <a:buChar char="•"/>
            </a:pPr>
            <a:r>
              <a:rPr lang="en-US" sz="2000">
                <a:solidFill>
                  <a:schemeClr val="dk1"/>
                </a:solidFill>
                <a:latin typeface="Calibri"/>
                <a:ea typeface="Calibri"/>
                <a:cs typeface="Calibri"/>
                <a:sym typeface="Calibri"/>
              </a:rPr>
              <a:t>Physical relation of radiance to surface property</a:t>
            </a:r>
            <a:endParaRPr/>
          </a:p>
          <a:p>
            <a:pPr marL="800100" marR="0" lvl="1" indent="-342900" algn="l" rtl="0">
              <a:spcBef>
                <a:spcPts val="1200"/>
              </a:spcBef>
              <a:spcAft>
                <a:spcPts val="0"/>
              </a:spcAft>
              <a:buClr>
                <a:schemeClr val="dk1"/>
              </a:buClr>
              <a:buSzPts val="2000"/>
              <a:buFont typeface="Arial"/>
              <a:buChar char="•"/>
            </a:pPr>
            <a:r>
              <a:rPr lang="en-US" sz="2000" b="0" i="0" u="none" strike="noStrike" cap="none">
                <a:solidFill>
                  <a:schemeClr val="dk1"/>
                </a:solidFill>
                <a:latin typeface="Calibri"/>
                <a:ea typeface="Calibri"/>
                <a:cs typeface="Calibri"/>
                <a:sym typeface="Calibri"/>
              </a:rPr>
              <a:t>Atmospheric component needs to be removed</a:t>
            </a:r>
            <a:endParaRPr/>
          </a:p>
          <a:p>
            <a:pPr marL="342900" marR="0" lvl="0" indent="-342900" algn="l" rtl="0">
              <a:spcBef>
                <a:spcPts val="1800"/>
              </a:spcBef>
              <a:spcAft>
                <a:spcPts val="0"/>
              </a:spcAft>
              <a:buClr>
                <a:schemeClr val="dk1"/>
              </a:buClr>
              <a:buSzPts val="2000"/>
              <a:buFont typeface="Arial"/>
              <a:buChar char="•"/>
            </a:pPr>
            <a:r>
              <a:rPr lang="en-US" sz="2000">
                <a:solidFill>
                  <a:schemeClr val="dk1"/>
                </a:solidFill>
                <a:latin typeface="Calibri"/>
                <a:ea typeface="Calibri"/>
                <a:cs typeface="Calibri"/>
                <a:sym typeface="Calibri"/>
              </a:rPr>
              <a:t>Multispectral data for visual analysis</a:t>
            </a:r>
            <a:endParaRPr/>
          </a:p>
          <a:p>
            <a:pPr marL="800100" marR="0" lvl="1" indent="-342900" algn="l" rtl="0">
              <a:spcBef>
                <a:spcPts val="1200"/>
              </a:spcBef>
              <a:spcAft>
                <a:spcPts val="0"/>
              </a:spcAft>
              <a:buClr>
                <a:schemeClr val="dk1"/>
              </a:buClr>
              <a:buSzPts val="2000"/>
              <a:buFont typeface="Arial"/>
              <a:buChar char="•"/>
            </a:pPr>
            <a:r>
              <a:rPr lang="en-US" sz="2000" b="0" i="0" u="none" strike="noStrike" cap="none">
                <a:solidFill>
                  <a:schemeClr val="dk1"/>
                </a:solidFill>
                <a:latin typeface="Calibri"/>
                <a:ea typeface="Calibri"/>
                <a:cs typeface="Calibri"/>
                <a:sym typeface="Calibri"/>
              </a:rPr>
              <a:t>Scattering increases inversely with wavelength</a:t>
            </a:r>
            <a:endParaRPr/>
          </a:p>
          <a:p>
            <a:pPr marL="342900" marR="0" lvl="0" indent="-342900" algn="l" rtl="0">
              <a:spcBef>
                <a:spcPts val="1800"/>
              </a:spcBef>
              <a:spcAft>
                <a:spcPts val="0"/>
              </a:spcAft>
              <a:buClr>
                <a:schemeClr val="dk1"/>
              </a:buClr>
              <a:buSzPts val="2000"/>
              <a:buFont typeface="Arial"/>
              <a:buChar char="•"/>
            </a:pPr>
            <a:r>
              <a:rPr lang="en-US" sz="2000">
                <a:solidFill>
                  <a:schemeClr val="dk1"/>
                </a:solidFill>
                <a:latin typeface="Calibri"/>
                <a:ea typeface="Calibri"/>
                <a:cs typeface="Calibri"/>
                <a:sym typeface="Calibri"/>
              </a:rPr>
              <a:t>Image ratios</a:t>
            </a:r>
            <a:endParaRPr/>
          </a:p>
          <a:p>
            <a:pPr marL="800100" marR="0" lvl="1" indent="-342900" algn="l" rtl="0">
              <a:spcBef>
                <a:spcPts val="1200"/>
              </a:spcBef>
              <a:spcAft>
                <a:spcPts val="0"/>
              </a:spcAft>
              <a:buClr>
                <a:schemeClr val="dk1"/>
              </a:buClr>
              <a:buSzPts val="2000"/>
              <a:buFont typeface="Arial"/>
              <a:buChar char="•"/>
            </a:pPr>
            <a:r>
              <a:rPr lang="en-US" sz="2000" b="0" i="0" u="none" strike="noStrike" cap="none">
                <a:solidFill>
                  <a:schemeClr val="dk1"/>
                </a:solidFill>
                <a:latin typeface="Calibri"/>
                <a:ea typeface="Calibri"/>
                <a:cs typeface="Calibri"/>
                <a:sym typeface="Calibri"/>
              </a:rPr>
              <a:t>Leads to biased estimate</a:t>
            </a:r>
            <a:endParaRPr/>
          </a:p>
          <a:p>
            <a:pPr marL="342900" marR="0" lvl="0" indent="-342900" algn="l" rtl="0">
              <a:spcBef>
                <a:spcPts val="1800"/>
              </a:spcBef>
              <a:spcAft>
                <a:spcPts val="0"/>
              </a:spcAft>
              <a:buClr>
                <a:schemeClr val="dk1"/>
              </a:buClr>
              <a:buSzPts val="2000"/>
              <a:buFont typeface="Arial"/>
              <a:buChar char="•"/>
            </a:pPr>
            <a:r>
              <a:rPr lang="en-US" sz="2000">
                <a:solidFill>
                  <a:schemeClr val="dk1"/>
                </a:solidFill>
                <a:latin typeface="Calibri"/>
                <a:ea typeface="Calibri"/>
                <a:cs typeface="Calibri"/>
                <a:sym typeface="Calibri"/>
              </a:rPr>
              <a:t>Time difference between image acquisition and ground truth measurements</a:t>
            </a:r>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462"/>
        <p:cNvGrpSpPr/>
        <p:nvPr/>
      </p:nvGrpSpPr>
      <p:grpSpPr>
        <a:xfrm>
          <a:off x="0" y="0"/>
          <a:ext cx="0" cy="0"/>
          <a:chOff x="0" y="0"/>
          <a:chExt cx="0" cy="0"/>
        </a:xfrm>
      </p:grpSpPr>
      <p:sp>
        <p:nvSpPr>
          <p:cNvPr id="463" name="Google Shape;463;p25"/>
          <p:cNvSpPr txBox="1"/>
          <p:nvPr/>
        </p:nvSpPr>
        <p:spPr>
          <a:xfrm>
            <a:off x="902757" y="472704"/>
            <a:ext cx="9773952" cy="58477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3200" b="1">
                <a:solidFill>
                  <a:schemeClr val="dk1"/>
                </a:solidFill>
                <a:latin typeface="Calibri"/>
                <a:ea typeface="Calibri"/>
                <a:cs typeface="Calibri"/>
                <a:sym typeface="Calibri"/>
              </a:rPr>
              <a:t>Atmosphere and radiation</a:t>
            </a:r>
            <a:endParaRPr/>
          </a:p>
        </p:txBody>
      </p:sp>
      <p:pic>
        <p:nvPicPr>
          <p:cNvPr id="464" name="Google Shape;464;p25" descr="Ein Bild, das Schwarz, Dunkelheit enthält.&#10;&#10;Automatisch generierte Beschreibung"/>
          <p:cNvPicPr preferRelativeResize="0"/>
          <p:nvPr/>
        </p:nvPicPr>
        <p:blipFill rotWithShape="1">
          <a:blip r:embed="rId3">
            <a:alphaModFix/>
          </a:blip>
          <a:srcRect/>
          <a:stretch/>
        </p:blipFill>
        <p:spPr>
          <a:xfrm>
            <a:off x="11235462" y="112704"/>
            <a:ext cx="720000" cy="720000"/>
          </a:xfrm>
          <a:prstGeom prst="rect">
            <a:avLst/>
          </a:prstGeom>
          <a:noFill/>
          <a:ln>
            <a:noFill/>
          </a:ln>
        </p:spPr>
      </p:pic>
      <p:sp>
        <p:nvSpPr>
          <p:cNvPr id="465" name="Google Shape;465;p25"/>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25</a:t>
            </a:fld>
            <a:endParaRPr/>
          </a:p>
        </p:txBody>
      </p:sp>
      <p:pic>
        <p:nvPicPr>
          <p:cNvPr id="466" name="Google Shape;466;p25"/>
          <p:cNvPicPr preferRelativeResize="0"/>
          <p:nvPr/>
        </p:nvPicPr>
        <p:blipFill rotWithShape="1">
          <a:blip r:embed="rId4">
            <a:alphaModFix amt="30000"/>
          </a:blip>
          <a:srcRect/>
          <a:stretch/>
        </p:blipFill>
        <p:spPr>
          <a:xfrm rot="-5400000">
            <a:off x="-3042044" y="3163081"/>
            <a:ext cx="6768000" cy="531838"/>
          </a:xfrm>
          <a:prstGeom prst="rect">
            <a:avLst/>
          </a:prstGeom>
          <a:noFill/>
          <a:ln>
            <a:noFill/>
          </a:ln>
        </p:spPr>
      </p:pic>
      <p:sp>
        <p:nvSpPr>
          <p:cNvPr id="467" name="Google Shape;467;p25"/>
          <p:cNvSpPr txBox="1"/>
          <p:nvPr/>
        </p:nvSpPr>
        <p:spPr>
          <a:xfrm>
            <a:off x="8221984" y="1811817"/>
            <a:ext cx="3808915" cy="4351338"/>
          </a:xfrm>
          <a:prstGeom prst="rect">
            <a:avLst/>
          </a:prstGeom>
          <a:noFill/>
          <a:ln>
            <a:noFill/>
          </a:ln>
        </p:spPr>
        <p:txBody>
          <a:bodyPr spcFirstLastPara="1" wrap="square" lIns="91425" tIns="45700" rIns="91425" bIns="45700" anchor="t" anchorCtr="0">
            <a:normAutofit/>
          </a:bodyPr>
          <a:lstStyle/>
          <a:p>
            <a:pPr marL="228600" marR="0" lvl="0" indent="-101600" algn="l" rtl="0">
              <a:lnSpc>
                <a:spcPct val="90000"/>
              </a:lnSpc>
              <a:spcBef>
                <a:spcPts val="0"/>
              </a:spcBef>
              <a:spcAft>
                <a:spcPts val="0"/>
              </a:spcAft>
              <a:buClr>
                <a:schemeClr val="dk1"/>
              </a:buClr>
              <a:buSzPts val="2000"/>
              <a:buFont typeface="Arial"/>
              <a:buNone/>
            </a:pPr>
            <a:endParaRPr sz="2000">
              <a:solidFill>
                <a:schemeClr val="dk1"/>
              </a:solidFill>
              <a:latin typeface="Calibri"/>
              <a:ea typeface="Calibri"/>
              <a:cs typeface="Calibri"/>
              <a:sym typeface="Calibri"/>
            </a:endParaRPr>
          </a:p>
          <a:p>
            <a:pPr marL="228600" marR="0" lvl="0" indent="-101600" algn="l" rtl="0">
              <a:lnSpc>
                <a:spcPct val="90000"/>
              </a:lnSpc>
              <a:spcBef>
                <a:spcPts val="1000"/>
              </a:spcBef>
              <a:spcAft>
                <a:spcPts val="0"/>
              </a:spcAft>
              <a:buClr>
                <a:schemeClr val="dk1"/>
              </a:buClr>
              <a:buSzPts val="2000"/>
              <a:buFont typeface="Arial"/>
              <a:buNone/>
            </a:pPr>
            <a:endParaRPr sz="2000">
              <a:solidFill>
                <a:schemeClr val="dk1"/>
              </a:solidFill>
              <a:latin typeface="Calibri"/>
              <a:ea typeface="Calibri"/>
              <a:cs typeface="Calibri"/>
              <a:sym typeface="Calibri"/>
            </a:endParaRPr>
          </a:p>
          <a:p>
            <a:pPr marL="228600" marR="0" lvl="0" indent="-50800" algn="l" rtl="0">
              <a:lnSpc>
                <a:spcPct val="90000"/>
              </a:lnSpc>
              <a:spcBef>
                <a:spcPts val="1000"/>
              </a:spcBef>
              <a:spcAft>
                <a:spcPts val="0"/>
              </a:spcAft>
              <a:buClr>
                <a:schemeClr val="dk1"/>
              </a:buClr>
              <a:buSzPts val="2800"/>
              <a:buFont typeface="Arial"/>
              <a:buNone/>
            </a:pPr>
            <a:endParaRPr sz="2800">
              <a:solidFill>
                <a:schemeClr val="dk1"/>
              </a:solidFill>
              <a:latin typeface="Calibri"/>
              <a:ea typeface="Calibri"/>
              <a:cs typeface="Calibri"/>
              <a:sym typeface="Calibri"/>
            </a:endParaRPr>
          </a:p>
        </p:txBody>
      </p:sp>
      <p:sp>
        <p:nvSpPr>
          <p:cNvPr id="468" name="Google Shape;468;p25"/>
          <p:cNvSpPr txBox="1">
            <a:spLocks noGrp="1"/>
          </p:cNvSpPr>
          <p:nvPr>
            <p:ph type="ftr" idx="11"/>
          </p:nvPr>
        </p:nvSpPr>
        <p:spPr>
          <a:xfrm>
            <a:off x="2865663" y="6356350"/>
            <a:ext cx="6460672" cy="456647"/>
          </a:xfrm>
          <a:prstGeom prst="rect">
            <a:avLst/>
          </a:prstGeom>
          <a:noFill/>
          <a:ln>
            <a:noFill/>
          </a:ln>
        </p:spPr>
        <p:txBody>
          <a:bodyPr spcFirstLastPara="1" wrap="square" lIns="91425" tIns="45700" rIns="91425" bIns="45700" anchor="ctr" anchorCtr="0">
            <a:noAutofit/>
          </a:bodyPr>
          <a:lstStyle/>
          <a:p>
            <a:pPr marL="0" lvl="0" indent="0" algn="ctr" rtl="0">
              <a:spcBef>
                <a:spcPts val="0"/>
              </a:spcBef>
              <a:spcAft>
                <a:spcPts val="0"/>
              </a:spcAft>
              <a:buNone/>
            </a:pPr>
            <a:r>
              <a:rPr lang="en-US"/>
              <a:t>EOCap4Africa – TB 05a Remote Sensing Data: Preprocessing</a:t>
            </a:r>
            <a:endParaRPr/>
          </a:p>
        </p:txBody>
      </p:sp>
      <p:sp>
        <p:nvSpPr>
          <p:cNvPr id="469" name="Google Shape;469;p25"/>
          <p:cNvSpPr txBox="1"/>
          <p:nvPr/>
        </p:nvSpPr>
        <p:spPr>
          <a:xfrm>
            <a:off x="1098146" y="2074783"/>
            <a:ext cx="9995706" cy="3908762"/>
          </a:xfrm>
          <a:prstGeom prst="rect">
            <a:avLst/>
          </a:prstGeom>
          <a:noFill/>
          <a:ln>
            <a:noFill/>
          </a:ln>
        </p:spPr>
        <p:txBody>
          <a:bodyPr spcFirstLastPara="1" wrap="square" lIns="91425" tIns="45700" rIns="91425" bIns="45700" anchor="t" anchorCtr="0">
            <a:spAutoFit/>
          </a:bodyPr>
          <a:lstStyle/>
          <a:p>
            <a:pPr marL="342900" marR="0" lvl="0" indent="-342900" algn="l" rtl="0">
              <a:spcBef>
                <a:spcPts val="0"/>
              </a:spcBef>
              <a:spcAft>
                <a:spcPts val="0"/>
              </a:spcAft>
              <a:buClr>
                <a:schemeClr val="dk1"/>
              </a:buClr>
              <a:buSzPts val="2000"/>
              <a:buFont typeface="Arial"/>
              <a:buChar char="•"/>
            </a:pPr>
            <a:r>
              <a:rPr lang="en-US" sz="2000">
                <a:solidFill>
                  <a:schemeClr val="dk1"/>
                </a:solidFill>
                <a:latin typeface="Calibri"/>
                <a:ea typeface="Calibri"/>
                <a:cs typeface="Calibri"/>
                <a:sym typeface="Calibri"/>
              </a:rPr>
              <a:t>Relationship between radiance received at the sensor (above atmosphere) and radiance leaving the ground</a:t>
            </a:r>
            <a:endParaRPr/>
          </a:p>
          <a:p>
            <a:pPr marL="0" marR="0" lvl="0" indent="0" algn="l" rtl="0">
              <a:spcBef>
                <a:spcPts val="2400"/>
              </a:spcBef>
              <a:spcAft>
                <a:spcPts val="0"/>
              </a:spcAft>
              <a:buNone/>
            </a:pPr>
            <a:r>
              <a:rPr lang="en-US" sz="2000">
                <a:solidFill>
                  <a:schemeClr val="dk1"/>
                </a:solidFill>
                <a:latin typeface="Calibri"/>
                <a:ea typeface="Calibri"/>
                <a:cs typeface="Calibri"/>
                <a:sym typeface="Calibri"/>
              </a:rPr>
              <a:t>      </a:t>
            </a:r>
            <a:r>
              <a:rPr lang="en-US" sz="2800">
                <a:solidFill>
                  <a:schemeClr val="dk1"/>
                </a:solidFill>
                <a:latin typeface="Calibri"/>
                <a:ea typeface="Calibri"/>
                <a:cs typeface="Calibri"/>
                <a:sym typeface="Calibri"/>
              </a:rPr>
              <a:t>L</a:t>
            </a:r>
            <a:r>
              <a:rPr lang="en-US" sz="2800" baseline="-25000">
                <a:solidFill>
                  <a:schemeClr val="dk1"/>
                </a:solidFill>
                <a:latin typeface="Calibri"/>
                <a:ea typeface="Calibri"/>
                <a:cs typeface="Calibri"/>
                <a:sym typeface="Calibri"/>
              </a:rPr>
              <a:t>s</a:t>
            </a:r>
            <a:r>
              <a:rPr lang="en-US" sz="2800">
                <a:solidFill>
                  <a:schemeClr val="dk1"/>
                </a:solidFill>
                <a:latin typeface="Calibri"/>
                <a:ea typeface="Calibri"/>
                <a:cs typeface="Calibri"/>
                <a:sym typeface="Calibri"/>
              </a:rPr>
              <a:t> = H * ρ * T + L</a:t>
            </a:r>
            <a:r>
              <a:rPr lang="en-US" sz="2800" baseline="-25000">
                <a:solidFill>
                  <a:schemeClr val="dk1"/>
                </a:solidFill>
                <a:latin typeface="Calibri"/>
                <a:ea typeface="Calibri"/>
                <a:cs typeface="Calibri"/>
                <a:sym typeface="Calibri"/>
              </a:rPr>
              <a:t>p</a:t>
            </a:r>
            <a:endParaRPr/>
          </a:p>
          <a:p>
            <a:pPr marL="457200" marR="0" lvl="1" indent="0" algn="l" rtl="0">
              <a:spcBef>
                <a:spcPts val="2400"/>
              </a:spcBef>
              <a:spcAft>
                <a:spcPts val="0"/>
              </a:spcAft>
              <a:buNone/>
            </a:pPr>
            <a:r>
              <a:rPr lang="en-US" sz="2000" b="0" i="0" u="none" strike="noStrike" cap="none">
                <a:solidFill>
                  <a:schemeClr val="dk1"/>
                </a:solidFill>
                <a:latin typeface="Calibri"/>
                <a:ea typeface="Calibri"/>
                <a:cs typeface="Calibri"/>
                <a:sym typeface="Calibri"/>
              </a:rPr>
              <a:t>L</a:t>
            </a:r>
            <a:r>
              <a:rPr lang="en-US" sz="2000" b="0" i="0" u="none" strike="noStrike" cap="none" baseline="-25000">
                <a:solidFill>
                  <a:schemeClr val="dk1"/>
                </a:solidFill>
                <a:latin typeface="Calibri"/>
                <a:ea typeface="Calibri"/>
                <a:cs typeface="Calibri"/>
                <a:sym typeface="Calibri"/>
              </a:rPr>
              <a:t>s</a:t>
            </a:r>
            <a:r>
              <a:rPr lang="en-US" sz="2000" b="0" i="0" u="none" strike="noStrike" cap="none">
                <a:solidFill>
                  <a:schemeClr val="dk1"/>
                </a:solidFill>
                <a:latin typeface="Calibri"/>
                <a:ea typeface="Calibri"/>
                <a:cs typeface="Calibri"/>
                <a:sym typeface="Calibri"/>
              </a:rPr>
              <a:t> - at sensor radiance</a:t>
            </a:r>
            <a:endParaRPr/>
          </a:p>
          <a:p>
            <a:pPr marL="457200" marR="0" lvl="1" indent="0" algn="l" rtl="0">
              <a:spcBef>
                <a:spcPts val="1200"/>
              </a:spcBef>
              <a:spcAft>
                <a:spcPts val="0"/>
              </a:spcAft>
              <a:buNone/>
            </a:pPr>
            <a:r>
              <a:rPr lang="en-US" sz="2000" b="0" i="0" u="none" strike="noStrike" cap="none">
                <a:solidFill>
                  <a:schemeClr val="dk1"/>
                </a:solidFill>
                <a:latin typeface="Calibri"/>
                <a:ea typeface="Calibri"/>
                <a:cs typeface="Calibri"/>
                <a:sym typeface="Calibri"/>
              </a:rPr>
              <a:t>H - total downwelling of target</a:t>
            </a:r>
            <a:endParaRPr/>
          </a:p>
          <a:p>
            <a:pPr marL="457200" marR="0" lvl="1" indent="0" algn="l" rtl="0">
              <a:spcBef>
                <a:spcPts val="1200"/>
              </a:spcBef>
              <a:spcAft>
                <a:spcPts val="0"/>
              </a:spcAft>
              <a:buNone/>
            </a:pPr>
            <a:r>
              <a:rPr lang="en-US" sz="2000" b="0" i="0" u="none" strike="noStrike" cap="none">
                <a:solidFill>
                  <a:schemeClr val="dk1"/>
                </a:solidFill>
                <a:latin typeface="Calibri"/>
                <a:ea typeface="Calibri"/>
                <a:cs typeface="Calibri"/>
                <a:sym typeface="Calibri"/>
              </a:rPr>
              <a:t>ρ  - reflectance of target</a:t>
            </a:r>
            <a:endParaRPr/>
          </a:p>
          <a:p>
            <a:pPr marL="457200" marR="0" lvl="1" indent="0" algn="l" rtl="0">
              <a:spcBef>
                <a:spcPts val="1200"/>
              </a:spcBef>
              <a:spcAft>
                <a:spcPts val="0"/>
              </a:spcAft>
              <a:buNone/>
            </a:pPr>
            <a:r>
              <a:rPr lang="en-US" sz="2000" b="0" i="0" u="none" strike="noStrike" cap="none">
                <a:solidFill>
                  <a:schemeClr val="dk1"/>
                </a:solidFill>
                <a:latin typeface="Calibri"/>
                <a:ea typeface="Calibri"/>
                <a:cs typeface="Calibri"/>
                <a:sym typeface="Calibri"/>
              </a:rPr>
              <a:t>T  - atmospheric transmittance</a:t>
            </a:r>
            <a:endParaRPr/>
          </a:p>
          <a:p>
            <a:pPr marL="457200" marR="0" lvl="1" indent="0" algn="l" rtl="0">
              <a:spcBef>
                <a:spcPts val="1200"/>
              </a:spcBef>
              <a:spcAft>
                <a:spcPts val="0"/>
              </a:spcAft>
              <a:buNone/>
            </a:pPr>
            <a:r>
              <a:rPr lang="en-US" sz="2000" b="0" i="0" u="none" strike="noStrike" cap="none">
                <a:solidFill>
                  <a:schemeClr val="dk1"/>
                </a:solidFill>
                <a:latin typeface="Calibri"/>
                <a:ea typeface="Calibri"/>
                <a:cs typeface="Calibri"/>
                <a:sym typeface="Calibri"/>
              </a:rPr>
              <a:t>L</a:t>
            </a:r>
            <a:r>
              <a:rPr lang="en-US" sz="2000" b="0" i="0" u="none" strike="noStrike" cap="none" baseline="-25000">
                <a:solidFill>
                  <a:schemeClr val="dk1"/>
                </a:solidFill>
                <a:latin typeface="Calibri"/>
                <a:ea typeface="Calibri"/>
                <a:cs typeface="Calibri"/>
                <a:sym typeface="Calibri"/>
              </a:rPr>
              <a:t>p</a:t>
            </a:r>
            <a:r>
              <a:rPr lang="en-US" sz="2000" b="0" i="0" u="none" strike="noStrike" cap="none">
                <a:solidFill>
                  <a:schemeClr val="dk1"/>
                </a:solidFill>
                <a:latin typeface="Calibri"/>
                <a:ea typeface="Calibri"/>
                <a:cs typeface="Calibri"/>
                <a:sym typeface="Calibri"/>
              </a:rPr>
              <a:t> - atmospheric path radiance (wavelength dependent)</a:t>
            </a:r>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474"/>
        <p:cNvGrpSpPr/>
        <p:nvPr/>
      </p:nvGrpSpPr>
      <p:grpSpPr>
        <a:xfrm>
          <a:off x="0" y="0"/>
          <a:ext cx="0" cy="0"/>
          <a:chOff x="0" y="0"/>
          <a:chExt cx="0" cy="0"/>
        </a:xfrm>
      </p:grpSpPr>
      <p:sp>
        <p:nvSpPr>
          <p:cNvPr id="475" name="Google Shape;475;p26"/>
          <p:cNvSpPr txBox="1"/>
          <p:nvPr/>
        </p:nvSpPr>
        <p:spPr>
          <a:xfrm>
            <a:off x="902757" y="472704"/>
            <a:ext cx="9773952" cy="58477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3200" b="1">
                <a:solidFill>
                  <a:schemeClr val="dk1"/>
                </a:solidFill>
                <a:latin typeface="Calibri"/>
                <a:ea typeface="Calibri"/>
                <a:cs typeface="Calibri"/>
                <a:sym typeface="Calibri"/>
              </a:rPr>
              <a:t>Atmospheric correction methods</a:t>
            </a:r>
            <a:endParaRPr/>
          </a:p>
        </p:txBody>
      </p:sp>
      <p:pic>
        <p:nvPicPr>
          <p:cNvPr id="476" name="Google Shape;476;p26" descr="Ein Bild, das Schwarz, Dunkelheit enthält.&#10;&#10;Automatisch generierte Beschreibung"/>
          <p:cNvPicPr preferRelativeResize="0"/>
          <p:nvPr/>
        </p:nvPicPr>
        <p:blipFill rotWithShape="1">
          <a:blip r:embed="rId3">
            <a:alphaModFix/>
          </a:blip>
          <a:srcRect/>
          <a:stretch/>
        </p:blipFill>
        <p:spPr>
          <a:xfrm>
            <a:off x="11235462" y="112704"/>
            <a:ext cx="720000" cy="720000"/>
          </a:xfrm>
          <a:prstGeom prst="rect">
            <a:avLst/>
          </a:prstGeom>
          <a:noFill/>
          <a:ln>
            <a:noFill/>
          </a:ln>
        </p:spPr>
      </p:pic>
      <p:sp>
        <p:nvSpPr>
          <p:cNvPr id="477" name="Google Shape;477;p26"/>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26</a:t>
            </a:fld>
            <a:endParaRPr/>
          </a:p>
        </p:txBody>
      </p:sp>
      <p:pic>
        <p:nvPicPr>
          <p:cNvPr id="478" name="Google Shape;478;p26"/>
          <p:cNvPicPr preferRelativeResize="0"/>
          <p:nvPr/>
        </p:nvPicPr>
        <p:blipFill rotWithShape="1">
          <a:blip r:embed="rId4">
            <a:alphaModFix amt="30000"/>
          </a:blip>
          <a:srcRect/>
          <a:stretch/>
        </p:blipFill>
        <p:spPr>
          <a:xfrm rot="-5400000">
            <a:off x="-3042044" y="3163081"/>
            <a:ext cx="6768000" cy="531838"/>
          </a:xfrm>
          <a:prstGeom prst="rect">
            <a:avLst/>
          </a:prstGeom>
          <a:noFill/>
          <a:ln>
            <a:noFill/>
          </a:ln>
        </p:spPr>
      </p:pic>
      <p:sp>
        <p:nvSpPr>
          <p:cNvPr id="479" name="Google Shape;479;p26"/>
          <p:cNvSpPr txBox="1">
            <a:spLocks noGrp="1"/>
          </p:cNvSpPr>
          <p:nvPr>
            <p:ph type="ftr" idx="11"/>
          </p:nvPr>
        </p:nvSpPr>
        <p:spPr>
          <a:xfrm>
            <a:off x="2865663" y="6356350"/>
            <a:ext cx="6460672" cy="456647"/>
          </a:xfrm>
          <a:prstGeom prst="rect">
            <a:avLst/>
          </a:prstGeom>
          <a:noFill/>
          <a:ln>
            <a:noFill/>
          </a:ln>
        </p:spPr>
        <p:txBody>
          <a:bodyPr spcFirstLastPara="1" wrap="square" lIns="91425" tIns="45700" rIns="91425" bIns="45700" anchor="ctr" anchorCtr="0">
            <a:noAutofit/>
          </a:bodyPr>
          <a:lstStyle/>
          <a:p>
            <a:pPr marL="0" lvl="0" indent="0" algn="ctr" rtl="0">
              <a:spcBef>
                <a:spcPts val="0"/>
              </a:spcBef>
              <a:spcAft>
                <a:spcPts val="0"/>
              </a:spcAft>
              <a:buNone/>
            </a:pPr>
            <a:r>
              <a:rPr lang="en-US"/>
              <a:t>EOCap4Africa – TB 05a Remote Sensing Data: Preprocessing</a:t>
            </a:r>
            <a:endParaRPr/>
          </a:p>
        </p:txBody>
      </p:sp>
      <p:sp>
        <p:nvSpPr>
          <p:cNvPr id="480" name="Google Shape;480;p26"/>
          <p:cNvSpPr txBox="1"/>
          <p:nvPr/>
        </p:nvSpPr>
        <p:spPr>
          <a:xfrm>
            <a:off x="1098146" y="1843950"/>
            <a:ext cx="9995706" cy="3170099"/>
          </a:xfrm>
          <a:prstGeom prst="rect">
            <a:avLst/>
          </a:prstGeom>
          <a:noFill/>
          <a:ln>
            <a:noFill/>
          </a:ln>
        </p:spPr>
        <p:txBody>
          <a:bodyPr spcFirstLastPara="1" wrap="square" lIns="91425" tIns="45700" rIns="91425" bIns="45700" anchor="t" anchorCtr="0">
            <a:spAutoFit/>
          </a:bodyPr>
          <a:lstStyle/>
          <a:p>
            <a:pPr marL="342900" marR="0" lvl="0" indent="-342900" algn="l" rtl="0">
              <a:spcBef>
                <a:spcPts val="0"/>
              </a:spcBef>
              <a:spcAft>
                <a:spcPts val="0"/>
              </a:spcAft>
              <a:buClr>
                <a:schemeClr val="dk1"/>
              </a:buClr>
              <a:buSzPts val="2000"/>
              <a:buFont typeface="Arial"/>
              <a:buChar char="•"/>
            </a:pPr>
            <a:r>
              <a:rPr lang="en-US" sz="2000">
                <a:solidFill>
                  <a:schemeClr val="dk1"/>
                </a:solidFill>
                <a:latin typeface="Calibri"/>
                <a:ea typeface="Calibri"/>
                <a:cs typeface="Calibri"/>
                <a:sym typeface="Calibri"/>
              </a:rPr>
              <a:t>Image-based methods</a:t>
            </a:r>
            <a:endParaRPr/>
          </a:p>
          <a:p>
            <a:pPr marL="800100" marR="0" lvl="1" indent="-342900" algn="l" rtl="0">
              <a:spcBef>
                <a:spcPts val="1200"/>
              </a:spcBef>
              <a:spcAft>
                <a:spcPts val="0"/>
              </a:spcAft>
              <a:buClr>
                <a:schemeClr val="dk1"/>
              </a:buClr>
              <a:buSzPts val="2000"/>
              <a:buFont typeface="Arial"/>
              <a:buChar char="•"/>
            </a:pPr>
            <a:r>
              <a:rPr lang="en-US" sz="2000" b="0" i="0" u="none" strike="noStrike" cap="none">
                <a:solidFill>
                  <a:schemeClr val="dk1"/>
                </a:solidFill>
                <a:latin typeface="Calibri"/>
                <a:ea typeface="Calibri"/>
                <a:cs typeface="Calibri"/>
                <a:sym typeface="Calibri"/>
              </a:rPr>
              <a:t>Histogram minimum method</a:t>
            </a:r>
            <a:endParaRPr/>
          </a:p>
          <a:p>
            <a:pPr marL="800100" marR="0" lvl="1" indent="-342900" algn="l" rtl="0">
              <a:spcBef>
                <a:spcPts val="1200"/>
              </a:spcBef>
              <a:spcAft>
                <a:spcPts val="0"/>
              </a:spcAft>
              <a:buClr>
                <a:schemeClr val="dk1"/>
              </a:buClr>
              <a:buSzPts val="2000"/>
              <a:buFont typeface="Arial"/>
              <a:buChar char="•"/>
            </a:pPr>
            <a:r>
              <a:rPr lang="en-US" sz="2000" b="0" i="0" u="none" strike="noStrike" cap="none">
                <a:solidFill>
                  <a:schemeClr val="dk1"/>
                </a:solidFill>
                <a:latin typeface="Calibri"/>
                <a:ea typeface="Calibri"/>
                <a:cs typeface="Calibri"/>
                <a:sym typeface="Calibri"/>
              </a:rPr>
              <a:t>Regression method</a:t>
            </a:r>
            <a:endParaRPr/>
          </a:p>
          <a:p>
            <a:pPr marL="457200" marR="0" lvl="1" indent="0" algn="l" rtl="0">
              <a:spcBef>
                <a:spcPts val="1200"/>
              </a:spcBef>
              <a:spcAft>
                <a:spcPts val="0"/>
              </a:spcAft>
              <a:buNone/>
            </a:pPr>
            <a:endParaRPr sz="2000" b="0" i="0" u="none" strike="noStrike" cap="none">
              <a:solidFill>
                <a:schemeClr val="dk1"/>
              </a:solidFill>
              <a:latin typeface="Calibri"/>
              <a:ea typeface="Calibri"/>
              <a:cs typeface="Calibri"/>
              <a:sym typeface="Calibri"/>
            </a:endParaRPr>
          </a:p>
          <a:p>
            <a:pPr marL="342900" marR="0" lvl="0" indent="-342900" algn="l" rtl="0">
              <a:spcBef>
                <a:spcPts val="1200"/>
              </a:spcBef>
              <a:spcAft>
                <a:spcPts val="0"/>
              </a:spcAft>
              <a:buClr>
                <a:schemeClr val="dk1"/>
              </a:buClr>
              <a:buSzPts val="2000"/>
              <a:buFont typeface="Arial"/>
              <a:buChar char="•"/>
            </a:pPr>
            <a:r>
              <a:rPr lang="en-US" sz="2000">
                <a:solidFill>
                  <a:schemeClr val="dk1"/>
                </a:solidFill>
                <a:latin typeface="Calibri"/>
                <a:ea typeface="Calibri"/>
                <a:cs typeface="Calibri"/>
                <a:sym typeface="Calibri"/>
              </a:rPr>
              <a:t>Radiative transfer models</a:t>
            </a:r>
            <a:endParaRPr/>
          </a:p>
          <a:p>
            <a:pPr marL="0" marR="0" lvl="0" indent="0" algn="l" rtl="0">
              <a:spcBef>
                <a:spcPts val="1200"/>
              </a:spcBef>
              <a:spcAft>
                <a:spcPts val="0"/>
              </a:spcAft>
              <a:buNone/>
            </a:pPr>
            <a:endParaRPr sz="2000">
              <a:solidFill>
                <a:schemeClr val="dk1"/>
              </a:solidFill>
              <a:latin typeface="Calibri"/>
              <a:ea typeface="Calibri"/>
              <a:cs typeface="Calibri"/>
              <a:sym typeface="Calibri"/>
            </a:endParaRPr>
          </a:p>
          <a:p>
            <a:pPr marL="342900" marR="0" lvl="0" indent="-342900" algn="l" rtl="0">
              <a:spcBef>
                <a:spcPts val="1200"/>
              </a:spcBef>
              <a:spcAft>
                <a:spcPts val="0"/>
              </a:spcAft>
              <a:buClr>
                <a:schemeClr val="dk1"/>
              </a:buClr>
              <a:buSzPts val="2000"/>
              <a:buFont typeface="Arial"/>
              <a:buChar char="•"/>
            </a:pPr>
            <a:r>
              <a:rPr lang="en-US" sz="2000">
                <a:solidFill>
                  <a:schemeClr val="dk1"/>
                </a:solidFill>
                <a:latin typeface="Calibri"/>
                <a:ea typeface="Calibri"/>
                <a:cs typeface="Calibri"/>
                <a:sym typeface="Calibri"/>
              </a:rPr>
              <a:t>Empirical line method</a:t>
            </a:r>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485"/>
        <p:cNvGrpSpPr/>
        <p:nvPr/>
      </p:nvGrpSpPr>
      <p:grpSpPr>
        <a:xfrm>
          <a:off x="0" y="0"/>
          <a:ext cx="0" cy="0"/>
          <a:chOff x="0" y="0"/>
          <a:chExt cx="0" cy="0"/>
        </a:xfrm>
      </p:grpSpPr>
      <p:sp>
        <p:nvSpPr>
          <p:cNvPr id="486" name="Google Shape;486;p27"/>
          <p:cNvSpPr txBox="1"/>
          <p:nvPr/>
        </p:nvSpPr>
        <p:spPr>
          <a:xfrm>
            <a:off x="902757" y="472704"/>
            <a:ext cx="9773952" cy="58477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3200" b="1">
                <a:solidFill>
                  <a:schemeClr val="dk1"/>
                </a:solidFill>
                <a:latin typeface="Calibri"/>
                <a:ea typeface="Calibri"/>
                <a:cs typeface="Calibri"/>
                <a:sym typeface="Calibri"/>
              </a:rPr>
              <a:t>Atmospheric correction methods</a:t>
            </a:r>
            <a:endParaRPr/>
          </a:p>
        </p:txBody>
      </p:sp>
      <p:pic>
        <p:nvPicPr>
          <p:cNvPr id="487" name="Google Shape;487;p27" descr="Ein Bild, das Schwarz, Dunkelheit enthält.&#10;&#10;Automatisch generierte Beschreibung"/>
          <p:cNvPicPr preferRelativeResize="0"/>
          <p:nvPr/>
        </p:nvPicPr>
        <p:blipFill rotWithShape="1">
          <a:blip r:embed="rId3">
            <a:alphaModFix/>
          </a:blip>
          <a:srcRect/>
          <a:stretch/>
        </p:blipFill>
        <p:spPr>
          <a:xfrm>
            <a:off x="11235462" y="112704"/>
            <a:ext cx="720000" cy="720000"/>
          </a:xfrm>
          <a:prstGeom prst="rect">
            <a:avLst/>
          </a:prstGeom>
          <a:noFill/>
          <a:ln>
            <a:noFill/>
          </a:ln>
        </p:spPr>
      </p:pic>
      <p:sp>
        <p:nvSpPr>
          <p:cNvPr id="488" name="Google Shape;488;p27"/>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27</a:t>
            </a:fld>
            <a:endParaRPr/>
          </a:p>
        </p:txBody>
      </p:sp>
      <p:pic>
        <p:nvPicPr>
          <p:cNvPr id="489" name="Google Shape;489;p27"/>
          <p:cNvPicPr preferRelativeResize="0"/>
          <p:nvPr/>
        </p:nvPicPr>
        <p:blipFill rotWithShape="1">
          <a:blip r:embed="rId4">
            <a:alphaModFix amt="30000"/>
          </a:blip>
          <a:srcRect/>
          <a:stretch/>
        </p:blipFill>
        <p:spPr>
          <a:xfrm rot="-5400000">
            <a:off x="-3042044" y="3163081"/>
            <a:ext cx="6768000" cy="531838"/>
          </a:xfrm>
          <a:prstGeom prst="rect">
            <a:avLst/>
          </a:prstGeom>
          <a:noFill/>
          <a:ln>
            <a:noFill/>
          </a:ln>
        </p:spPr>
      </p:pic>
      <p:sp>
        <p:nvSpPr>
          <p:cNvPr id="490" name="Google Shape;490;p27"/>
          <p:cNvSpPr txBox="1">
            <a:spLocks noGrp="1"/>
          </p:cNvSpPr>
          <p:nvPr>
            <p:ph type="ftr" idx="11"/>
          </p:nvPr>
        </p:nvSpPr>
        <p:spPr>
          <a:xfrm>
            <a:off x="2865663" y="6356350"/>
            <a:ext cx="6460672" cy="456647"/>
          </a:xfrm>
          <a:prstGeom prst="rect">
            <a:avLst/>
          </a:prstGeom>
          <a:noFill/>
          <a:ln>
            <a:noFill/>
          </a:ln>
        </p:spPr>
        <p:txBody>
          <a:bodyPr spcFirstLastPara="1" wrap="square" lIns="91425" tIns="45700" rIns="91425" bIns="45700" anchor="ctr" anchorCtr="0">
            <a:noAutofit/>
          </a:bodyPr>
          <a:lstStyle/>
          <a:p>
            <a:pPr marL="0" lvl="0" indent="0" algn="ctr" rtl="0">
              <a:spcBef>
                <a:spcPts val="0"/>
              </a:spcBef>
              <a:spcAft>
                <a:spcPts val="0"/>
              </a:spcAft>
              <a:buNone/>
            </a:pPr>
            <a:r>
              <a:rPr lang="en-US"/>
              <a:t>EOCap4Africa – TB 05a Remote Sensing Data: Preprocessing</a:t>
            </a:r>
            <a:endParaRPr/>
          </a:p>
        </p:txBody>
      </p:sp>
      <p:sp>
        <p:nvSpPr>
          <p:cNvPr id="491" name="Google Shape;491;p27"/>
          <p:cNvSpPr txBox="1"/>
          <p:nvPr/>
        </p:nvSpPr>
        <p:spPr>
          <a:xfrm>
            <a:off x="1098146" y="1358776"/>
            <a:ext cx="9995706" cy="486287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000" b="1">
                <a:solidFill>
                  <a:schemeClr val="dk1"/>
                </a:solidFill>
                <a:latin typeface="Calibri"/>
                <a:ea typeface="Calibri"/>
                <a:cs typeface="Calibri"/>
                <a:sym typeface="Calibri"/>
              </a:rPr>
              <a:t>Histogram minimum method</a:t>
            </a:r>
            <a:endParaRPr/>
          </a:p>
          <a:p>
            <a:pPr marL="0" marR="0" lvl="0" indent="0" algn="l" rtl="0">
              <a:spcBef>
                <a:spcPts val="1200"/>
              </a:spcBef>
              <a:spcAft>
                <a:spcPts val="0"/>
              </a:spcAft>
              <a:buNone/>
            </a:pPr>
            <a:endParaRPr sz="2000">
              <a:solidFill>
                <a:schemeClr val="dk1"/>
              </a:solidFill>
              <a:latin typeface="Calibri"/>
              <a:ea typeface="Calibri"/>
              <a:cs typeface="Calibri"/>
              <a:sym typeface="Calibri"/>
            </a:endParaRPr>
          </a:p>
          <a:p>
            <a:pPr marL="342900" marR="0" lvl="0" indent="-342900" algn="l" rtl="0">
              <a:spcBef>
                <a:spcPts val="1200"/>
              </a:spcBef>
              <a:spcAft>
                <a:spcPts val="0"/>
              </a:spcAft>
              <a:buClr>
                <a:schemeClr val="dk1"/>
              </a:buClr>
              <a:buSzPts val="2000"/>
              <a:buFont typeface="Arial"/>
              <a:buChar char="•"/>
            </a:pPr>
            <a:r>
              <a:rPr lang="en-US" sz="2000">
                <a:solidFill>
                  <a:schemeClr val="dk1"/>
                </a:solidFill>
                <a:latin typeface="Calibri"/>
                <a:ea typeface="Calibri"/>
                <a:cs typeface="Calibri"/>
                <a:sym typeface="Calibri"/>
              </a:rPr>
              <a:t>Histograms of pixel values in all bands</a:t>
            </a:r>
            <a:endParaRPr/>
          </a:p>
          <a:p>
            <a:pPr marL="342900" marR="0" lvl="0" indent="-342900" algn="l" rtl="0">
              <a:spcBef>
                <a:spcPts val="1200"/>
              </a:spcBef>
              <a:spcAft>
                <a:spcPts val="0"/>
              </a:spcAft>
              <a:buClr>
                <a:schemeClr val="dk1"/>
              </a:buClr>
              <a:buSzPts val="2000"/>
              <a:buFont typeface="Arial"/>
              <a:buChar char="•"/>
            </a:pPr>
            <a:r>
              <a:rPr lang="en-US" sz="2000">
                <a:solidFill>
                  <a:schemeClr val="dk1"/>
                </a:solidFill>
                <a:latin typeface="Calibri"/>
                <a:ea typeface="Calibri"/>
                <a:cs typeface="Calibri"/>
                <a:sym typeface="Calibri"/>
              </a:rPr>
              <a:t>Pixel values of low reflectance areas near zero</a:t>
            </a:r>
            <a:endParaRPr/>
          </a:p>
          <a:p>
            <a:pPr marL="800100" marR="0" lvl="1" indent="-342900" algn="l" rtl="0">
              <a:spcBef>
                <a:spcPts val="1200"/>
              </a:spcBef>
              <a:spcAft>
                <a:spcPts val="0"/>
              </a:spcAft>
              <a:buClr>
                <a:schemeClr val="dk1"/>
              </a:buClr>
              <a:buSzPts val="2000"/>
              <a:buFont typeface="Arial"/>
              <a:buChar char="•"/>
            </a:pPr>
            <a:r>
              <a:rPr lang="en-US" sz="2000" b="0" i="0" u="none" strike="noStrike" cap="none">
                <a:solidFill>
                  <a:schemeClr val="dk1"/>
                </a:solidFill>
                <a:latin typeface="Calibri"/>
                <a:ea typeface="Calibri"/>
                <a:cs typeface="Calibri"/>
                <a:sym typeface="Calibri"/>
              </a:rPr>
              <a:t>Exposure of dark colored rocks</a:t>
            </a:r>
            <a:endParaRPr/>
          </a:p>
          <a:p>
            <a:pPr marL="800100" marR="0" lvl="1" indent="-342900" algn="l" rtl="0">
              <a:spcBef>
                <a:spcPts val="1200"/>
              </a:spcBef>
              <a:spcAft>
                <a:spcPts val="0"/>
              </a:spcAft>
              <a:buClr>
                <a:schemeClr val="dk1"/>
              </a:buClr>
              <a:buSzPts val="2000"/>
              <a:buFont typeface="Arial"/>
              <a:buChar char="•"/>
            </a:pPr>
            <a:r>
              <a:rPr lang="en-US" sz="2000" b="0" i="0" u="none" strike="noStrike" cap="none">
                <a:solidFill>
                  <a:schemeClr val="dk1"/>
                </a:solidFill>
                <a:latin typeface="Calibri"/>
                <a:ea typeface="Calibri"/>
                <a:cs typeface="Calibri"/>
                <a:sym typeface="Calibri"/>
              </a:rPr>
              <a:t>Deep shadows</a:t>
            </a:r>
            <a:endParaRPr/>
          </a:p>
          <a:p>
            <a:pPr marL="800100" marR="0" lvl="1" indent="-342900" algn="l" rtl="0">
              <a:spcBef>
                <a:spcPts val="1200"/>
              </a:spcBef>
              <a:spcAft>
                <a:spcPts val="0"/>
              </a:spcAft>
              <a:buClr>
                <a:schemeClr val="dk1"/>
              </a:buClr>
              <a:buSzPts val="2000"/>
              <a:buFont typeface="Arial"/>
              <a:buChar char="•"/>
            </a:pPr>
            <a:r>
              <a:rPr lang="en-US" sz="2000" b="0" i="0" u="none" strike="noStrike" cap="none">
                <a:solidFill>
                  <a:schemeClr val="dk1"/>
                </a:solidFill>
                <a:latin typeface="Calibri"/>
                <a:ea typeface="Calibri"/>
                <a:cs typeface="Calibri"/>
                <a:sym typeface="Calibri"/>
              </a:rPr>
              <a:t>Clear water</a:t>
            </a:r>
            <a:endParaRPr/>
          </a:p>
          <a:p>
            <a:pPr marL="342900" marR="0" lvl="0" indent="-342900" algn="l" rtl="0">
              <a:spcBef>
                <a:spcPts val="1200"/>
              </a:spcBef>
              <a:spcAft>
                <a:spcPts val="0"/>
              </a:spcAft>
              <a:buClr>
                <a:schemeClr val="dk1"/>
              </a:buClr>
              <a:buSzPts val="2000"/>
              <a:buFont typeface="Arial"/>
              <a:buChar char="•"/>
            </a:pPr>
            <a:r>
              <a:rPr lang="en-US" sz="2000">
                <a:solidFill>
                  <a:schemeClr val="dk1"/>
                </a:solidFill>
                <a:latin typeface="Calibri"/>
                <a:ea typeface="Calibri"/>
                <a:cs typeface="Calibri"/>
                <a:sym typeface="Calibri"/>
              </a:rPr>
              <a:t>Lowest pixel values in visible and near-infrared are approximation to atmospheric </a:t>
            </a:r>
            <a:br>
              <a:rPr lang="en-US" sz="2000">
                <a:solidFill>
                  <a:schemeClr val="dk1"/>
                </a:solidFill>
                <a:latin typeface="Calibri"/>
                <a:ea typeface="Calibri"/>
                <a:cs typeface="Calibri"/>
                <a:sym typeface="Calibri"/>
              </a:rPr>
            </a:br>
            <a:r>
              <a:rPr lang="en-US" sz="2000">
                <a:solidFill>
                  <a:schemeClr val="dk1"/>
                </a:solidFill>
                <a:latin typeface="Calibri"/>
                <a:ea typeface="Calibri"/>
                <a:cs typeface="Calibri"/>
                <a:sym typeface="Calibri"/>
              </a:rPr>
              <a:t>path radiance</a:t>
            </a:r>
            <a:endParaRPr/>
          </a:p>
          <a:p>
            <a:pPr marL="342900" marR="0" lvl="0" indent="-342900" algn="l" rtl="0">
              <a:spcBef>
                <a:spcPts val="1200"/>
              </a:spcBef>
              <a:spcAft>
                <a:spcPts val="0"/>
              </a:spcAft>
              <a:buClr>
                <a:schemeClr val="dk1"/>
              </a:buClr>
              <a:buSzPts val="2000"/>
              <a:buFont typeface="Arial"/>
              <a:buChar char="•"/>
            </a:pPr>
            <a:r>
              <a:rPr lang="en-US" sz="2000">
                <a:solidFill>
                  <a:schemeClr val="dk1"/>
                </a:solidFill>
                <a:latin typeface="Calibri"/>
                <a:ea typeface="Calibri"/>
                <a:cs typeface="Calibri"/>
                <a:sym typeface="Calibri"/>
              </a:rPr>
              <a:t>Minimum values subtracted from image</a:t>
            </a:r>
            <a:endParaRPr/>
          </a:p>
          <a:p>
            <a:pPr marL="457200" marR="0" lvl="1" indent="0" algn="l" rtl="0">
              <a:spcBef>
                <a:spcPts val="1200"/>
              </a:spcBef>
              <a:spcAft>
                <a:spcPts val="0"/>
              </a:spcAft>
              <a:buNone/>
            </a:pPr>
            <a:endParaRPr sz="2000" b="0" i="0" u="none" strike="noStrike" cap="none">
              <a:solidFill>
                <a:schemeClr val="dk1"/>
              </a:solidFill>
              <a:latin typeface="Calibri"/>
              <a:ea typeface="Calibri"/>
              <a:cs typeface="Calibri"/>
              <a:sym typeface="Calibri"/>
            </a:endParaRPr>
          </a:p>
        </p:txBody>
      </p:sp>
      <p:pic>
        <p:nvPicPr>
          <p:cNvPr id="492" name="Google Shape;492;p27"/>
          <p:cNvPicPr preferRelativeResize="0"/>
          <p:nvPr/>
        </p:nvPicPr>
        <p:blipFill rotWithShape="1">
          <a:blip r:embed="rId5">
            <a:alphaModFix/>
          </a:blip>
          <a:srcRect/>
          <a:stretch/>
        </p:blipFill>
        <p:spPr>
          <a:xfrm>
            <a:off x="7780705" y="1358776"/>
            <a:ext cx="2896004" cy="581106"/>
          </a:xfrm>
          <a:prstGeom prst="rect">
            <a:avLst/>
          </a:prstGeom>
          <a:noFill/>
          <a:ln>
            <a:noFill/>
          </a:ln>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497"/>
        <p:cNvGrpSpPr/>
        <p:nvPr/>
      </p:nvGrpSpPr>
      <p:grpSpPr>
        <a:xfrm>
          <a:off x="0" y="0"/>
          <a:ext cx="0" cy="0"/>
          <a:chOff x="0" y="0"/>
          <a:chExt cx="0" cy="0"/>
        </a:xfrm>
      </p:grpSpPr>
      <p:sp>
        <p:nvSpPr>
          <p:cNvPr id="498" name="Google Shape;498;p28"/>
          <p:cNvSpPr txBox="1"/>
          <p:nvPr/>
        </p:nvSpPr>
        <p:spPr>
          <a:xfrm>
            <a:off x="902757" y="472704"/>
            <a:ext cx="9773952" cy="58477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3200" b="1">
                <a:solidFill>
                  <a:schemeClr val="dk1"/>
                </a:solidFill>
                <a:latin typeface="Calibri"/>
                <a:ea typeface="Calibri"/>
                <a:cs typeface="Calibri"/>
                <a:sym typeface="Calibri"/>
              </a:rPr>
              <a:t>Atmospheric correction methods</a:t>
            </a:r>
            <a:endParaRPr/>
          </a:p>
        </p:txBody>
      </p:sp>
      <p:pic>
        <p:nvPicPr>
          <p:cNvPr id="499" name="Google Shape;499;p28" descr="Ein Bild, das Schwarz, Dunkelheit enthält.&#10;&#10;Automatisch generierte Beschreibung"/>
          <p:cNvPicPr preferRelativeResize="0"/>
          <p:nvPr/>
        </p:nvPicPr>
        <p:blipFill rotWithShape="1">
          <a:blip r:embed="rId3">
            <a:alphaModFix/>
          </a:blip>
          <a:srcRect/>
          <a:stretch/>
        </p:blipFill>
        <p:spPr>
          <a:xfrm>
            <a:off x="11235462" y="112704"/>
            <a:ext cx="720000" cy="720000"/>
          </a:xfrm>
          <a:prstGeom prst="rect">
            <a:avLst/>
          </a:prstGeom>
          <a:noFill/>
          <a:ln>
            <a:noFill/>
          </a:ln>
        </p:spPr>
      </p:pic>
      <p:sp>
        <p:nvSpPr>
          <p:cNvPr id="500" name="Google Shape;500;p28"/>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28</a:t>
            </a:fld>
            <a:endParaRPr/>
          </a:p>
        </p:txBody>
      </p:sp>
      <p:pic>
        <p:nvPicPr>
          <p:cNvPr id="501" name="Google Shape;501;p28"/>
          <p:cNvPicPr preferRelativeResize="0"/>
          <p:nvPr/>
        </p:nvPicPr>
        <p:blipFill rotWithShape="1">
          <a:blip r:embed="rId4">
            <a:alphaModFix amt="30000"/>
          </a:blip>
          <a:srcRect/>
          <a:stretch/>
        </p:blipFill>
        <p:spPr>
          <a:xfrm rot="-5400000">
            <a:off x="-3042044" y="3163081"/>
            <a:ext cx="6768000" cy="531838"/>
          </a:xfrm>
          <a:prstGeom prst="rect">
            <a:avLst/>
          </a:prstGeom>
          <a:noFill/>
          <a:ln>
            <a:noFill/>
          </a:ln>
        </p:spPr>
      </p:pic>
      <p:sp>
        <p:nvSpPr>
          <p:cNvPr id="502" name="Google Shape;502;p28"/>
          <p:cNvSpPr txBox="1">
            <a:spLocks noGrp="1"/>
          </p:cNvSpPr>
          <p:nvPr>
            <p:ph type="ftr" idx="11"/>
          </p:nvPr>
        </p:nvSpPr>
        <p:spPr>
          <a:xfrm>
            <a:off x="2865663" y="6356350"/>
            <a:ext cx="6460672" cy="456647"/>
          </a:xfrm>
          <a:prstGeom prst="rect">
            <a:avLst/>
          </a:prstGeom>
          <a:noFill/>
          <a:ln>
            <a:noFill/>
          </a:ln>
        </p:spPr>
        <p:txBody>
          <a:bodyPr spcFirstLastPara="1" wrap="square" lIns="91425" tIns="45700" rIns="91425" bIns="45700" anchor="ctr" anchorCtr="0">
            <a:noAutofit/>
          </a:bodyPr>
          <a:lstStyle/>
          <a:p>
            <a:pPr marL="0" lvl="0" indent="0" algn="ctr" rtl="0">
              <a:spcBef>
                <a:spcPts val="0"/>
              </a:spcBef>
              <a:spcAft>
                <a:spcPts val="0"/>
              </a:spcAft>
              <a:buNone/>
            </a:pPr>
            <a:r>
              <a:rPr lang="en-US"/>
              <a:t>EOCap4Africa – TB 05a Remote Sensing Data: Preprocessing</a:t>
            </a:r>
            <a:endParaRPr/>
          </a:p>
        </p:txBody>
      </p:sp>
      <p:sp>
        <p:nvSpPr>
          <p:cNvPr id="503" name="Google Shape;503;p28"/>
          <p:cNvSpPr txBox="1"/>
          <p:nvPr/>
        </p:nvSpPr>
        <p:spPr>
          <a:xfrm>
            <a:off x="1098146" y="1358776"/>
            <a:ext cx="9995706" cy="4478149"/>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000" b="1">
                <a:solidFill>
                  <a:schemeClr val="dk1"/>
                </a:solidFill>
                <a:latin typeface="Calibri"/>
                <a:ea typeface="Calibri"/>
                <a:cs typeface="Calibri"/>
                <a:sym typeface="Calibri"/>
              </a:rPr>
              <a:t>Regression method</a:t>
            </a:r>
            <a:endParaRPr/>
          </a:p>
          <a:p>
            <a:pPr marL="0" marR="0" lvl="0" indent="0" algn="l" rtl="0">
              <a:spcBef>
                <a:spcPts val="1200"/>
              </a:spcBef>
              <a:spcAft>
                <a:spcPts val="0"/>
              </a:spcAft>
              <a:buNone/>
            </a:pPr>
            <a:endParaRPr sz="2000">
              <a:solidFill>
                <a:schemeClr val="dk1"/>
              </a:solidFill>
              <a:latin typeface="Calibri"/>
              <a:ea typeface="Calibri"/>
              <a:cs typeface="Calibri"/>
              <a:sym typeface="Calibri"/>
            </a:endParaRPr>
          </a:p>
          <a:p>
            <a:pPr marL="342900" marR="0" lvl="0" indent="-342900" algn="l" rtl="0">
              <a:spcBef>
                <a:spcPts val="1200"/>
              </a:spcBef>
              <a:spcAft>
                <a:spcPts val="0"/>
              </a:spcAft>
              <a:buClr>
                <a:schemeClr val="dk1"/>
              </a:buClr>
              <a:buSzPts val="2000"/>
              <a:buFont typeface="Arial"/>
              <a:buChar char="•"/>
            </a:pPr>
            <a:r>
              <a:rPr lang="en-US" sz="2000">
                <a:solidFill>
                  <a:schemeClr val="dk1"/>
                </a:solidFill>
                <a:latin typeface="Calibri"/>
                <a:ea typeface="Calibri"/>
                <a:cs typeface="Calibri"/>
                <a:sym typeface="Calibri"/>
              </a:rPr>
              <a:t>Applicable to dark pixel areas</a:t>
            </a:r>
            <a:endParaRPr/>
          </a:p>
          <a:p>
            <a:pPr marL="342900" marR="0" lvl="0" indent="-342900" algn="l" rtl="0">
              <a:spcBef>
                <a:spcPts val="1800"/>
              </a:spcBef>
              <a:spcAft>
                <a:spcPts val="0"/>
              </a:spcAft>
              <a:buClr>
                <a:schemeClr val="dk1"/>
              </a:buClr>
              <a:buSzPts val="2000"/>
              <a:buFont typeface="Arial"/>
              <a:buChar char="•"/>
            </a:pPr>
            <a:r>
              <a:rPr lang="en-US" sz="2000">
                <a:solidFill>
                  <a:schemeClr val="dk1"/>
                </a:solidFill>
                <a:latin typeface="Calibri"/>
                <a:ea typeface="Calibri"/>
                <a:cs typeface="Calibri"/>
                <a:sym typeface="Calibri"/>
              </a:rPr>
              <a:t>Near-infrared pixel values are plotted against values in other bands</a:t>
            </a:r>
            <a:endParaRPr/>
          </a:p>
          <a:p>
            <a:pPr marL="342900" marR="0" lvl="0" indent="-342900" algn="l" rtl="0">
              <a:spcBef>
                <a:spcPts val="1800"/>
              </a:spcBef>
              <a:spcAft>
                <a:spcPts val="0"/>
              </a:spcAft>
              <a:buClr>
                <a:schemeClr val="dk1"/>
              </a:buClr>
              <a:buSzPts val="2000"/>
              <a:buFont typeface="Arial"/>
              <a:buChar char="•"/>
            </a:pPr>
            <a:r>
              <a:rPr lang="en-US" sz="2000">
                <a:solidFill>
                  <a:schemeClr val="dk1"/>
                </a:solidFill>
                <a:latin typeface="Calibri"/>
                <a:ea typeface="Calibri"/>
                <a:cs typeface="Calibri"/>
                <a:sym typeface="Calibri"/>
              </a:rPr>
              <a:t>Least square line fit using standard regression methods</a:t>
            </a:r>
            <a:endParaRPr/>
          </a:p>
          <a:p>
            <a:pPr marL="342900" marR="0" lvl="0" indent="-342900" algn="l" rtl="0">
              <a:spcBef>
                <a:spcPts val="1800"/>
              </a:spcBef>
              <a:spcAft>
                <a:spcPts val="0"/>
              </a:spcAft>
              <a:buClr>
                <a:schemeClr val="dk1"/>
              </a:buClr>
              <a:buSzPts val="2000"/>
              <a:buFont typeface="Arial"/>
              <a:buChar char="•"/>
            </a:pPr>
            <a:r>
              <a:rPr lang="en-US" sz="2000">
                <a:solidFill>
                  <a:schemeClr val="dk1"/>
                </a:solidFill>
                <a:latin typeface="Calibri"/>
                <a:ea typeface="Calibri"/>
                <a:cs typeface="Calibri"/>
                <a:sym typeface="Calibri"/>
              </a:rPr>
              <a:t>Resulting offset is approximation for atmospheric path radiance</a:t>
            </a:r>
            <a:endParaRPr/>
          </a:p>
          <a:p>
            <a:pPr marL="342900" marR="0" lvl="0" indent="-342900" algn="l" rtl="0">
              <a:spcBef>
                <a:spcPts val="1800"/>
              </a:spcBef>
              <a:spcAft>
                <a:spcPts val="0"/>
              </a:spcAft>
              <a:buClr>
                <a:schemeClr val="dk1"/>
              </a:buClr>
              <a:buSzPts val="2000"/>
              <a:buFont typeface="Arial"/>
              <a:buChar char="•"/>
            </a:pPr>
            <a:r>
              <a:rPr lang="en-US" sz="2000">
                <a:solidFill>
                  <a:schemeClr val="dk1"/>
                </a:solidFill>
                <a:latin typeface="Calibri"/>
                <a:ea typeface="Calibri"/>
                <a:cs typeface="Calibri"/>
                <a:sym typeface="Calibri"/>
              </a:rPr>
              <a:t>Offset subtracted from image</a:t>
            </a:r>
            <a:endParaRPr/>
          </a:p>
          <a:p>
            <a:pPr marL="342900" marR="0" lvl="0" indent="-215900" algn="l" rtl="0">
              <a:spcBef>
                <a:spcPts val="1800"/>
              </a:spcBef>
              <a:spcAft>
                <a:spcPts val="0"/>
              </a:spcAft>
              <a:buClr>
                <a:schemeClr val="dk1"/>
              </a:buClr>
              <a:buSzPts val="2000"/>
              <a:buFont typeface="Arial"/>
              <a:buNone/>
            </a:pPr>
            <a:endParaRPr sz="2000">
              <a:solidFill>
                <a:schemeClr val="dk1"/>
              </a:solidFill>
              <a:latin typeface="Calibri"/>
              <a:ea typeface="Calibri"/>
              <a:cs typeface="Calibri"/>
              <a:sym typeface="Calibri"/>
            </a:endParaRPr>
          </a:p>
          <a:p>
            <a:pPr marL="457200" marR="0" lvl="1" indent="0" algn="l" rtl="0">
              <a:spcBef>
                <a:spcPts val="1200"/>
              </a:spcBef>
              <a:spcAft>
                <a:spcPts val="0"/>
              </a:spcAft>
              <a:buNone/>
            </a:pPr>
            <a:endParaRPr sz="2000" b="0" i="0" u="none" strike="noStrike" cap="none">
              <a:solidFill>
                <a:schemeClr val="dk1"/>
              </a:solidFill>
              <a:latin typeface="Calibri"/>
              <a:ea typeface="Calibri"/>
              <a:cs typeface="Calibri"/>
              <a:sym typeface="Calibri"/>
            </a:endParaRPr>
          </a:p>
        </p:txBody>
      </p:sp>
      <p:pic>
        <p:nvPicPr>
          <p:cNvPr id="504" name="Google Shape;504;p28"/>
          <p:cNvPicPr preferRelativeResize="0"/>
          <p:nvPr/>
        </p:nvPicPr>
        <p:blipFill rotWithShape="1">
          <a:blip r:embed="rId5">
            <a:alphaModFix/>
          </a:blip>
          <a:srcRect/>
          <a:stretch/>
        </p:blipFill>
        <p:spPr>
          <a:xfrm>
            <a:off x="7780705" y="1358776"/>
            <a:ext cx="2896004" cy="581106"/>
          </a:xfrm>
          <a:prstGeom prst="rect">
            <a:avLst/>
          </a:prstGeom>
          <a:noFill/>
          <a:ln>
            <a:noFill/>
          </a:ln>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509"/>
        <p:cNvGrpSpPr/>
        <p:nvPr/>
      </p:nvGrpSpPr>
      <p:grpSpPr>
        <a:xfrm>
          <a:off x="0" y="0"/>
          <a:ext cx="0" cy="0"/>
          <a:chOff x="0" y="0"/>
          <a:chExt cx="0" cy="0"/>
        </a:xfrm>
      </p:grpSpPr>
      <p:sp>
        <p:nvSpPr>
          <p:cNvPr id="510" name="Google Shape;510;p29"/>
          <p:cNvSpPr txBox="1"/>
          <p:nvPr/>
        </p:nvSpPr>
        <p:spPr>
          <a:xfrm>
            <a:off x="902757" y="472704"/>
            <a:ext cx="9773952" cy="58477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3200" b="1">
                <a:solidFill>
                  <a:schemeClr val="dk1"/>
                </a:solidFill>
                <a:latin typeface="Calibri"/>
                <a:ea typeface="Calibri"/>
                <a:cs typeface="Calibri"/>
                <a:sym typeface="Calibri"/>
              </a:rPr>
              <a:t>Atmospheric correction methods</a:t>
            </a:r>
            <a:endParaRPr/>
          </a:p>
        </p:txBody>
      </p:sp>
      <p:pic>
        <p:nvPicPr>
          <p:cNvPr id="511" name="Google Shape;511;p29" descr="Ein Bild, das Schwarz, Dunkelheit enthält.&#10;&#10;Automatisch generierte Beschreibung"/>
          <p:cNvPicPr preferRelativeResize="0"/>
          <p:nvPr/>
        </p:nvPicPr>
        <p:blipFill rotWithShape="1">
          <a:blip r:embed="rId3">
            <a:alphaModFix/>
          </a:blip>
          <a:srcRect/>
          <a:stretch/>
        </p:blipFill>
        <p:spPr>
          <a:xfrm>
            <a:off x="11235462" y="112704"/>
            <a:ext cx="720000" cy="720000"/>
          </a:xfrm>
          <a:prstGeom prst="rect">
            <a:avLst/>
          </a:prstGeom>
          <a:noFill/>
          <a:ln>
            <a:noFill/>
          </a:ln>
        </p:spPr>
      </p:pic>
      <p:sp>
        <p:nvSpPr>
          <p:cNvPr id="512" name="Google Shape;512;p29"/>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29</a:t>
            </a:fld>
            <a:endParaRPr/>
          </a:p>
        </p:txBody>
      </p:sp>
      <p:pic>
        <p:nvPicPr>
          <p:cNvPr id="513" name="Google Shape;513;p29"/>
          <p:cNvPicPr preferRelativeResize="0"/>
          <p:nvPr/>
        </p:nvPicPr>
        <p:blipFill rotWithShape="1">
          <a:blip r:embed="rId4">
            <a:alphaModFix amt="30000"/>
          </a:blip>
          <a:srcRect/>
          <a:stretch/>
        </p:blipFill>
        <p:spPr>
          <a:xfrm rot="-5400000">
            <a:off x="-3042044" y="3163081"/>
            <a:ext cx="6768000" cy="531838"/>
          </a:xfrm>
          <a:prstGeom prst="rect">
            <a:avLst/>
          </a:prstGeom>
          <a:noFill/>
          <a:ln>
            <a:noFill/>
          </a:ln>
        </p:spPr>
      </p:pic>
      <p:sp>
        <p:nvSpPr>
          <p:cNvPr id="514" name="Google Shape;514;p29"/>
          <p:cNvSpPr txBox="1">
            <a:spLocks noGrp="1"/>
          </p:cNvSpPr>
          <p:nvPr>
            <p:ph type="ftr" idx="11"/>
          </p:nvPr>
        </p:nvSpPr>
        <p:spPr>
          <a:xfrm>
            <a:off x="2865663" y="6356350"/>
            <a:ext cx="6460672" cy="456647"/>
          </a:xfrm>
          <a:prstGeom prst="rect">
            <a:avLst/>
          </a:prstGeom>
          <a:noFill/>
          <a:ln>
            <a:noFill/>
          </a:ln>
        </p:spPr>
        <p:txBody>
          <a:bodyPr spcFirstLastPara="1" wrap="square" lIns="91425" tIns="45700" rIns="91425" bIns="45700" anchor="ctr" anchorCtr="0">
            <a:noAutofit/>
          </a:bodyPr>
          <a:lstStyle/>
          <a:p>
            <a:pPr marL="0" lvl="0" indent="0" algn="ctr" rtl="0">
              <a:spcBef>
                <a:spcPts val="0"/>
              </a:spcBef>
              <a:spcAft>
                <a:spcPts val="0"/>
              </a:spcAft>
              <a:buNone/>
            </a:pPr>
            <a:r>
              <a:rPr lang="en-US"/>
              <a:t>EOCap4Africa – TB 05a Remote Sensing Data: Preprocessing</a:t>
            </a:r>
            <a:endParaRPr/>
          </a:p>
        </p:txBody>
      </p:sp>
      <p:sp>
        <p:nvSpPr>
          <p:cNvPr id="515" name="Google Shape;515;p29"/>
          <p:cNvSpPr txBox="1"/>
          <p:nvPr/>
        </p:nvSpPr>
        <p:spPr>
          <a:xfrm>
            <a:off x="1098146" y="1358776"/>
            <a:ext cx="9995706" cy="4555093"/>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000" b="1">
                <a:solidFill>
                  <a:schemeClr val="dk1"/>
                </a:solidFill>
                <a:latin typeface="Calibri"/>
                <a:ea typeface="Calibri"/>
                <a:cs typeface="Calibri"/>
                <a:sym typeface="Calibri"/>
              </a:rPr>
              <a:t>Radiative transfer models</a:t>
            </a:r>
            <a:endParaRPr/>
          </a:p>
          <a:p>
            <a:pPr marL="0" marR="0" lvl="0" indent="0" algn="l" rtl="0">
              <a:spcBef>
                <a:spcPts val="1200"/>
              </a:spcBef>
              <a:spcAft>
                <a:spcPts val="0"/>
              </a:spcAft>
              <a:buNone/>
            </a:pPr>
            <a:endParaRPr sz="2000">
              <a:solidFill>
                <a:schemeClr val="dk1"/>
              </a:solidFill>
              <a:latin typeface="Calibri"/>
              <a:ea typeface="Calibri"/>
              <a:cs typeface="Calibri"/>
              <a:sym typeface="Calibri"/>
            </a:endParaRPr>
          </a:p>
          <a:p>
            <a:pPr marL="342900" marR="0" lvl="0" indent="-342900" algn="l" rtl="0">
              <a:spcBef>
                <a:spcPts val="1200"/>
              </a:spcBef>
              <a:spcAft>
                <a:spcPts val="0"/>
              </a:spcAft>
              <a:buClr>
                <a:schemeClr val="dk1"/>
              </a:buClr>
              <a:buSzPts val="2000"/>
              <a:buFont typeface="Arial"/>
              <a:buChar char="•"/>
            </a:pPr>
            <a:r>
              <a:rPr lang="en-US" sz="2000">
                <a:solidFill>
                  <a:schemeClr val="dk1"/>
                </a:solidFill>
                <a:latin typeface="Calibri"/>
                <a:ea typeface="Calibri"/>
                <a:cs typeface="Calibri"/>
                <a:sym typeface="Calibri"/>
              </a:rPr>
              <a:t>Limited by the need to supply data about atmospheric conditions at time of acquisition</a:t>
            </a:r>
            <a:endParaRPr/>
          </a:p>
          <a:p>
            <a:pPr marL="342900" marR="0" lvl="0" indent="-342900" algn="l" rtl="0">
              <a:spcBef>
                <a:spcPts val="1200"/>
              </a:spcBef>
              <a:spcAft>
                <a:spcPts val="0"/>
              </a:spcAft>
              <a:buClr>
                <a:schemeClr val="dk1"/>
              </a:buClr>
              <a:buSzPts val="2000"/>
              <a:buFont typeface="Arial"/>
              <a:buChar char="•"/>
            </a:pPr>
            <a:r>
              <a:rPr lang="en-US" sz="2000">
                <a:solidFill>
                  <a:schemeClr val="dk1"/>
                </a:solidFill>
                <a:latin typeface="Calibri"/>
                <a:ea typeface="Calibri"/>
                <a:cs typeface="Calibri"/>
                <a:sym typeface="Calibri"/>
              </a:rPr>
              <a:t>Mostly used with “standard atmospheres”</a:t>
            </a:r>
            <a:endParaRPr/>
          </a:p>
          <a:p>
            <a:pPr marL="342900" marR="0" lvl="0" indent="-342900" algn="l" rtl="0">
              <a:spcBef>
                <a:spcPts val="1200"/>
              </a:spcBef>
              <a:spcAft>
                <a:spcPts val="0"/>
              </a:spcAft>
              <a:buClr>
                <a:schemeClr val="dk1"/>
              </a:buClr>
              <a:buSzPts val="2000"/>
              <a:buFont typeface="Arial"/>
              <a:buChar char="•"/>
            </a:pPr>
            <a:r>
              <a:rPr lang="en-US" sz="2000">
                <a:solidFill>
                  <a:schemeClr val="dk1"/>
                </a:solidFill>
                <a:latin typeface="Calibri"/>
                <a:ea typeface="Calibri"/>
                <a:cs typeface="Calibri"/>
                <a:sym typeface="Calibri"/>
              </a:rPr>
              <a:t>Available numerical models</a:t>
            </a:r>
            <a:endParaRPr/>
          </a:p>
          <a:p>
            <a:pPr marL="800100" marR="0" lvl="1" indent="-342900" algn="l" rtl="0">
              <a:spcBef>
                <a:spcPts val="1200"/>
              </a:spcBef>
              <a:spcAft>
                <a:spcPts val="0"/>
              </a:spcAft>
              <a:buClr>
                <a:schemeClr val="dk1"/>
              </a:buClr>
              <a:buSzPts val="2000"/>
              <a:buFont typeface="Arial"/>
              <a:buChar char="•"/>
            </a:pPr>
            <a:r>
              <a:rPr lang="en-US" sz="2000" b="0" i="0" u="none" strike="noStrike" cap="none">
                <a:solidFill>
                  <a:schemeClr val="dk1"/>
                </a:solidFill>
                <a:latin typeface="Calibri"/>
                <a:ea typeface="Calibri"/>
                <a:cs typeface="Calibri"/>
                <a:sym typeface="Calibri"/>
              </a:rPr>
              <a:t>LOWTRAN 7</a:t>
            </a:r>
            <a:endParaRPr/>
          </a:p>
          <a:p>
            <a:pPr marL="800100" marR="0" lvl="1" indent="-342900" algn="l" rtl="0">
              <a:spcBef>
                <a:spcPts val="1200"/>
              </a:spcBef>
              <a:spcAft>
                <a:spcPts val="0"/>
              </a:spcAft>
              <a:buClr>
                <a:schemeClr val="dk1"/>
              </a:buClr>
              <a:buSzPts val="2000"/>
              <a:buFont typeface="Arial"/>
              <a:buChar char="•"/>
            </a:pPr>
            <a:r>
              <a:rPr lang="en-US" sz="2000" b="0" i="0" u="none" strike="noStrike" cap="none">
                <a:solidFill>
                  <a:schemeClr val="dk1"/>
                </a:solidFill>
                <a:latin typeface="Calibri"/>
                <a:ea typeface="Calibri"/>
                <a:cs typeface="Calibri"/>
                <a:sym typeface="Calibri"/>
              </a:rPr>
              <a:t>MODTRAN 4</a:t>
            </a:r>
            <a:endParaRPr/>
          </a:p>
          <a:p>
            <a:pPr marL="800100" marR="0" lvl="1" indent="-342900" algn="l" rtl="0">
              <a:spcBef>
                <a:spcPts val="1200"/>
              </a:spcBef>
              <a:spcAft>
                <a:spcPts val="0"/>
              </a:spcAft>
              <a:buClr>
                <a:schemeClr val="dk1"/>
              </a:buClr>
              <a:buSzPts val="2000"/>
              <a:buFont typeface="Arial"/>
              <a:buChar char="•"/>
            </a:pPr>
            <a:r>
              <a:rPr lang="en-US" sz="2000" b="0" i="0" u="none" strike="noStrike" cap="none">
                <a:solidFill>
                  <a:schemeClr val="dk1"/>
                </a:solidFill>
                <a:latin typeface="Calibri"/>
                <a:ea typeface="Calibri"/>
                <a:cs typeface="Calibri"/>
                <a:sym typeface="Calibri"/>
              </a:rPr>
              <a:t>ATREM</a:t>
            </a:r>
            <a:endParaRPr/>
          </a:p>
          <a:p>
            <a:pPr marL="800100" marR="0" lvl="1" indent="-342900" algn="l" rtl="0">
              <a:spcBef>
                <a:spcPts val="1200"/>
              </a:spcBef>
              <a:spcAft>
                <a:spcPts val="0"/>
              </a:spcAft>
              <a:buClr>
                <a:schemeClr val="dk1"/>
              </a:buClr>
              <a:buSzPts val="2000"/>
              <a:buFont typeface="Arial"/>
              <a:buChar char="•"/>
            </a:pPr>
            <a:r>
              <a:rPr lang="en-US" sz="2000" b="0" i="0" u="none" strike="noStrike" cap="none">
                <a:solidFill>
                  <a:schemeClr val="dk1"/>
                </a:solidFill>
                <a:latin typeface="Calibri"/>
                <a:ea typeface="Calibri"/>
                <a:cs typeface="Calibri"/>
                <a:sym typeface="Calibri"/>
              </a:rPr>
              <a:t>ATCOR</a:t>
            </a:r>
            <a:endParaRPr/>
          </a:p>
          <a:p>
            <a:pPr marL="800100" marR="0" lvl="1" indent="-342900" algn="l" rtl="0">
              <a:spcBef>
                <a:spcPts val="1200"/>
              </a:spcBef>
              <a:spcAft>
                <a:spcPts val="0"/>
              </a:spcAft>
              <a:buClr>
                <a:schemeClr val="dk1"/>
              </a:buClr>
              <a:buSzPts val="2000"/>
              <a:buFont typeface="Arial"/>
              <a:buChar char="•"/>
            </a:pPr>
            <a:r>
              <a:rPr lang="en-US" sz="2000" b="0" i="0" u="none" strike="noStrike" cap="none">
                <a:solidFill>
                  <a:schemeClr val="dk1"/>
                </a:solidFill>
                <a:latin typeface="Calibri"/>
                <a:ea typeface="Calibri"/>
                <a:cs typeface="Calibri"/>
                <a:sym typeface="Calibri"/>
              </a:rPr>
              <a:t>6S (</a:t>
            </a:r>
            <a:r>
              <a:rPr lang="en-US" sz="2000" b="1" i="0" u="none" strike="noStrike" cap="none">
                <a:solidFill>
                  <a:schemeClr val="dk1"/>
                </a:solidFill>
                <a:latin typeface="Calibri"/>
                <a:ea typeface="Calibri"/>
                <a:cs typeface="Calibri"/>
                <a:sym typeface="Calibri"/>
              </a:rPr>
              <a:t>S</a:t>
            </a:r>
            <a:r>
              <a:rPr lang="en-US" sz="2000" b="0" i="0" u="none" strike="noStrike" cap="none">
                <a:solidFill>
                  <a:schemeClr val="dk1"/>
                </a:solidFill>
                <a:latin typeface="Calibri"/>
                <a:ea typeface="Calibri"/>
                <a:cs typeface="Calibri"/>
                <a:sym typeface="Calibri"/>
              </a:rPr>
              <a:t>econd </a:t>
            </a:r>
            <a:r>
              <a:rPr lang="en-US" sz="2000" b="1" i="0" u="none" strike="noStrike" cap="none">
                <a:solidFill>
                  <a:schemeClr val="dk1"/>
                </a:solidFill>
                <a:latin typeface="Calibri"/>
                <a:ea typeface="Calibri"/>
                <a:cs typeface="Calibri"/>
                <a:sym typeface="Calibri"/>
              </a:rPr>
              <a:t>S</a:t>
            </a:r>
            <a:r>
              <a:rPr lang="en-US" sz="2000" b="0" i="0" u="none" strike="noStrike" cap="none">
                <a:solidFill>
                  <a:schemeClr val="dk1"/>
                </a:solidFill>
                <a:latin typeface="Calibri"/>
                <a:ea typeface="Calibri"/>
                <a:cs typeface="Calibri"/>
                <a:sym typeface="Calibri"/>
              </a:rPr>
              <a:t>imulation of the </a:t>
            </a:r>
            <a:r>
              <a:rPr lang="en-US" sz="2000" b="1" i="0" u="none" strike="noStrike" cap="none">
                <a:solidFill>
                  <a:schemeClr val="dk1"/>
                </a:solidFill>
                <a:latin typeface="Calibri"/>
                <a:ea typeface="Calibri"/>
                <a:cs typeface="Calibri"/>
                <a:sym typeface="Calibri"/>
              </a:rPr>
              <a:t>S</a:t>
            </a:r>
            <a:r>
              <a:rPr lang="en-US" sz="2000" b="0" i="0" u="none" strike="noStrike" cap="none">
                <a:solidFill>
                  <a:schemeClr val="dk1"/>
                </a:solidFill>
                <a:latin typeface="Calibri"/>
                <a:ea typeface="Calibri"/>
                <a:cs typeface="Calibri"/>
                <a:sym typeface="Calibri"/>
              </a:rPr>
              <a:t>atellite </a:t>
            </a:r>
            <a:r>
              <a:rPr lang="en-US" sz="2000" b="1" i="0" u="none" strike="noStrike" cap="none">
                <a:solidFill>
                  <a:schemeClr val="dk1"/>
                </a:solidFill>
                <a:latin typeface="Calibri"/>
                <a:ea typeface="Calibri"/>
                <a:cs typeface="Calibri"/>
                <a:sym typeface="Calibri"/>
              </a:rPr>
              <a:t>S</a:t>
            </a:r>
            <a:r>
              <a:rPr lang="en-US" sz="2000" b="0" i="0" u="none" strike="noStrike" cap="none">
                <a:solidFill>
                  <a:schemeClr val="dk1"/>
                </a:solidFill>
                <a:latin typeface="Calibri"/>
                <a:ea typeface="Calibri"/>
                <a:cs typeface="Calibri"/>
                <a:sym typeface="Calibri"/>
              </a:rPr>
              <a:t>ignal in the </a:t>
            </a:r>
            <a:r>
              <a:rPr lang="en-US" sz="2000" b="1" i="0" u="none" strike="noStrike" cap="none">
                <a:solidFill>
                  <a:schemeClr val="dk1"/>
                </a:solidFill>
                <a:latin typeface="Calibri"/>
                <a:ea typeface="Calibri"/>
                <a:cs typeface="Calibri"/>
                <a:sym typeface="Calibri"/>
              </a:rPr>
              <a:t>S</a:t>
            </a:r>
            <a:r>
              <a:rPr lang="en-US" sz="2000" b="0" i="0" u="none" strike="noStrike" cap="none">
                <a:solidFill>
                  <a:schemeClr val="dk1"/>
                </a:solidFill>
                <a:latin typeface="Calibri"/>
                <a:ea typeface="Calibri"/>
                <a:cs typeface="Calibri"/>
                <a:sym typeface="Calibri"/>
              </a:rPr>
              <a:t>olar </a:t>
            </a:r>
            <a:r>
              <a:rPr lang="en-US" sz="2000" b="1" i="0" u="none" strike="noStrike" cap="none">
                <a:solidFill>
                  <a:schemeClr val="dk1"/>
                </a:solidFill>
                <a:latin typeface="Calibri"/>
                <a:ea typeface="Calibri"/>
                <a:cs typeface="Calibri"/>
                <a:sym typeface="Calibri"/>
              </a:rPr>
              <a:t>S</a:t>
            </a:r>
            <a:r>
              <a:rPr lang="en-US" sz="2000" b="0" i="0" u="none" strike="noStrike" cap="none">
                <a:solidFill>
                  <a:schemeClr val="dk1"/>
                </a:solidFill>
                <a:latin typeface="Calibri"/>
                <a:ea typeface="Calibri"/>
                <a:cs typeface="Calibri"/>
                <a:sym typeface="Calibri"/>
              </a:rPr>
              <a:t>pectrum)</a:t>
            </a:r>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82"/>
        <p:cNvGrpSpPr/>
        <p:nvPr/>
      </p:nvGrpSpPr>
      <p:grpSpPr>
        <a:xfrm>
          <a:off x="0" y="0"/>
          <a:ext cx="0" cy="0"/>
          <a:chOff x="0" y="0"/>
          <a:chExt cx="0" cy="0"/>
        </a:xfrm>
      </p:grpSpPr>
      <p:sp>
        <p:nvSpPr>
          <p:cNvPr id="183" name="Google Shape;183;p3"/>
          <p:cNvSpPr txBox="1"/>
          <p:nvPr/>
        </p:nvSpPr>
        <p:spPr>
          <a:xfrm>
            <a:off x="902757" y="472704"/>
            <a:ext cx="9773952" cy="58477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3200" b="1" i="0" u="none" strike="noStrike" cap="none">
                <a:solidFill>
                  <a:schemeClr val="dk1"/>
                </a:solidFill>
                <a:latin typeface="Calibri"/>
                <a:ea typeface="Calibri"/>
                <a:cs typeface="Calibri"/>
                <a:sym typeface="Calibri"/>
              </a:rPr>
              <a:t>Active vs. passive remote sensing</a:t>
            </a:r>
            <a:endParaRPr/>
          </a:p>
        </p:txBody>
      </p:sp>
      <p:pic>
        <p:nvPicPr>
          <p:cNvPr id="184" name="Google Shape;184;p3" descr="Ein Bild, das Schwarz, Dunkelheit enthält.&#10;&#10;Automatisch generierte Beschreibung"/>
          <p:cNvPicPr preferRelativeResize="0"/>
          <p:nvPr/>
        </p:nvPicPr>
        <p:blipFill rotWithShape="1">
          <a:blip r:embed="rId3">
            <a:alphaModFix/>
          </a:blip>
          <a:srcRect/>
          <a:stretch/>
        </p:blipFill>
        <p:spPr>
          <a:xfrm>
            <a:off x="11235462" y="112704"/>
            <a:ext cx="720000" cy="720000"/>
          </a:xfrm>
          <a:prstGeom prst="rect">
            <a:avLst/>
          </a:prstGeom>
          <a:noFill/>
          <a:ln>
            <a:noFill/>
          </a:ln>
        </p:spPr>
      </p:pic>
      <p:sp>
        <p:nvSpPr>
          <p:cNvPr id="185" name="Google Shape;185;p3"/>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3</a:t>
            </a:fld>
            <a:endParaRPr/>
          </a:p>
        </p:txBody>
      </p:sp>
      <p:pic>
        <p:nvPicPr>
          <p:cNvPr id="186" name="Google Shape;186;p3"/>
          <p:cNvPicPr preferRelativeResize="0"/>
          <p:nvPr/>
        </p:nvPicPr>
        <p:blipFill rotWithShape="1">
          <a:blip r:embed="rId4">
            <a:alphaModFix amt="30000"/>
          </a:blip>
          <a:srcRect/>
          <a:stretch/>
        </p:blipFill>
        <p:spPr>
          <a:xfrm rot="-5400000">
            <a:off x="-3042044" y="3163081"/>
            <a:ext cx="6768000" cy="531838"/>
          </a:xfrm>
          <a:prstGeom prst="rect">
            <a:avLst/>
          </a:prstGeom>
          <a:noFill/>
          <a:ln>
            <a:noFill/>
          </a:ln>
        </p:spPr>
      </p:pic>
      <p:sp>
        <p:nvSpPr>
          <p:cNvPr id="187" name="Google Shape;187;p3"/>
          <p:cNvSpPr txBox="1"/>
          <p:nvPr/>
        </p:nvSpPr>
        <p:spPr>
          <a:xfrm>
            <a:off x="8221984" y="1811817"/>
            <a:ext cx="3808915" cy="4351338"/>
          </a:xfrm>
          <a:prstGeom prst="rect">
            <a:avLst/>
          </a:prstGeom>
          <a:noFill/>
          <a:ln>
            <a:noFill/>
          </a:ln>
        </p:spPr>
        <p:txBody>
          <a:bodyPr spcFirstLastPara="1" wrap="square" lIns="91425" tIns="45700" rIns="91425" bIns="45700" anchor="t" anchorCtr="0">
            <a:normAutofit/>
          </a:bodyPr>
          <a:lstStyle/>
          <a:p>
            <a:pPr marL="228600" marR="0" lvl="0" indent="-101600" algn="l" rtl="0">
              <a:lnSpc>
                <a:spcPct val="90000"/>
              </a:lnSpc>
              <a:spcBef>
                <a:spcPts val="0"/>
              </a:spcBef>
              <a:spcAft>
                <a:spcPts val="0"/>
              </a:spcAft>
              <a:buClr>
                <a:schemeClr val="dk1"/>
              </a:buClr>
              <a:buSzPts val="2000"/>
              <a:buFont typeface="Arial"/>
              <a:buNone/>
            </a:pPr>
            <a:endParaRPr sz="2000" b="0" u="none">
              <a:solidFill>
                <a:schemeClr val="dk1"/>
              </a:solidFill>
              <a:latin typeface="Calibri"/>
              <a:ea typeface="Calibri"/>
              <a:cs typeface="Calibri"/>
              <a:sym typeface="Calibri"/>
            </a:endParaRPr>
          </a:p>
          <a:p>
            <a:pPr marL="228600" marR="0" lvl="0" indent="-101600" algn="l" rtl="0">
              <a:lnSpc>
                <a:spcPct val="90000"/>
              </a:lnSpc>
              <a:spcBef>
                <a:spcPts val="1000"/>
              </a:spcBef>
              <a:spcAft>
                <a:spcPts val="0"/>
              </a:spcAft>
              <a:buClr>
                <a:schemeClr val="dk1"/>
              </a:buClr>
              <a:buSzPts val="2000"/>
              <a:buFont typeface="Arial"/>
              <a:buNone/>
            </a:pPr>
            <a:endParaRPr sz="2000" b="0" u="none">
              <a:solidFill>
                <a:schemeClr val="dk1"/>
              </a:solidFill>
              <a:latin typeface="Calibri"/>
              <a:ea typeface="Calibri"/>
              <a:cs typeface="Calibri"/>
              <a:sym typeface="Calibri"/>
            </a:endParaRPr>
          </a:p>
          <a:p>
            <a:pPr marL="228600" marR="0" lvl="0" indent="-50800" algn="l" rtl="0">
              <a:lnSpc>
                <a:spcPct val="90000"/>
              </a:lnSpc>
              <a:spcBef>
                <a:spcPts val="1000"/>
              </a:spcBef>
              <a:spcAft>
                <a:spcPts val="0"/>
              </a:spcAft>
              <a:buClr>
                <a:schemeClr val="dk1"/>
              </a:buClr>
              <a:buSzPts val="2800"/>
              <a:buFont typeface="Arial"/>
              <a:buNone/>
            </a:pPr>
            <a:endParaRPr sz="2800" b="0" u="none">
              <a:solidFill>
                <a:schemeClr val="dk1"/>
              </a:solidFill>
              <a:latin typeface="Calibri"/>
              <a:ea typeface="Calibri"/>
              <a:cs typeface="Calibri"/>
              <a:sym typeface="Calibri"/>
            </a:endParaRPr>
          </a:p>
        </p:txBody>
      </p:sp>
      <p:sp>
        <p:nvSpPr>
          <p:cNvPr id="188" name="Google Shape;188;p3"/>
          <p:cNvSpPr txBox="1"/>
          <p:nvPr/>
        </p:nvSpPr>
        <p:spPr>
          <a:xfrm>
            <a:off x="902757" y="1618622"/>
            <a:ext cx="10086153" cy="774571"/>
          </a:xfrm>
          <a:prstGeom prst="rect">
            <a:avLst/>
          </a:prstGeom>
          <a:noFill/>
          <a:ln>
            <a:noFill/>
          </a:ln>
        </p:spPr>
        <p:txBody>
          <a:bodyPr spcFirstLastPara="1" wrap="square" lIns="91425" tIns="45700" rIns="91425" bIns="45700" anchor="t" anchorCtr="0">
            <a:spAutoFit/>
          </a:bodyPr>
          <a:lstStyle/>
          <a:p>
            <a:pPr marL="228600" marR="0" lvl="0" indent="-228600" algn="l" rtl="0">
              <a:lnSpc>
                <a:spcPct val="90000"/>
              </a:lnSpc>
              <a:spcBef>
                <a:spcPts val="0"/>
              </a:spcBef>
              <a:spcAft>
                <a:spcPts val="0"/>
              </a:spcAft>
              <a:buClr>
                <a:schemeClr val="dk1"/>
              </a:buClr>
              <a:buSzPts val="2000"/>
              <a:buFont typeface="Arial"/>
              <a:buChar char="•"/>
            </a:pPr>
            <a:r>
              <a:rPr lang="en-US" sz="2000" b="0" i="0">
                <a:solidFill>
                  <a:schemeClr val="dk1"/>
                </a:solidFill>
                <a:latin typeface="Calibri"/>
                <a:ea typeface="Calibri"/>
                <a:cs typeface="Calibri"/>
                <a:sym typeface="Calibri"/>
              </a:rPr>
              <a:t>Active sensor: emits EM energy and detects the energy returning from the object or surface</a:t>
            </a:r>
            <a:endParaRPr/>
          </a:p>
          <a:p>
            <a:pPr marL="228600" marR="0" lvl="0" indent="-228600" algn="l" rtl="0">
              <a:lnSpc>
                <a:spcPct val="90000"/>
              </a:lnSpc>
              <a:spcBef>
                <a:spcPts val="1000"/>
              </a:spcBef>
              <a:spcAft>
                <a:spcPts val="0"/>
              </a:spcAft>
              <a:buClr>
                <a:schemeClr val="dk1"/>
              </a:buClr>
              <a:buSzPts val="2000"/>
              <a:buFont typeface="Arial"/>
              <a:buChar char="•"/>
            </a:pPr>
            <a:r>
              <a:rPr lang="en-US" sz="2000" b="1">
                <a:solidFill>
                  <a:schemeClr val="dk1"/>
                </a:solidFill>
                <a:latin typeface="Calibri"/>
                <a:ea typeface="Calibri"/>
                <a:cs typeface="Calibri"/>
                <a:sym typeface="Calibri"/>
              </a:rPr>
              <a:t>Passive sensors: measure solar or terrestrial energy</a:t>
            </a:r>
            <a:endParaRPr/>
          </a:p>
        </p:txBody>
      </p:sp>
      <p:pic>
        <p:nvPicPr>
          <p:cNvPr id="189" name="Google Shape;189;p3"/>
          <p:cNvPicPr preferRelativeResize="0"/>
          <p:nvPr/>
        </p:nvPicPr>
        <p:blipFill rotWithShape="1">
          <a:blip r:embed="rId5">
            <a:alphaModFix/>
          </a:blip>
          <a:srcRect/>
          <a:stretch/>
        </p:blipFill>
        <p:spPr>
          <a:xfrm>
            <a:off x="994074" y="2554429"/>
            <a:ext cx="8640000" cy="3809033"/>
          </a:xfrm>
          <a:prstGeom prst="rect">
            <a:avLst/>
          </a:prstGeom>
          <a:noFill/>
          <a:ln>
            <a:noFill/>
          </a:ln>
        </p:spPr>
      </p:pic>
      <p:sp>
        <p:nvSpPr>
          <p:cNvPr id="190" name="Google Shape;190;p3"/>
          <p:cNvSpPr txBox="1"/>
          <p:nvPr/>
        </p:nvSpPr>
        <p:spPr>
          <a:xfrm>
            <a:off x="9791812" y="4408829"/>
            <a:ext cx="2081349" cy="1754326"/>
          </a:xfrm>
          <a:prstGeom prst="rect">
            <a:avLst/>
          </a:prstGeom>
          <a:noFill/>
          <a:ln>
            <a:noFill/>
          </a:ln>
        </p:spPr>
        <p:txBody>
          <a:bodyPr spcFirstLastPara="1" wrap="square" lIns="91425" tIns="45700" rIns="91425" bIns="45700" anchor="t" anchorCtr="0">
            <a:spAutoFit/>
          </a:bodyPr>
          <a:lstStyle/>
          <a:p>
            <a:pPr marL="0" marR="0" lvl="0" indent="0" algn="just" rtl="0">
              <a:spcBef>
                <a:spcPts val="0"/>
              </a:spcBef>
              <a:spcAft>
                <a:spcPts val="0"/>
              </a:spcAft>
              <a:buNone/>
            </a:pPr>
            <a:r>
              <a:rPr lang="en-US" sz="1800">
                <a:solidFill>
                  <a:schemeClr val="dk1"/>
                </a:solidFill>
                <a:latin typeface="Calibri"/>
                <a:ea typeface="Calibri"/>
                <a:cs typeface="Calibri"/>
                <a:sym typeface="Calibri"/>
              </a:rPr>
              <a:t>A remote sensor measures reflected </a:t>
            </a:r>
            <a:br>
              <a:rPr lang="en-US" sz="1800">
                <a:solidFill>
                  <a:schemeClr val="dk1"/>
                </a:solidFill>
                <a:latin typeface="Calibri"/>
                <a:ea typeface="Calibri"/>
                <a:cs typeface="Calibri"/>
                <a:sym typeface="Calibri"/>
              </a:rPr>
            </a:br>
            <a:r>
              <a:rPr lang="en-US" sz="1800">
                <a:solidFill>
                  <a:schemeClr val="dk1"/>
                </a:solidFill>
                <a:latin typeface="Calibri"/>
                <a:ea typeface="Calibri"/>
                <a:cs typeface="Calibri"/>
                <a:sym typeface="Calibri"/>
              </a:rPr>
              <a:t>or emitted energy. </a:t>
            </a:r>
            <a:br>
              <a:rPr lang="en-US" sz="1800">
                <a:solidFill>
                  <a:schemeClr val="dk1"/>
                </a:solidFill>
                <a:latin typeface="Calibri"/>
                <a:ea typeface="Calibri"/>
                <a:cs typeface="Calibri"/>
                <a:sym typeface="Calibri"/>
              </a:rPr>
            </a:br>
            <a:r>
              <a:rPr lang="en-US" sz="1800">
                <a:solidFill>
                  <a:schemeClr val="dk1"/>
                </a:solidFill>
                <a:latin typeface="Calibri"/>
                <a:ea typeface="Calibri"/>
                <a:cs typeface="Calibri"/>
                <a:sym typeface="Calibri"/>
              </a:rPr>
              <a:t>An active sensor has </a:t>
            </a:r>
            <a:br>
              <a:rPr lang="en-US" sz="1800">
                <a:solidFill>
                  <a:schemeClr val="dk1"/>
                </a:solidFill>
                <a:latin typeface="Calibri"/>
                <a:ea typeface="Calibri"/>
                <a:cs typeface="Calibri"/>
                <a:sym typeface="Calibri"/>
              </a:rPr>
            </a:br>
            <a:r>
              <a:rPr lang="en-US" sz="1800">
                <a:solidFill>
                  <a:schemeClr val="dk1"/>
                </a:solidFill>
                <a:latin typeface="Calibri"/>
                <a:ea typeface="Calibri"/>
                <a:cs typeface="Calibri"/>
                <a:sym typeface="Calibri"/>
              </a:rPr>
              <a:t>its own source of energy.  </a:t>
            </a:r>
            <a:endParaRPr/>
          </a:p>
        </p:txBody>
      </p:sp>
      <p:sp>
        <p:nvSpPr>
          <p:cNvPr id="191" name="Google Shape;191;p3"/>
          <p:cNvSpPr txBox="1">
            <a:spLocks noGrp="1"/>
          </p:cNvSpPr>
          <p:nvPr>
            <p:ph type="ftr" idx="11"/>
          </p:nvPr>
        </p:nvSpPr>
        <p:spPr>
          <a:xfrm>
            <a:off x="2865663" y="6356350"/>
            <a:ext cx="6460672" cy="456647"/>
          </a:xfrm>
          <a:prstGeom prst="rect">
            <a:avLst/>
          </a:prstGeom>
          <a:noFill/>
          <a:ln>
            <a:noFill/>
          </a:ln>
        </p:spPr>
        <p:txBody>
          <a:bodyPr spcFirstLastPara="1" wrap="square" lIns="91425" tIns="45700" rIns="91425" bIns="45700" anchor="ctr" anchorCtr="0">
            <a:noAutofit/>
          </a:bodyPr>
          <a:lstStyle/>
          <a:p>
            <a:pPr marL="0" lvl="0" indent="0" algn="ctr" rtl="0">
              <a:spcBef>
                <a:spcPts val="0"/>
              </a:spcBef>
              <a:spcAft>
                <a:spcPts val="0"/>
              </a:spcAft>
              <a:buNone/>
            </a:pPr>
            <a:r>
              <a:rPr lang="en-US"/>
              <a:t>EOCap4Africa – TB 05a Remote Sensing Data: Preprocessing</a:t>
            </a:r>
            <a:endParaRPr/>
          </a:p>
        </p:txBody>
      </p:sp>
      <p:sp>
        <p:nvSpPr>
          <p:cNvPr id="2" name="Textfeld 1">
            <a:extLst>
              <a:ext uri="{FF2B5EF4-FFF2-40B4-BE49-F238E27FC236}">
                <a16:creationId xmlns:a16="http://schemas.microsoft.com/office/drawing/2014/main" id="{D4EA277F-D50A-DEF4-A600-E67528B401CC}"/>
              </a:ext>
            </a:extLst>
          </p:cNvPr>
          <p:cNvSpPr txBox="1"/>
          <p:nvPr/>
        </p:nvSpPr>
        <p:spPr>
          <a:xfrm>
            <a:off x="8165451" y="6217850"/>
            <a:ext cx="1391728" cy="276999"/>
          </a:xfrm>
          <a:prstGeom prst="rect">
            <a:avLst/>
          </a:prstGeom>
          <a:noFill/>
        </p:spPr>
        <p:txBody>
          <a:bodyPr wrap="none" rtlCol="0">
            <a:spAutoFit/>
          </a:bodyPr>
          <a:lstStyle/>
          <a:p>
            <a:r>
              <a:rPr lang="en-US" sz="1200" dirty="0">
                <a:latin typeface="Calibri" panose="020F0502020204030204" pitchFamily="34" charset="0"/>
                <a:ea typeface="Calibri" panose="020F0502020204030204" pitchFamily="34" charset="0"/>
                <a:cs typeface="Calibri" panose="020F0502020204030204" pitchFamily="34" charset="0"/>
              </a:rPr>
              <a:t>Tempfli et al., 2009</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520"/>
        <p:cNvGrpSpPr/>
        <p:nvPr/>
      </p:nvGrpSpPr>
      <p:grpSpPr>
        <a:xfrm>
          <a:off x="0" y="0"/>
          <a:ext cx="0" cy="0"/>
          <a:chOff x="0" y="0"/>
          <a:chExt cx="0" cy="0"/>
        </a:xfrm>
      </p:grpSpPr>
      <p:sp>
        <p:nvSpPr>
          <p:cNvPr id="521" name="Google Shape;521;p30"/>
          <p:cNvSpPr txBox="1"/>
          <p:nvPr/>
        </p:nvSpPr>
        <p:spPr>
          <a:xfrm>
            <a:off x="902757" y="472704"/>
            <a:ext cx="9773952" cy="58477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3200" b="1" dirty="0">
                <a:solidFill>
                  <a:schemeClr val="dk1"/>
                </a:solidFill>
                <a:latin typeface="Calibri"/>
                <a:ea typeface="Calibri"/>
                <a:cs typeface="Calibri"/>
                <a:sym typeface="Calibri"/>
              </a:rPr>
              <a:t>Atmospheric correction methods</a:t>
            </a:r>
            <a:endParaRPr dirty="0"/>
          </a:p>
        </p:txBody>
      </p:sp>
      <p:pic>
        <p:nvPicPr>
          <p:cNvPr id="522" name="Google Shape;522;p30" descr="Ein Bild, das Schwarz, Dunkelheit enthält.&#10;&#10;Automatisch generierte Beschreibung"/>
          <p:cNvPicPr preferRelativeResize="0"/>
          <p:nvPr/>
        </p:nvPicPr>
        <p:blipFill rotWithShape="1">
          <a:blip r:embed="rId3">
            <a:alphaModFix/>
          </a:blip>
          <a:srcRect/>
          <a:stretch/>
        </p:blipFill>
        <p:spPr>
          <a:xfrm>
            <a:off x="11235462" y="112704"/>
            <a:ext cx="720000" cy="720000"/>
          </a:xfrm>
          <a:prstGeom prst="rect">
            <a:avLst/>
          </a:prstGeom>
          <a:noFill/>
          <a:ln>
            <a:noFill/>
          </a:ln>
        </p:spPr>
      </p:pic>
      <p:sp>
        <p:nvSpPr>
          <p:cNvPr id="523" name="Google Shape;523;p30"/>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30</a:t>
            </a:fld>
            <a:endParaRPr/>
          </a:p>
        </p:txBody>
      </p:sp>
      <p:pic>
        <p:nvPicPr>
          <p:cNvPr id="524" name="Google Shape;524;p30"/>
          <p:cNvPicPr preferRelativeResize="0"/>
          <p:nvPr/>
        </p:nvPicPr>
        <p:blipFill rotWithShape="1">
          <a:blip r:embed="rId4">
            <a:alphaModFix amt="30000"/>
          </a:blip>
          <a:srcRect/>
          <a:stretch/>
        </p:blipFill>
        <p:spPr>
          <a:xfrm rot="-5400000">
            <a:off x="-3042044" y="3163081"/>
            <a:ext cx="6768000" cy="531838"/>
          </a:xfrm>
          <a:prstGeom prst="rect">
            <a:avLst/>
          </a:prstGeom>
          <a:noFill/>
          <a:ln>
            <a:noFill/>
          </a:ln>
        </p:spPr>
      </p:pic>
      <p:sp>
        <p:nvSpPr>
          <p:cNvPr id="525" name="Google Shape;525;p30"/>
          <p:cNvSpPr txBox="1">
            <a:spLocks noGrp="1"/>
          </p:cNvSpPr>
          <p:nvPr>
            <p:ph type="ftr" idx="11"/>
          </p:nvPr>
        </p:nvSpPr>
        <p:spPr>
          <a:xfrm>
            <a:off x="2865663" y="6356350"/>
            <a:ext cx="6460672" cy="456647"/>
          </a:xfrm>
          <a:prstGeom prst="rect">
            <a:avLst/>
          </a:prstGeom>
          <a:noFill/>
          <a:ln>
            <a:noFill/>
          </a:ln>
        </p:spPr>
        <p:txBody>
          <a:bodyPr spcFirstLastPara="1" wrap="square" lIns="91425" tIns="45700" rIns="91425" bIns="45700" anchor="ctr" anchorCtr="0">
            <a:noAutofit/>
          </a:bodyPr>
          <a:lstStyle/>
          <a:p>
            <a:pPr marL="0" lvl="0" indent="0" algn="ctr" rtl="0">
              <a:spcBef>
                <a:spcPts val="0"/>
              </a:spcBef>
              <a:spcAft>
                <a:spcPts val="0"/>
              </a:spcAft>
              <a:buNone/>
            </a:pPr>
            <a:r>
              <a:rPr lang="en-US"/>
              <a:t>EOCap4Africa – TB 05a Remote Sensing Data: Preprocessing</a:t>
            </a:r>
            <a:endParaRPr/>
          </a:p>
        </p:txBody>
      </p:sp>
      <p:sp>
        <p:nvSpPr>
          <p:cNvPr id="526" name="Google Shape;526;p30"/>
          <p:cNvSpPr txBox="1"/>
          <p:nvPr/>
        </p:nvSpPr>
        <p:spPr>
          <a:xfrm>
            <a:off x="1098146" y="1358776"/>
            <a:ext cx="5090898" cy="486287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000" b="1" dirty="0">
                <a:solidFill>
                  <a:schemeClr val="dk1"/>
                </a:solidFill>
                <a:latin typeface="Calibri"/>
                <a:ea typeface="Calibri"/>
                <a:cs typeface="Calibri"/>
                <a:sym typeface="Calibri"/>
              </a:rPr>
              <a:t>Empirical line method</a:t>
            </a:r>
            <a:endParaRPr dirty="0"/>
          </a:p>
          <a:p>
            <a:pPr marL="0" marR="0" lvl="0" indent="0" algn="l" rtl="0">
              <a:spcBef>
                <a:spcPts val="1200"/>
              </a:spcBef>
              <a:spcAft>
                <a:spcPts val="0"/>
              </a:spcAft>
              <a:buNone/>
            </a:pPr>
            <a:endParaRPr sz="2000" b="1" dirty="0">
              <a:solidFill>
                <a:schemeClr val="dk1"/>
              </a:solidFill>
              <a:latin typeface="Calibri"/>
              <a:ea typeface="Calibri"/>
              <a:cs typeface="Calibri"/>
              <a:sym typeface="Calibri"/>
            </a:endParaRPr>
          </a:p>
          <a:p>
            <a:pPr marL="342900" marR="0" lvl="0" indent="-342900" algn="l" rtl="0">
              <a:spcBef>
                <a:spcPts val="1200"/>
              </a:spcBef>
              <a:spcAft>
                <a:spcPts val="0"/>
              </a:spcAft>
              <a:buClr>
                <a:schemeClr val="dk1"/>
              </a:buClr>
              <a:buSzPts val="2000"/>
              <a:buFont typeface="Arial"/>
              <a:buChar char="•"/>
            </a:pPr>
            <a:r>
              <a:rPr lang="en-US" sz="2000" dirty="0">
                <a:solidFill>
                  <a:schemeClr val="dk1"/>
                </a:solidFill>
                <a:latin typeface="Calibri"/>
                <a:ea typeface="Calibri"/>
                <a:cs typeface="Calibri"/>
                <a:sym typeface="Calibri"/>
              </a:rPr>
              <a:t>Selection of one dark and one bright target</a:t>
            </a:r>
            <a:endParaRPr dirty="0"/>
          </a:p>
          <a:p>
            <a:pPr marL="342900" marR="0" lvl="0" indent="-342900" algn="l" rtl="0">
              <a:spcBef>
                <a:spcPts val="1200"/>
              </a:spcBef>
              <a:spcAft>
                <a:spcPts val="0"/>
              </a:spcAft>
              <a:buClr>
                <a:schemeClr val="dk1"/>
              </a:buClr>
              <a:buSzPts val="2000"/>
              <a:buFont typeface="Arial"/>
              <a:buChar char="•"/>
            </a:pPr>
            <a:r>
              <a:rPr lang="en-US" sz="2000" dirty="0">
                <a:solidFill>
                  <a:schemeClr val="dk1"/>
                </a:solidFill>
                <a:latin typeface="Calibri"/>
                <a:ea typeface="Calibri"/>
                <a:cs typeface="Calibri"/>
                <a:sym typeface="Calibri"/>
              </a:rPr>
              <a:t>Ground reflectance measurement</a:t>
            </a:r>
            <a:endParaRPr dirty="0"/>
          </a:p>
          <a:p>
            <a:pPr marL="800100" marR="0" lvl="1" indent="-342900" algn="l" rtl="0">
              <a:spcBef>
                <a:spcPts val="1200"/>
              </a:spcBef>
              <a:spcAft>
                <a:spcPts val="0"/>
              </a:spcAft>
              <a:buClr>
                <a:schemeClr val="dk1"/>
              </a:buClr>
              <a:buSzPts val="2000"/>
              <a:buFont typeface="Arial"/>
              <a:buChar char="•"/>
            </a:pPr>
            <a:r>
              <a:rPr lang="en-US" sz="2000" b="0" i="0" u="none" strike="noStrike" cap="none" dirty="0">
                <a:solidFill>
                  <a:schemeClr val="dk1"/>
                </a:solidFill>
                <a:latin typeface="Calibri"/>
                <a:ea typeface="Calibri"/>
                <a:cs typeface="Calibri"/>
                <a:sym typeface="Calibri"/>
              </a:rPr>
              <a:t>Field radiometer</a:t>
            </a:r>
            <a:endParaRPr dirty="0"/>
          </a:p>
          <a:p>
            <a:pPr marL="342900" marR="0" lvl="0" indent="-342900" algn="l" rtl="0">
              <a:spcBef>
                <a:spcPts val="1200"/>
              </a:spcBef>
              <a:spcAft>
                <a:spcPts val="0"/>
              </a:spcAft>
              <a:buClr>
                <a:schemeClr val="dk1"/>
              </a:buClr>
              <a:buSzPts val="2000"/>
              <a:buFont typeface="Arial"/>
              <a:buChar char="•"/>
            </a:pPr>
            <a:r>
              <a:rPr lang="en-US" sz="2000" dirty="0">
                <a:solidFill>
                  <a:schemeClr val="dk1"/>
                </a:solidFill>
                <a:latin typeface="Calibri"/>
                <a:ea typeface="Calibri"/>
                <a:cs typeface="Calibri"/>
                <a:sym typeface="Calibri"/>
              </a:rPr>
              <a:t>Sensor radiance computed from image</a:t>
            </a:r>
            <a:endParaRPr dirty="0"/>
          </a:p>
          <a:p>
            <a:pPr marL="342900" marR="0" lvl="0" indent="-342900" algn="l" rtl="0">
              <a:spcBef>
                <a:spcPts val="1200"/>
              </a:spcBef>
              <a:spcAft>
                <a:spcPts val="0"/>
              </a:spcAft>
              <a:buClr>
                <a:schemeClr val="dk1"/>
              </a:buClr>
              <a:buSzPts val="2000"/>
              <a:buFont typeface="Arial"/>
              <a:buChar char="•"/>
            </a:pPr>
            <a:r>
              <a:rPr lang="en-US" sz="2000" dirty="0">
                <a:solidFill>
                  <a:schemeClr val="dk1"/>
                </a:solidFill>
                <a:latin typeface="Calibri"/>
                <a:ea typeface="Calibri"/>
                <a:cs typeface="Calibri"/>
                <a:sym typeface="Calibri"/>
              </a:rPr>
              <a:t>Slope s = cos (α) and intercept a of line</a:t>
            </a:r>
            <a:br>
              <a:rPr lang="en-US" sz="2000" dirty="0">
                <a:solidFill>
                  <a:schemeClr val="dk1"/>
                </a:solidFill>
                <a:latin typeface="Calibri"/>
                <a:ea typeface="Calibri"/>
                <a:cs typeface="Calibri"/>
                <a:sym typeface="Calibri"/>
              </a:rPr>
            </a:br>
            <a:r>
              <a:rPr lang="en-US" sz="2000" dirty="0">
                <a:solidFill>
                  <a:schemeClr val="dk1"/>
                </a:solidFill>
                <a:latin typeface="Calibri"/>
                <a:ea typeface="Calibri"/>
                <a:cs typeface="Calibri"/>
                <a:sym typeface="Calibri"/>
              </a:rPr>
              <a:t>joining two targets</a:t>
            </a:r>
            <a:endParaRPr dirty="0"/>
          </a:p>
          <a:p>
            <a:pPr marL="342900" marR="0" lvl="0" indent="-215900" algn="l" rtl="0">
              <a:spcBef>
                <a:spcPts val="1200"/>
              </a:spcBef>
              <a:spcAft>
                <a:spcPts val="0"/>
              </a:spcAft>
              <a:buClr>
                <a:schemeClr val="dk1"/>
              </a:buClr>
              <a:buSzPts val="2000"/>
              <a:buFont typeface="Arial"/>
              <a:buNone/>
            </a:pPr>
            <a:endParaRPr sz="2000" dirty="0">
              <a:solidFill>
                <a:schemeClr val="dk1"/>
              </a:solidFill>
              <a:latin typeface="Calibri"/>
              <a:ea typeface="Calibri"/>
              <a:cs typeface="Calibri"/>
              <a:sym typeface="Calibri"/>
            </a:endParaRPr>
          </a:p>
          <a:p>
            <a:pPr marL="0" marR="0" lvl="0" indent="0" algn="l" rtl="0">
              <a:spcBef>
                <a:spcPts val="1200"/>
              </a:spcBef>
              <a:spcAft>
                <a:spcPts val="0"/>
              </a:spcAft>
              <a:buNone/>
            </a:pPr>
            <a:endParaRPr sz="2000" dirty="0">
              <a:solidFill>
                <a:schemeClr val="dk1"/>
              </a:solidFill>
              <a:latin typeface="Calibri"/>
              <a:ea typeface="Calibri"/>
              <a:cs typeface="Calibri"/>
              <a:sym typeface="Calibri"/>
            </a:endParaRPr>
          </a:p>
          <a:p>
            <a:pPr marL="342900" marR="0" lvl="0" indent="-215900" algn="l" rtl="0">
              <a:spcBef>
                <a:spcPts val="1200"/>
              </a:spcBef>
              <a:spcAft>
                <a:spcPts val="0"/>
              </a:spcAft>
              <a:buClr>
                <a:schemeClr val="dk1"/>
              </a:buClr>
              <a:buSzPts val="2000"/>
              <a:buFont typeface="Arial"/>
              <a:buNone/>
            </a:pPr>
            <a:endParaRPr sz="2000" dirty="0">
              <a:solidFill>
                <a:schemeClr val="dk1"/>
              </a:solidFill>
              <a:latin typeface="Calibri"/>
              <a:ea typeface="Calibri"/>
              <a:cs typeface="Calibri"/>
              <a:sym typeface="Calibri"/>
            </a:endParaRPr>
          </a:p>
        </p:txBody>
      </p:sp>
      <p:pic>
        <p:nvPicPr>
          <p:cNvPr id="527" name="Google Shape;527;p30"/>
          <p:cNvPicPr preferRelativeResize="0"/>
          <p:nvPr/>
        </p:nvPicPr>
        <p:blipFill rotWithShape="1">
          <a:blip r:embed="rId5">
            <a:alphaModFix/>
          </a:blip>
          <a:srcRect/>
          <a:stretch/>
        </p:blipFill>
        <p:spPr>
          <a:xfrm>
            <a:off x="7052974" y="1352598"/>
            <a:ext cx="4075891" cy="4320000"/>
          </a:xfrm>
          <a:prstGeom prst="rect">
            <a:avLst/>
          </a:prstGeom>
          <a:noFill/>
          <a:ln>
            <a:noFill/>
          </a:ln>
        </p:spPr>
      </p:pic>
      <p:sp>
        <p:nvSpPr>
          <p:cNvPr id="2" name="Google Shape;372;p17">
            <a:extLst>
              <a:ext uri="{FF2B5EF4-FFF2-40B4-BE49-F238E27FC236}">
                <a16:creationId xmlns:a16="http://schemas.microsoft.com/office/drawing/2014/main" id="{1BD02C7E-2B16-094B-39CD-C1F9D4DF0A7C}"/>
              </a:ext>
            </a:extLst>
          </p:cNvPr>
          <p:cNvSpPr txBox="1"/>
          <p:nvPr/>
        </p:nvSpPr>
        <p:spPr>
          <a:xfrm>
            <a:off x="10311418" y="5552808"/>
            <a:ext cx="1042382" cy="307777"/>
          </a:xfrm>
          <a:prstGeom prst="rect">
            <a:avLst/>
          </a:prstGeom>
          <a:noFill/>
          <a:ln>
            <a:noFill/>
          </a:ln>
        </p:spPr>
        <p:txBody>
          <a:bodyPr spcFirstLastPara="1" wrap="square" lIns="91425" tIns="45700" rIns="91425" bIns="45700" anchor="t" anchorCtr="0">
            <a:spAutoFit/>
          </a:bodyPr>
          <a:lstStyle/>
          <a:p>
            <a:pPr marL="0" marR="0" lvl="0" indent="0" algn="just" rtl="0">
              <a:spcBef>
                <a:spcPts val="0"/>
              </a:spcBef>
              <a:spcAft>
                <a:spcPts val="0"/>
              </a:spcAft>
              <a:buNone/>
            </a:pPr>
            <a:r>
              <a:rPr lang="en-US" sz="1400" dirty="0">
                <a:solidFill>
                  <a:schemeClr val="dk1"/>
                </a:solidFill>
                <a:latin typeface="Calibri"/>
                <a:ea typeface="Calibri"/>
                <a:cs typeface="Calibri"/>
                <a:sym typeface="Calibri"/>
              </a:rPr>
              <a:t>Gens, 2024</a:t>
            </a:r>
            <a:endParaRPr dirty="0"/>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532"/>
        <p:cNvGrpSpPr/>
        <p:nvPr/>
      </p:nvGrpSpPr>
      <p:grpSpPr>
        <a:xfrm>
          <a:off x="0" y="0"/>
          <a:ext cx="0" cy="0"/>
          <a:chOff x="0" y="0"/>
          <a:chExt cx="0" cy="0"/>
        </a:xfrm>
      </p:grpSpPr>
      <p:sp>
        <p:nvSpPr>
          <p:cNvPr id="533" name="Google Shape;533;p31"/>
          <p:cNvSpPr txBox="1"/>
          <p:nvPr/>
        </p:nvSpPr>
        <p:spPr>
          <a:xfrm>
            <a:off x="902757" y="472704"/>
            <a:ext cx="9773952" cy="58477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3200" b="1">
                <a:solidFill>
                  <a:schemeClr val="dk1"/>
                </a:solidFill>
                <a:latin typeface="Calibri"/>
                <a:ea typeface="Calibri"/>
                <a:cs typeface="Calibri"/>
                <a:sym typeface="Calibri"/>
              </a:rPr>
              <a:t>Atmospheric correction methods</a:t>
            </a:r>
            <a:endParaRPr/>
          </a:p>
        </p:txBody>
      </p:sp>
      <p:pic>
        <p:nvPicPr>
          <p:cNvPr id="534" name="Google Shape;534;p31" descr="Ein Bild, das Schwarz, Dunkelheit enthält.&#10;&#10;Automatisch generierte Beschreibung"/>
          <p:cNvPicPr preferRelativeResize="0"/>
          <p:nvPr/>
        </p:nvPicPr>
        <p:blipFill rotWithShape="1">
          <a:blip r:embed="rId3">
            <a:alphaModFix/>
          </a:blip>
          <a:srcRect/>
          <a:stretch/>
        </p:blipFill>
        <p:spPr>
          <a:xfrm>
            <a:off x="11235462" y="112704"/>
            <a:ext cx="720000" cy="720000"/>
          </a:xfrm>
          <a:prstGeom prst="rect">
            <a:avLst/>
          </a:prstGeom>
          <a:noFill/>
          <a:ln>
            <a:noFill/>
          </a:ln>
        </p:spPr>
      </p:pic>
      <p:sp>
        <p:nvSpPr>
          <p:cNvPr id="535" name="Google Shape;535;p3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31</a:t>
            </a:fld>
            <a:endParaRPr/>
          </a:p>
        </p:txBody>
      </p:sp>
      <p:pic>
        <p:nvPicPr>
          <p:cNvPr id="536" name="Google Shape;536;p31"/>
          <p:cNvPicPr preferRelativeResize="0"/>
          <p:nvPr/>
        </p:nvPicPr>
        <p:blipFill rotWithShape="1">
          <a:blip r:embed="rId4">
            <a:alphaModFix amt="30000"/>
          </a:blip>
          <a:srcRect/>
          <a:stretch/>
        </p:blipFill>
        <p:spPr>
          <a:xfrm rot="-5400000">
            <a:off x="-3042044" y="3163081"/>
            <a:ext cx="6768000" cy="531838"/>
          </a:xfrm>
          <a:prstGeom prst="rect">
            <a:avLst/>
          </a:prstGeom>
          <a:noFill/>
          <a:ln>
            <a:noFill/>
          </a:ln>
        </p:spPr>
      </p:pic>
      <p:sp>
        <p:nvSpPr>
          <p:cNvPr id="537" name="Google Shape;537;p31"/>
          <p:cNvSpPr txBox="1">
            <a:spLocks noGrp="1"/>
          </p:cNvSpPr>
          <p:nvPr>
            <p:ph type="ftr" idx="11"/>
          </p:nvPr>
        </p:nvSpPr>
        <p:spPr>
          <a:xfrm>
            <a:off x="2865663" y="6356350"/>
            <a:ext cx="6460672" cy="456647"/>
          </a:xfrm>
          <a:prstGeom prst="rect">
            <a:avLst/>
          </a:prstGeom>
          <a:noFill/>
          <a:ln>
            <a:noFill/>
          </a:ln>
        </p:spPr>
        <p:txBody>
          <a:bodyPr spcFirstLastPara="1" wrap="square" lIns="91425" tIns="45700" rIns="91425" bIns="45700" anchor="ctr" anchorCtr="0">
            <a:noAutofit/>
          </a:bodyPr>
          <a:lstStyle/>
          <a:p>
            <a:pPr marL="0" lvl="0" indent="0" algn="ctr" rtl="0">
              <a:spcBef>
                <a:spcPts val="0"/>
              </a:spcBef>
              <a:spcAft>
                <a:spcPts val="0"/>
              </a:spcAft>
              <a:buNone/>
            </a:pPr>
            <a:r>
              <a:rPr lang="en-US"/>
              <a:t>EOCap4Africa – TB 05a Remote Sensing Data: Preprocessing</a:t>
            </a:r>
            <a:endParaRPr/>
          </a:p>
        </p:txBody>
      </p:sp>
      <p:sp>
        <p:nvSpPr>
          <p:cNvPr id="538" name="Google Shape;538;p31"/>
          <p:cNvSpPr txBox="1"/>
          <p:nvPr/>
        </p:nvSpPr>
        <p:spPr>
          <a:xfrm>
            <a:off x="1098145" y="1358776"/>
            <a:ext cx="9181635" cy="432426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000" b="1">
                <a:solidFill>
                  <a:schemeClr val="dk1"/>
                </a:solidFill>
                <a:latin typeface="Calibri"/>
                <a:ea typeface="Calibri"/>
                <a:cs typeface="Calibri"/>
                <a:sym typeface="Calibri"/>
              </a:rPr>
              <a:t>Haze</a:t>
            </a:r>
            <a:endParaRPr/>
          </a:p>
          <a:p>
            <a:pPr marL="0" marR="0" lvl="0" indent="0" algn="l" rtl="0">
              <a:spcBef>
                <a:spcPts val="1200"/>
              </a:spcBef>
              <a:spcAft>
                <a:spcPts val="0"/>
              </a:spcAft>
              <a:buNone/>
            </a:pPr>
            <a:endParaRPr sz="2000" b="1">
              <a:solidFill>
                <a:schemeClr val="dk1"/>
              </a:solidFill>
              <a:latin typeface="Calibri"/>
              <a:ea typeface="Calibri"/>
              <a:cs typeface="Calibri"/>
              <a:sym typeface="Calibri"/>
            </a:endParaRPr>
          </a:p>
          <a:p>
            <a:pPr marL="342900" marR="0" lvl="0" indent="-342900" algn="l" rtl="0">
              <a:spcBef>
                <a:spcPts val="1200"/>
              </a:spcBef>
              <a:spcAft>
                <a:spcPts val="0"/>
              </a:spcAft>
              <a:buClr>
                <a:schemeClr val="dk1"/>
              </a:buClr>
              <a:buSzPts val="2000"/>
              <a:buFont typeface="Arial"/>
              <a:buChar char="•"/>
            </a:pPr>
            <a:r>
              <a:rPr lang="en-US" sz="2000">
                <a:solidFill>
                  <a:schemeClr val="dk1"/>
                </a:solidFill>
                <a:latin typeface="Calibri"/>
                <a:ea typeface="Calibri"/>
                <a:cs typeface="Calibri"/>
                <a:sym typeface="Calibri"/>
              </a:rPr>
              <a:t>Due to Rayleigh scattering </a:t>
            </a:r>
            <a:endParaRPr/>
          </a:p>
          <a:p>
            <a:pPr marL="800100" marR="0" lvl="1" indent="-342900" algn="l" rtl="0">
              <a:spcBef>
                <a:spcPts val="1800"/>
              </a:spcBef>
              <a:spcAft>
                <a:spcPts val="0"/>
              </a:spcAft>
              <a:buClr>
                <a:schemeClr val="dk1"/>
              </a:buClr>
              <a:buSzPts val="2000"/>
              <a:buFont typeface="Arial"/>
              <a:buChar char="•"/>
            </a:pPr>
            <a:r>
              <a:rPr lang="en-US" sz="2000" b="0" i="0" u="none" strike="noStrike" cap="none">
                <a:solidFill>
                  <a:schemeClr val="dk1"/>
                </a:solidFill>
                <a:latin typeface="Calibri"/>
                <a:ea typeface="Calibri"/>
                <a:cs typeface="Calibri"/>
                <a:sym typeface="Calibri"/>
              </a:rPr>
              <a:t>Particles size responsible for effects smaller than the radiation‘s wavelength (e.g., oxygen and nitrogen)</a:t>
            </a:r>
            <a:endParaRPr/>
          </a:p>
          <a:p>
            <a:pPr marL="342900" marR="0" lvl="0" indent="-342900" algn="l" rtl="0">
              <a:spcBef>
                <a:spcPts val="1800"/>
              </a:spcBef>
              <a:spcAft>
                <a:spcPts val="0"/>
              </a:spcAft>
              <a:buClr>
                <a:schemeClr val="dk1"/>
              </a:buClr>
              <a:buSzPts val="2000"/>
              <a:buFont typeface="Arial"/>
              <a:buChar char="•"/>
            </a:pPr>
            <a:r>
              <a:rPr lang="en-US" sz="2000">
                <a:solidFill>
                  <a:schemeClr val="dk1"/>
                </a:solidFill>
                <a:latin typeface="Calibri"/>
                <a:ea typeface="Calibri"/>
                <a:cs typeface="Calibri"/>
                <a:sym typeface="Calibri"/>
              </a:rPr>
              <a:t>Haze has an additive effect resulting in higher DN values</a:t>
            </a:r>
            <a:endParaRPr/>
          </a:p>
          <a:p>
            <a:pPr marL="342900" marR="0" lvl="0" indent="-342900" algn="l" rtl="0">
              <a:spcBef>
                <a:spcPts val="1800"/>
              </a:spcBef>
              <a:spcAft>
                <a:spcPts val="0"/>
              </a:spcAft>
              <a:buClr>
                <a:schemeClr val="dk1"/>
              </a:buClr>
              <a:buSzPts val="2000"/>
              <a:buFont typeface="Arial"/>
              <a:buChar char="•"/>
            </a:pPr>
            <a:r>
              <a:rPr lang="en-US" sz="2000">
                <a:solidFill>
                  <a:schemeClr val="dk1"/>
                </a:solidFill>
                <a:latin typeface="Calibri"/>
                <a:ea typeface="Calibri"/>
                <a:cs typeface="Calibri"/>
                <a:sym typeface="Calibri"/>
              </a:rPr>
              <a:t>Decreases the general contrast of the image</a:t>
            </a:r>
            <a:endParaRPr/>
          </a:p>
          <a:p>
            <a:pPr marL="342900" marR="0" lvl="0" indent="-342900" algn="l" rtl="0">
              <a:spcBef>
                <a:spcPts val="1800"/>
              </a:spcBef>
              <a:spcAft>
                <a:spcPts val="0"/>
              </a:spcAft>
              <a:buClr>
                <a:schemeClr val="dk1"/>
              </a:buClr>
              <a:buSzPts val="2000"/>
              <a:buFont typeface="Arial"/>
              <a:buChar char="•"/>
            </a:pPr>
            <a:r>
              <a:rPr lang="en-US" sz="2000">
                <a:solidFill>
                  <a:schemeClr val="dk1"/>
                </a:solidFill>
                <a:latin typeface="Calibri"/>
                <a:ea typeface="Calibri"/>
                <a:cs typeface="Calibri"/>
                <a:sym typeface="Calibri"/>
              </a:rPr>
              <a:t>Effect is wavelength dependent</a:t>
            </a:r>
            <a:endParaRPr/>
          </a:p>
          <a:p>
            <a:pPr marL="800100" marR="0" lvl="1" indent="-342900" algn="l" rtl="0">
              <a:spcBef>
                <a:spcPts val="1800"/>
              </a:spcBef>
              <a:spcAft>
                <a:spcPts val="0"/>
              </a:spcAft>
              <a:buClr>
                <a:schemeClr val="dk1"/>
              </a:buClr>
              <a:buSzPts val="2000"/>
              <a:buFont typeface="Arial"/>
              <a:buChar char="•"/>
            </a:pPr>
            <a:r>
              <a:rPr lang="en-US" sz="2000" b="0" i="0" u="none" strike="noStrike" cap="none">
                <a:solidFill>
                  <a:schemeClr val="dk1"/>
                </a:solidFill>
                <a:latin typeface="Calibri"/>
                <a:ea typeface="Calibri"/>
                <a:cs typeface="Calibri"/>
                <a:sym typeface="Calibri"/>
              </a:rPr>
              <a:t>More pronounced in shorter wavelengths and negligible in the NIR</a:t>
            </a:r>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543"/>
        <p:cNvGrpSpPr/>
        <p:nvPr/>
      </p:nvGrpSpPr>
      <p:grpSpPr>
        <a:xfrm>
          <a:off x="0" y="0"/>
          <a:ext cx="0" cy="0"/>
          <a:chOff x="0" y="0"/>
          <a:chExt cx="0" cy="0"/>
        </a:xfrm>
      </p:grpSpPr>
      <p:sp>
        <p:nvSpPr>
          <p:cNvPr id="544" name="Google Shape;544;p32"/>
          <p:cNvSpPr txBox="1"/>
          <p:nvPr/>
        </p:nvSpPr>
        <p:spPr>
          <a:xfrm>
            <a:off x="902757" y="472704"/>
            <a:ext cx="9773952" cy="58477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3200" b="1">
                <a:solidFill>
                  <a:schemeClr val="dk1"/>
                </a:solidFill>
                <a:latin typeface="Calibri"/>
                <a:ea typeface="Calibri"/>
                <a:cs typeface="Calibri"/>
                <a:sym typeface="Calibri"/>
              </a:rPr>
              <a:t>Atmospheric correction methods</a:t>
            </a:r>
            <a:endParaRPr/>
          </a:p>
        </p:txBody>
      </p:sp>
      <p:pic>
        <p:nvPicPr>
          <p:cNvPr id="545" name="Google Shape;545;p32" descr="Ein Bild, das Schwarz, Dunkelheit enthält.&#10;&#10;Automatisch generierte Beschreibung"/>
          <p:cNvPicPr preferRelativeResize="0"/>
          <p:nvPr/>
        </p:nvPicPr>
        <p:blipFill rotWithShape="1">
          <a:blip r:embed="rId3">
            <a:alphaModFix/>
          </a:blip>
          <a:srcRect/>
          <a:stretch/>
        </p:blipFill>
        <p:spPr>
          <a:xfrm>
            <a:off x="11235462" y="112704"/>
            <a:ext cx="720000" cy="720000"/>
          </a:xfrm>
          <a:prstGeom prst="rect">
            <a:avLst/>
          </a:prstGeom>
          <a:noFill/>
          <a:ln>
            <a:noFill/>
          </a:ln>
        </p:spPr>
      </p:pic>
      <p:sp>
        <p:nvSpPr>
          <p:cNvPr id="546" name="Google Shape;546;p32"/>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32</a:t>
            </a:fld>
            <a:endParaRPr/>
          </a:p>
        </p:txBody>
      </p:sp>
      <p:pic>
        <p:nvPicPr>
          <p:cNvPr id="547" name="Google Shape;547;p32"/>
          <p:cNvPicPr preferRelativeResize="0"/>
          <p:nvPr/>
        </p:nvPicPr>
        <p:blipFill rotWithShape="1">
          <a:blip r:embed="rId4">
            <a:alphaModFix amt="30000"/>
          </a:blip>
          <a:srcRect/>
          <a:stretch/>
        </p:blipFill>
        <p:spPr>
          <a:xfrm rot="-5400000">
            <a:off x="-3042044" y="3163081"/>
            <a:ext cx="6768000" cy="531838"/>
          </a:xfrm>
          <a:prstGeom prst="rect">
            <a:avLst/>
          </a:prstGeom>
          <a:noFill/>
          <a:ln>
            <a:noFill/>
          </a:ln>
        </p:spPr>
      </p:pic>
      <p:sp>
        <p:nvSpPr>
          <p:cNvPr id="548" name="Google Shape;548;p32"/>
          <p:cNvSpPr txBox="1">
            <a:spLocks noGrp="1"/>
          </p:cNvSpPr>
          <p:nvPr>
            <p:ph type="ftr" idx="11"/>
          </p:nvPr>
        </p:nvSpPr>
        <p:spPr>
          <a:xfrm>
            <a:off x="2865663" y="6356350"/>
            <a:ext cx="6460672" cy="456647"/>
          </a:xfrm>
          <a:prstGeom prst="rect">
            <a:avLst/>
          </a:prstGeom>
          <a:noFill/>
          <a:ln>
            <a:noFill/>
          </a:ln>
        </p:spPr>
        <p:txBody>
          <a:bodyPr spcFirstLastPara="1" wrap="square" lIns="91425" tIns="45700" rIns="91425" bIns="45700" anchor="ctr" anchorCtr="0">
            <a:noAutofit/>
          </a:bodyPr>
          <a:lstStyle/>
          <a:p>
            <a:pPr marL="0" lvl="0" indent="0" algn="ctr" rtl="0">
              <a:spcBef>
                <a:spcPts val="0"/>
              </a:spcBef>
              <a:spcAft>
                <a:spcPts val="0"/>
              </a:spcAft>
              <a:buNone/>
            </a:pPr>
            <a:r>
              <a:rPr lang="en-US"/>
              <a:t>EOCap4Africa – TB 05a Remote Sensing Data: Preprocessing</a:t>
            </a:r>
            <a:endParaRPr/>
          </a:p>
        </p:txBody>
      </p:sp>
      <p:sp>
        <p:nvSpPr>
          <p:cNvPr id="549" name="Google Shape;549;p32"/>
          <p:cNvSpPr txBox="1"/>
          <p:nvPr/>
        </p:nvSpPr>
        <p:spPr>
          <a:xfrm>
            <a:off x="1098145" y="1358776"/>
            <a:ext cx="9181635" cy="40011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000" b="1">
                <a:solidFill>
                  <a:schemeClr val="dk1"/>
                </a:solidFill>
                <a:latin typeface="Calibri"/>
                <a:ea typeface="Calibri"/>
                <a:cs typeface="Calibri"/>
                <a:sym typeface="Calibri"/>
              </a:rPr>
              <a:t>Haze</a:t>
            </a:r>
            <a:endParaRPr/>
          </a:p>
        </p:txBody>
      </p:sp>
      <p:pic>
        <p:nvPicPr>
          <p:cNvPr id="550" name="Google Shape;550;p32"/>
          <p:cNvPicPr preferRelativeResize="0"/>
          <p:nvPr/>
        </p:nvPicPr>
        <p:blipFill rotWithShape="1">
          <a:blip r:embed="rId5">
            <a:alphaModFix/>
          </a:blip>
          <a:srcRect/>
          <a:stretch/>
        </p:blipFill>
        <p:spPr>
          <a:xfrm>
            <a:off x="1098145" y="2254233"/>
            <a:ext cx="9720000" cy="4010595"/>
          </a:xfrm>
          <a:prstGeom prst="rect">
            <a:avLst/>
          </a:prstGeom>
          <a:noFill/>
          <a:ln>
            <a:noFill/>
          </a:ln>
        </p:spPr>
      </p:pic>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555"/>
        <p:cNvGrpSpPr/>
        <p:nvPr/>
      </p:nvGrpSpPr>
      <p:grpSpPr>
        <a:xfrm>
          <a:off x="0" y="0"/>
          <a:ext cx="0" cy="0"/>
          <a:chOff x="0" y="0"/>
          <a:chExt cx="0" cy="0"/>
        </a:xfrm>
      </p:grpSpPr>
      <p:sp>
        <p:nvSpPr>
          <p:cNvPr id="556" name="Google Shape;556;p33"/>
          <p:cNvSpPr txBox="1"/>
          <p:nvPr/>
        </p:nvSpPr>
        <p:spPr>
          <a:xfrm>
            <a:off x="902757" y="472704"/>
            <a:ext cx="9773952" cy="58477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3200" b="1">
                <a:solidFill>
                  <a:schemeClr val="dk1"/>
                </a:solidFill>
                <a:latin typeface="Calibri"/>
                <a:ea typeface="Calibri"/>
                <a:cs typeface="Calibri"/>
                <a:sym typeface="Calibri"/>
              </a:rPr>
              <a:t>Influence of Cloud Cover</a:t>
            </a:r>
            <a:endParaRPr/>
          </a:p>
        </p:txBody>
      </p:sp>
      <p:pic>
        <p:nvPicPr>
          <p:cNvPr id="557" name="Google Shape;557;p33" descr="Ein Bild, das Schwarz, Dunkelheit enthält.&#10;&#10;Automatisch generierte Beschreibung"/>
          <p:cNvPicPr preferRelativeResize="0"/>
          <p:nvPr/>
        </p:nvPicPr>
        <p:blipFill rotWithShape="1">
          <a:blip r:embed="rId3">
            <a:alphaModFix/>
          </a:blip>
          <a:srcRect/>
          <a:stretch/>
        </p:blipFill>
        <p:spPr>
          <a:xfrm>
            <a:off x="11235462" y="112704"/>
            <a:ext cx="720000" cy="720000"/>
          </a:xfrm>
          <a:prstGeom prst="rect">
            <a:avLst/>
          </a:prstGeom>
          <a:noFill/>
          <a:ln>
            <a:noFill/>
          </a:ln>
        </p:spPr>
      </p:pic>
      <p:sp>
        <p:nvSpPr>
          <p:cNvPr id="558" name="Google Shape;558;p33"/>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33</a:t>
            </a:fld>
            <a:endParaRPr/>
          </a:p>
        </p:txBody>
      </p:sp>
      <p:pic>
        <p:nvPicPr>
          <p:cNvPr id="559" name="Google Shape;559;p33"/>
          <p:cNvPicPr preferRelativeResize="0"/>
          <p:nvPr/>
        </p:nvPicPr>
        <p:blipFill rotWithShape="1">
          <a:blip r:embed="rId4">
            <a:alphaModFix amt="30000"/>
          </a:blip>
          <a:srcRect/>
          <a:stretch/>
        </p:blipFill>
        <p:spPr>
          <a:xfrm rot="-5400000">
            <a:off x="-3042044" y="3163081"/>
            <a:ext cx="6768000" cy="531838"/>
          </a:xfrm>
          <a:prstGeom prst="rect">
            <a:avLst/>
          </a:prstGeom>
          <a:noFill/>
          <a:ln>
            <a:noFill/>
          </a:ln>
        </p:spPr>
      </p:pic>
      <p:sp>
        <p:nvSpPr>
          <p:cNvPr id="560" name="Google Shape;560;p33"/>
          <p:cNvSpPr txBox="1"/>
          <p:nvPr/>
        </p:nvSpPr>
        <p:spPr>
          <a:xfrm>
            <a:off x="8221984" y="1811817"/>
            <a:ext cx="3808915" cy="4351338"/>
          </a:xfrm>
          <a:prstGeom prst="rect">
            <a:avLst/>
          </a:prstGeom>
          <a:noFill/>
          <a:ln>
            <a:noFill/>
          </a:ln>
        </p:spPr>
        <p:txBody>
          <a:bodyPr spcFirstLastPara="1" wrap="square" lIns="91425" tIns="45700" rIns="91425" bIns="45700" anchor="t" anchorCtr="0">
            <a:normAutofit/>
          </a:bodyPr>
          <a:lstStyle/>
          <a:p>
            <a:pPr marL="228600" marR="0" lvl="0" indent="-101600" algn="l" rtl="0">
              <a:lnSpc>
                <a:spcPct val="90000"/>
              </a:lnSpc>
              <a:spcBef>
                <a:spcPts val="0"/>
              </a:spcBef>
              <a:spcAft>
                <a:spcPts val="0"/>
              </a:spcAft>
              <a:buClr>
                <a:schemeClr val="dk1"/>
              </a:buClr>
              <a:buSzPts val="2000"/>
              <a:buFont typeface="Arial"/>
              <a:buNone/>
            </a:pPr>
            <a:endParaRPr sz="2000">
              <a:solidFill>
                <a:schemeClr val="dk1"/>
              </a:solidFill>
              <a:latin typeface="Calibri"/>
              <a:ea typeface="Calibri"/>
              <a:cs typeface="Calibri"/>
              <a:sym typeface="Calibri"/>
            </a:endParaRPr>
          </a:p>
          <a:p>
            <a:pPr marL="228600" marR="0" lvl="0" indent="-101600" algn="l" rtl="0">
              <a:lnSpc>
                <a:spcPct val="90000"/>
              </a:lnSpc>
              <a:spcBef>
                <a:spcPts val="1000"/>
              </a:spcBef>
              <a:spcAft>
                <a:spcPts val="0"/>
              </a:spcAft>
              <a:buClr>
                <a:schemeClr val="dk1"/>
              </a:buClr>
              <a:buSzPts val="2000"/>
              <a:buFont typeface="Arial"/>
              <a:buNone/>
            </a:pPr>
            <a:endParaRPr sz="2000">
              <a:solidFill>
                <a:schemeClr val="dk1"/>
              </a:solidFill>
              <a:latin typeface="Calibri"/>
              <a:ea typeface="Calibri"/>
              <a:cs typeface="Calibri"/>
              <a:sym typeface="Calibri"/>
            </a:endParaRPr>
          </a:p>
          <a:p>
            <a:pPr marL="228600" marR="0" lvl="0" indent="-50800" algn="l" rtl="0">
              <a:lnSpc>
                <a:spcPct val="90000"/>
              </a:lnSpc>
              <a:spcBef>
                <a:spcPts val="1000"/>
              </a:spcBef>
              <a:spcAft>
                <a:spcPts val="0"/>
              </a:spcAft>
              <a:buClr>
                <a:schemeClr val="dk1"/>
              </a:buClr>
              <a:buSzPts val="2800"/>
              <a:buFont typeface="Arial"/>
              <a:buNone/>
            </a:pPr>
            <a:endParaRPr sz="2800">
              <a:solidFill>
                <a:schemeClr val="dk1"/>
              </a:solidFill>
              <a:latin typeface="Calibri"/>
              <a:ea typeface="Calibri"/>
              <a:cs typeface="Calibri"/>
              <a:sym typeface="Calibri"/>
            </a:endParaRPr>
          </a:p>
        </p:txBody>
      </p:sp>
      <p:sp>
        <p:nvSpPr>
          <p:cNvPr id="561" name="Google Shape;561;p33"/>
          <p:cNvSpPr txBox="1">
            <a:spLocks noGrp="1"/>
          </p:cNvSpPr>
          <p:nvPr>
            <p:ph type="ftr" idx="11"/>
          </p:nvPr>
        </p:nvSpPr>
        <p:spPr>
          <a:xfrm>
            <a:off x="2865663" y="6356350"/>
            <a:ext cx="6460672" cy="456647"/>
          </a:xfrm>
          <a:prstGeom prst="rect">
            <a:avLst/>
          </a:prstGeom>
          <a:noFill/>
          <a:ln>
            <a:noFill/>
          </a:ln>
        </p:spPr>
        <p:txBody>
          <a:bodyPr spcFirstLastPara="1" wrap="square" lIns="91425" tIns="45700" rIns="91425" bIns="45700" anchor="ctr" anchorCtr="0">
            <a:noAutofit/>
          </a:bodyPr>
          <a:lstStyle/>
          <a:p>
            <a:pPr marL="0" lvl="0" indent="0" algn="ctr" rtl="0">
              <a:spcBef>
                <a:spcPts val="0"/>
              </a:spcBef>
              <a:spcAft>
                <a:spcPts val="0"/>
              </a:spcAft>
              <a:buNone/>
            </a:pPr>
            <a:r>
              <a:rPr lang="en-US"/>
              <a:t>EOCap4Africa – TB 05a Remote Sensing Data: Preprocessing</a:t>
            </a:r>
            <a:endParaRPr/>
          </a:p>
        </p:txBody>
      </p:sp>
      <p:sp>
        <p:nvSpPr>
          <p:cNvPr id="562" name="Google Shape;562;p33"/>
          <p:cNvSpPr txBox="1"/>
          <p:nvPr/>
        </p:nvSpPr>
        <p:spPr>
          <a:xfrm>
            <a:off x="902757" y="1460145"/>
            <a:ext cx="10261632" cy="1938992"/>
          </a:xfrm>
          <a:prstGeom prst="rect">
            <a:avLst/>
          </a:prstGeom>
          <a:noFill/>
          <a:ln>
            <a:noFill/>
          </a:ln>
        </p:spPr>
        <p:txBody>
          <a:bodyPr spcFirstLastPara="1" wrap="square" lIns="91425" tIns="45700" rIns="91425" bIns="45700" anchor="t" anchorCtr="0">
            <a:spAutoFit/>
          </a:bodyPr>
          <a:lstStyle/>
          <a:p>
            <a:pPr marL="342900" marR="0" lvl="0" indent="-342900" algn="l" rtl="0">
              <a:spcBef>
                <a:spcPts val="0"/>
              </a:spcBef>
              <a:spcAft>
                <a:spcPts val="0"/>
              </a:spcAft>
              <a:buClr>
                <a:schemeClr val="dk1"/>
              </a:buClr>
              <a:buSzPts val="2000"/>
              <a:buFont typeface="Arial"/>
              <a:buChar char="•"/>
            </a:pPr>
            <a:r>
              <a:rPr lang="en-US" sz="2000">
                <a:solidFill>
                  <a:schemeClr val="dk1"/>
                </a:solidFill>
                <a:latin typeface="Calibri"/>
                <a:ea typeface="Calibri"/>
                <a:cs typeface="Calibri"/>
                <a:sym typeface="Calibri"/>
              </a:rPr>
              <a:t>Cloud cover is a common problem in optical remote sensing images due to its contamination of the reflectance from the Earth’s surface</a:t>
            </a:r>
            <a:endParaRPr/>
          </a:p>
          <a:p>
            <a:pPr marL="342900" marR="0" lvl="0" indent="-342900" algn="l" rtl="0">
              <a:spcBef>
                <a:spcPts val="2400"/>
              </a:spcBef>
              <a:spcAft>
                <a:spcPts val="0"/>
              </a:spcAft>
              <a:buClr>
                <a:schemeClr val="dk1"/>
              </a:buClr>
              <a:buSzPts val="2000"/>
              <a:buFont typeface="Arial"/>
              <a:buChar char="•"/>
            </a:pPr>
            <a:r>
              <a:rPr lang="en-US" sz="2000">
                <a:solidFill>
                  <a:schemeClr val="dk1"/>
                </a:solidFill>
                <a:latin typeface="Calibri"/>
                <a:ea typeface="Calibri"/>
                <a:cs typeface="Calibri"/>
                <a:sym typeface="Calibri"/>
              </a:rPr>
              <a:t>Cloud removal has become a necessary preprocessing step for most applications</a:t>
            </a:r>
            <a:endParaRPr/>
          </a:p>
          <a:p>
            <a:pPr marL="342900" marR="0" lvl="0" indent="-342900" algn="l" rtl="0">
              <a:spcBef>
                <a:spcPts val="2400"/>
              </a:spcBef>
              <a:spcAft>
                <a:spcPts val="0"/>
              </a:spcAft>
              <a:buClr>
                <a:schemeClr val="dk1"/>
              </a:buClr>
              <a:buSzPts val="2000"/>
              <a:buFont typeface="Arial"/>
              <a:buChar char="•"/>
            </a:pPr>
            <a:r>
              <a:rPr lang="en-US" sz="2000">
                <a:solidFill>
                  <a:schemeClr val="dk1"/>
                </a:solidFill>
                <a:latin typeface="Calibri"/>
                <a:ea typeface="Calibri"/>
                <a:cs typeface="Calibri"/>
                <a:sym typeface="Calibri"/>
              </a:rPr>
              <a:t>Cloud cover may render an optical remote sensing image useless</a:t>
            </a:r>
            <a:endParaRPr/>
          </a:p>
        </p:txBody>
      </p:sp>
      <p:pic>
        <p:nvPicPr>
          <p:cNvPr id="563" name="Google Shape;563;p33"/>
          <p:cNvPicPr preferRelativeResize="0"/>
          <p:nvPr/>
        </p:nvPicPr>
        <p:blipFill rotWithShape="1">
          <a:blip r:embed="rId5">
            <a:alphaModFix/>
          </a:blip>
          <a:srcRect/>
          <a:stretch/>
        </p:blipFill>
        <p:spPr>
          <a:xfrm>
            <a:off x="3104731" y="3458320"/>
            <a:ext cx="5982535" cy="2838846"/>
          </a:xfrm>
          <a:prstGeom prst="rect">
            <a:avLst/>
          </a:prstGeom>
          <a:noFill/>
          <a:ln>
            <a:noFill/>
          </a:ln>
        </p:spPr>
      </p:pic>
      <p:sp>
        <p:nvSpPr>
          <p:cNvPr id="564" name="Google Shape;564;p33"/>
          <p:cNvSpPr txBox="1"/>
          <p:nvPr/>
        </p:nvSpPr>
        <p:spPr>
          <a:xfrm>
            <a:off x="9087266" y="5736533"/>
            <a:ext cx="2743200" cy="52322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400">
                <a:solidFill>
                  <a:schemeClr val="dk1"/>
                </a:solidFill>
                <a:latin typeface="Calibri"/>
                <a:ea typeface="Calibri"/>
                <a:cs typeface="Calibri"/>
                <a:sym typeface="Calibri"/>
              </a:rPr>
              <a:t>ASTER satellite, </a:t>
            </a:r>
            <a:br>
              <a:rPr lang="en-US" sz="1400">
                <a:solidFill>
                  <a:schemeClr val="dk1"/>
                </a:solidFill>
                <a:latin typeface="Calibri"/>
                <a:ea typeface="Calibri"/>
                <a:cs typeface="Calibri"/>
                <a:sym typeface="Calibri"/>
              </a:rPr>
            </a:br>
            <a:r>
              <a:rPr lang="en-US" sz="1400">
                <a:solidFill>
                  <a:schemeClr val="dk1"/>
                </a:solidFill>
                <a:latin typeface="Calibri"/>
                <a:ea typeface="Calibri"/>
                <a:cs typeface="Calibri"/>
                <a:sym typeface="Calibri"/>
              </a:rPr>
              <a:t>north of the Netherlands</a:t>
            </a:r>
            <a:endParaRP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569"/>
        <p:cNvGrpSpPr/>
        <p:nvPr/>
      </p:nvGrpSpPr>
      <p:grpSpPr>
        <a:xfrm>
          <a:off x="0" y="0"/>
          <a:ext cx="0" cy="0"/>
          <a:chOff x="0" y="0"/>
          <a:chExt cx="0" cy="0"/>
        </a:xfrm>
      </p:grpSpPr>
      <p:sp>
        <p:nvSpPr>
          <p:cNvPr id="570" name="Google Shape;570;p34"/>
          <p:cNvSpPr txBox="1"/>
          <p:nvPr/>
        </p:nvSpPr>
        <p:spPr>
          <a:xfrm>
            <a:off x="902757" y="472704"/>
            <a:ext cx="9773952" cy="58477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3200" b="1" dirty="0">
                <a:solidFill>
                  <a:schemeClr val="dk1"/>
                </a:solidFill>
                <a:latin typeface="Calibri"/>
                <a:ea typeface="Calibri"/>
                <a:cs typeface="Calibri"/>
                <a:sym typeface="Calibri"/>
              </a:rPr>
              <a:t>Influence of Cloud Cover</a:t>
            </a:r>
            <a:endParaRPr dirty="0"/>
          </a:p>
        </p:txBody>
      </p:sp>
      <p:pic>
        <p:nvPicPr>
          <p:cNvPr id="571" name="Google Shape;571;p34" descr="Ein Bild, das Schwarz, Dunkelheit enthält.&#10;&#10;Automatisch generierte Beschreibung"/>
          <p:cNvPicPr preferRelativeResize="0"/>
          <p:nvPr/>
        </p:nvPicPr>
        <p:blipFill rotWithShape="1">
          <a:blip r:embed="rId3">
            <a:alphaModFix/>
          </a:blip>
          <a:srcRect/>
          <a:stretch/>
        </p:blipFill>
        <p:spPr>
          <a:xfrm>
            <a:off x="11235462" y="112704"/>
            <a:ext cx="720000" cy="720000"/>
          </a:xfrm>
          <a:prstGeom prst="rect">
            <a:avLst/>
          </a:prstGeom>
          <a:noFill/>
          <a:ln>
            <a:noFill/>
          </a:ln>
        </p:spPr>
      </p:pic>
      <p:sp>
        <p:nvSpPr>
          <p:cNvPr id="572" name="Google Shape;572;p34"/>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34</a:t>
            </a:fld>
            <a:endParaRPr/>
          </a:p>
        </p:txBody>
      </p:sp>
      <p:pic>
        <p:nvPicPr>
          <p:cNvPr id="573" name="Google Shape;573;p34"/>
          <p:cNvPicPr preferRelativeResize="0"/>
          <p:nvPr/>
        </p:nvPicPr>
        <p:blipFill rotWithShape="1">
          <a:blip r:embed="rId4">
            <a:alphaModFix amt="30000"/>
          </a:blip>
          <a:srcRect/>
          <a:stretch/>
        </p:blipFill>
        <p:spPr>
          <a:xfrm rot="-5400000">
            <a:off x="-3042044" y="3163081"/>
            <a:ext cx="6768000" cy="531838"/>
          </a:xfrm>
          <a:prstGeom prst="rect">
            <a:avLst/>
          </a:prstGeom>
          <a:noFill/>
          <a:ln>
            <a:noFill/>
          </a:ln>
        </p:spPr>
      </p:pic>
      <p:sp>
        <p:nvSpPr>
          <p:cNvPr id="574" name="Google Shape;574;p34"/>
          <p:cNvSpPr txBox="1">
            <a:spLocks noGrp="1"/>
          </p:cNvSpPr>
          <p:nvPr>
            <p:ph type="ftr" idx="11"/>
          </p:nvPr>
        </p:nvSpPr>
        <p:spPr>
          <a:xfrm>
            <a:off x="2865663" y="6356350"/>
            <a:ext cx="6460672" cy="456647"/>
          </a:xfrm>
          <a:prstGeom prst="rect">
            <a:avLst/>
          </a:prstGeom>
          <a:noFill/>
          <a:ln>
            <a:noFill/>
          </a:ln>
        </p:spPr>
        <p:txBody>
          <a:bodyPr spcFirstLastPara="1" wrap="square" lIns="91425" tIns="45700" rIns="91425" bIns="45700" anchor="ctr" anchorCtr="0">
            <a:noAutofit/>
          </a:bodyPr>
          <a:lstStyle/>
          <a:p>
            <a:pPr marL="0" lvl="0" indent="0" algn="ctr" rtl="0">
              <a:spcBef>
                <a:spcPts val="0"/>
              </a:spcBef>
              <a:spcAft>
                <a:spcPts val="0"/>
              </a:spcAft>
              <a:buNone/>
            </a:pPr>
            <a:r>
              <a:rPr lang="en-US"/>
              <a:t>EOCap4Africa – TB 05a Remote Sensing Data: Preprocessing</a:t>
            </a:r>
            <a:endParaRPr/>
          </a:p>
        </p:txBody>
      </p:sp>
      <p:sp>
        <p:nvSpPr>
          <p:cNvPr id="575" name="Google Shape;575;p34"/>
          <p:cNvSpPr txBox="1"/>
          <p:nvPr/>
        </p:nvSpPr>
        <p:spPr>
          <a:xfrm>
            <a:off x="1804800" y="2243022"/>
            <a:ext cx="4525891" cy="2554545"/>
          </a:xfrm>
          <a:prstGeom prst="rect">
            <a:avLst/>
          </a:prstGeom>
          <a:noFill/>
          <a:ln>
            <a:noFill/>
          </a:ln>
        </p:spPr>
        <p:txBody>
          <a:bodyPr spcFirstLastPara="1" wrap="square" lIns="91425" tIns="45700" rIns="91425" bIns="45700" anchor="t" anchorCtr="0">
            <a:spAutoFit/>
          </a:bodyPr>
          <a:lstStyle/>
          <a:p>
            <a:pPr marL="342900" marR="0" lvl="0" indent="-342900" algn="l" rtl="0">
              <a:spcBef>
                <a:spcPts val="0"/>
              </a:spcBef>
              <a:spcAft>
                <a:spcPts val="0"/>
              </a:spcAft>
              <a:buClr>
                <a:schemeClr val="dk1"/>
              </a:buClr>
              <a:buSzPts val="2000"/>
              <a:buFont typeface="Arial"/>
              <a:buChar char="•"/>
            </a:pPr>
            <a:r>
              <a:rPr lang="en-US" sz="2000">
                <a:solidFill>
                  <a:schemeClr val="dk1"/>
                </a:solidFill>
                <a:latin typeface="Calibri"/>
                <a:ea typeface="Calibri"/>
                <a:cs typeface="Calibri"/>
                <a:sym typeface="Calibri"/>
              </a:rPr>
              <a:t>Pathway A: direct reflected sunlight</a:t>
            </a:r>
            <a:endParaRPr/>
          </a:p>
          <a:p>
            <a:pPr marL="342900" marR="0" lvl="0" indent="-342900" algn="l" rtl="0">
              <a:spcBef>
                <a:spcPts val="2400"/>
              </a:spcBef>
              <a:spcAft>
                <a:spcPts val="0"/>
              </a:spcAft>
              <a:buClr>
                <a:schemeClr val="dk1"/>
              </a:buClr>
              <a:buSzPts val="2000"/>
              <a:buFont typeface="Arial"/>
              <a:buChar char="•"/>
            </a:pPr>
            <a:r>
              <a:rPr lang="en-US" sz="2000">
                <a:solidFill>
                  <a:schemeClr val="dk1"/>
                </a:solidFill>
                <a:latin typeface="Calibri"/>
                <a:ea typeface="Calibri"/>
                <a:cs typeface="Calibri"/>
                <a:sym typeface="Calibri"/>
              </a:rPr>
              <a:t>Pathway B: skylight</a:t>
            </a:r>
            <a:endParaRPr/>
          </a:p>
          <a:p>
            <a:pPr marL="342900" marR="0" lvl="0" indent="-342900" algn="l" rtl="0">
              <a:spcBef>
                <a:spcPts val="2400"/>
              </a:spcBef>
              <a:spcAft>
                <a:spcPts val="0"/>
              </a:spcAft>
              <a:buClr>
                <a:schemeClr val="dk1"/>
              </a:buClr>
              <a:buSzPts val="2000"/>
              <a:buFont typeface="Arial"/>
              <a:buChar char="•"/>
            </a:pPr>
            <a:r>
              <a:rPr lang="en-US" sz="2000">
                <a:solidFill>
                  <a:schemeClr val="dk1"/>
                </a:solidFill>
                <a:latin typeface="Calibri"/>
                <a:ea typeface="Calibri"/>
                <a:cs typeface="Calibri"/>
                <a:sym typeface="Calibri"/>
              </a:rPr>
              <a:t>Pathway C: air light</a:t>
            </a:r>
            <a:endParaRPr/>
          </a:p>
          <a:p>
            <a:pPr marL="342900" marR="0" lvl="0" indent="-342900" algn="l" rtl="0">
              <a:spcBef>
                <a:spcPts val="2400"/>
              </a:spcBef>
              <a:spcAft>
                <a:spcPts val="0"/>
              </a:spcAft>
              <a:buClr>
                <a:schemeClr val="dk1"/>
              </a:buClr>
              <a:buSzPts val="2000"/>
              <a:buFont typeface="Arial"/>
              <a:buChar char="•"/>
            </a:pPr>
            <a:r>
              <a:rPr lang="en-US" sz="2000">
                <a:solidFill>
                  <a:schemeClr val="dk1"/>
                </a:solidFill>
                <a:latin typeface="Calibri"/>
                <a:ea typeface="Calibri"/>
                <a:cs typeface="Calibri"/>
                <a:sym typeface="Calibri"/>
              </a:rPr>
              <a:t>Atmospheric influence in two </a:t>
            </a:r>
            <a:br>
              <a:rPr lang="en-US" sz="2000">
                <a:solidFill>
                  <a:schemeClr val="dk1"/>
                </a:solidFill>
                <a:latin typeface="Calibri"/>
                <a:ea typeface="Calibri"/>
                <a:cs typeface="Calibri"/>
                <a:sym typeface="Calibri"/>
              </a:rPr>
            </a:br>
            <a:r>
              <a:rPr lang="en-US" sz="2000">
                <a:solidFill>
                  <a:schemeClr val="dk1"/>
                </a:solidFill>
                <a:latin typeface="Calibri"/>
                <a:ea typeface="Calibri"/>
                <a:cs typeface="Calibri"/>
                <a:sym typeface="Calibri"/>
              </a:rPr>
              <a:t>directions (up and down)</a:t>
            </a:r>
            <a:endParaRPr/>
          </a:p>
        </p:txBody>
      </p:sp>
      <p:grpSp>
        <p:nvGrpSpPr>
          <p:cNvPr id="576" name="Google Shape;576;p34"/>
          <p:cNvGrpSpPr/>
          <p:nvPr/>
        </p:nvGrpSpPr>
        <p:grpSpPr>
          <a:xfrm>
            <a:off x="6330691" y="1868579"/>
            <a:ext cx="4958552" cy="4165533"/>
            <a:chOff x="6330691" y="1868579"/>
            <a:chExt cx="4958552" cy="4165533"/>
          </a:xfrm>
        </p:grpSpPr>
        <p:pic>
          <p:nvPicPr>
            <p:cNvPr id="577" name="Google Shape;577;p34"/>
            <p:cNvPicPr preferRelativeResize="0"/>
            <p:nvPr/>
          </p:nvPicPr>
          <p:blipFill rotWithShape="1">
            <a:blip r:embed="rId5">
              <a:alphaModFix/>
            </a:blip>
            <a:srcRect/>
            <a:stretch/>
          </p:blipFill>
          <p:spPr>
            <a:xfrm>
              <a:off x="6726325" y="1868579"/>
              <a:ext cx="4562918" cy="3600000"/>
            </a:xfrm>
            <a:prstGeom prst="rect">
              <a:avLst/>
            </a:prstGeom>
            <a:noFill/>
            <a:ln>
              <a:noFill/>
            </a:ln>
          </p:spPr>
        </p:pic>
        <p:sp>
          <p:nvSpPr>
            <p:cNvPr id="578" name="Google Shape;578;p34"/>
            <p:cNvSpPr txBox="1"/>
            <p:nvPr/>
          </p:nvSpPr>
          <p:spPr>
            <a:xfrm>
              <a:off x="7448107" y="5449337"/>
              <a:ext cx="3574119" cy="58477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600" dirty="0">
                  <a:solidFill>
                    <a:schemeClr val="dk1"/>
                  </a:solidFill>
                  <a:latin typeface="Calibri"/>
                  <a:ea typeface="Calibri"/>
                  <a:cs typeface="Calibri"/>
                  <a:sym typeface="Calibri"/>
                </a:rPr>
                <a:t>Generalized overview of pathways </a:t>
              </a:r>
              <a:br>
                <a:rPr lang="en-US" sz="1600" dirty="0">
                  <a:solidFill>
                    <a:schemeClr val="dk1"/>
                  </a:solidFill>
                  <a:latin typeface="Calibri"/>
                  <a:ea typeface="Calibri"/>
                  <a:cs typeface="Calibri"/>
                  <a:sym typeface="Calibri"/>
                </a:rPr>
              </a:br>
              <a:r>
                <a:rPr lang="en-US" sz="1600" dirty="0">
                  <a:solidFill>
                    <a:schemeClr val="dk1"/>
                  </a:solidFill>
                  <a:latin typeface="Calibri"/>
                  <a:ea typeface="Calibri"/>
                  <a:cs typeface="Calibri"/>
                  <a:sym typeface="Calibri"/>
                </a:rPr>
                <a:t>from sun to remote sensing sensor</a:t>
              </a:r>
              <a:endParaRPr dirty="0"/>
            </a:p>
          </p:txBody>
        </p:sp>
        <p:sp>
          <p:nvSpPr>
            <p:cNvPr id="579" name="Google Shape;579;p34"/>
            <p:cNvSpPr/>
            <p:nvPr/>
          </p:nvSpPr>
          <p:spPr>
            <a:xfrm>
              <a:off x="6330691" y="3126259"/>
              <a:ext cx="539666" cy="456647"/>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gr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584"/>
        <p:cNvGrpSpPr/>
        <p:nvPr/>
      </p:nvGrpSpPr>
      <p:grpSpPr>
        <a:xfrm>
          <a:off x="0" y="0"/>
          <a:ext cx="0" cy="0"/>
          <a:chOff x="0" y="0"/>
          <a:chExt cx="0" cy="0"/>
        </a:xfrm>
      </p:grpSpPr>
      <p:sp>
        <p:nvSpPr>
          <p:cNvPr id="585" name="Google Shape;585;p35"/>
          <p:cNvSpPr txBox="1"/>
          <p:nvPr/>
        </p:nvSpPr>
        <p:spPr>
          <a:xfrm>
            <a:off x="902757" y="472704"/>
            <a:ext cx="9773952" cy="58477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3200" b="1">
                <a:solidFill>
                  <a:schemeClr val="dk1"/>
                </a:solidFill>
                <a:latin typeface="Calibri"/>
                <a:ea typeface="Calibri"/>
                <a:cs typeface="Calibri"/>
                <a:sym typeface="Calibri"/>
              </a:rPr>
              <a:t>Histogram stretching</a:t>
            </a:r>
            <a:endParaRPr/>
          </a:p>
        </p:txBody>
      </p:sp>
      <p:pic>
        <p:nvPicPr>
          <p:cNvPr id="586" name="Google Shape;586;p35" descr="Ein Bild, das Schwarz, Dunkelheit enthält.&#10;&#10;Automatisch generierte Beschreibung"/>
          <p:cNvPicPr preferRelativeResize="0"/>
          <p:nvPr/>
        </p:nvPicPr>
        <p:blipFill rotWithShape="1">
          <a:blip r:embed="rId3">
            <a:alphaModFix/>
          </a:blip>
          <a:srcRect/>
          <a:stretch/>
        </p:blipFill>
        <p:spPr>
          <a:xfrm>
            <a:off x="11235462" y="112704"/>
            <a:ext cx="720000" cy="720000"/>
          </a:xfrm>
          <a:prstGeom prst="rect">
            <a:avLst/>
          </a:prstGeom>
          <a:noFill/>
          <a:ln>
            <a:noFill/>
          </a:ln>
        </p:spPr>
      </p:pic>
      <p:sp>
        <p:nvSpPr>
          <p:cNvPr id="587" name="Google Shape;587;p35"/>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35</a:t>
            </a:fld>
            <a:endParaRPr/>
          </a:p>
        </p:txBody>
      </p:sp>
      <p:pic>
        <p:nvPicPr>
          <p:cNvPr id="588" name="Google Shape;588;p35"/>
          <p:cNvPicPr preferRelativeResize="0"/>
          <p:nvPr/>
        </p:nvPicPr>
        <p:blipFill rotWithShape="1">
          <a:blip r:embed="rId4">
            <a:alphaModFix amt="30000"/>
          </a:blip>
          <a:srcRect/>
          <a:stretch/>
        </p:blipFill>
        <p:spPr>
          <a:xfrm rot="-5400000">
            <a:off x="-3042044" y="3163081"/>
            <a:ext cx="6768000" cy="531838"/>
          </a:xfrm>
          <a:prstGeom prst="rect">
            <a:avLst/>
          </a:prstGeom>
          <a:noFill/>
          <a:ln>
            <a:noFill/>
          </a:ln>
        </p:spPr>
      </p:pic>
      <p:sp>
        <p:nvSpPr>
          <p:cNvPr id="589" name="Google Shape;589;p35"/>
          <p:cNvSpPr txBox="1"/>
          <p:nvPr/>
        </p:nvSpPr>
        <p:spPr>
          <a:xfrm>
            <a:off x="8221984" y="1811817"/>
            <a:ext cx="3808915" cy="4351338"/>
          </a:xfrm>
          <a:prstGeom prst="rect">
            <a:avLst/>
          </a:prstGeom>
          <a:noFill/>
          <a:ln>
            <a:noFill/>
          </a:ln>
        </p:spPr>
        <p:txBody>
          <a:bodyPr spcFirstLastPara="1" wrap="square" lIns="91425" tIns="45700" rIns="91425" bIns="45700" anchor="t" anchorCtr="0">
            <a:normAutofit/>
          </a:bodyPr>
          <a:lstStyle/>
          <a:p>
            <a:pPr marL="228600" marR="0" lvl="0" indent="-101600" algn="l" rtl="0">
              <a:lnSpc>
                <a:spcPct val="90000"/>
              </a:lnSpc>
              <a:spcBef>
                <a:spcPts val="0"/>
              </a:spcBef>
              <a:spcAft>
                <a:spcPts val="0"/>
              </a:spcAft>
              <a:buClr>
                <a:schemeClr val="dk1"/>
              </a:buClr>
              <a:buSzPts val="2000"/>
              <a:buFont typeface="Arial"/>
              <a:buNone/>
            </a:pPr>
            <a:endParaRPr sz="2000">
              <a:solidFill>
                <a:schemeClr val="dk1"/>
              </a:solidFill>
              <a:latin typeface="Calibri"/>
              <a:ea typeface="Calibri"/>
              <a:cs typeface="Calibri"/>
              <a:sym typeface="Calibri"/>
            </a:endParaRPr>
          </a:p>
          <a:p>
            <a:pPr marL="228600" marR="0" lvl="0" indent="-101600" algn="l" rtl="0">
              <a:lnSpc>
                <a:spcPct val="90000"/>
              </a:lnSpc>
              <a:spcBef>
                <a:spcPts val="1000"/>
              </a:spcBef>
              <a:spcAft>
                <a:spcPts val="0"/>
              </a:spcAft>
              <a:buClr>
                <a:schemeClr val="dk1"/>
              </a:buClr>
              <a:buSzPts val="2000"/>
              <a:buFont typeface="Arial"/>
              <a:buNone/>
            </a:pPr>
            <a:endParaRPr sz="2000">
              <a:solidFill>
                <a:schemeClr val="dk1"/>
              </a:solidFill>
              <a:latin typeface="Calibri"/>
              <a:ea typeface="Calibri"/>
              <a:cs typeface="Calibri"/>
              <a:sym typeface="Calibri"/>
            </a:endParaRPr>
          </a:p>
          <a:p>
            <a:pPr marL="228600" marR="0" lvl="0" indent="-50800" algn="l" rtl="0">
              <a:lnSpc>
                <a:spcPct val="90000"/>
              </a:lnSpc>
              <a:spcBef>
                <a:spcPts val="1000"/>
              </a:spcBef>
              <a:spcAft>
                <a:spcPts val="0"/>
              </a:spcAft>
              <a:buClr>
                <a:schemeClr val="dk1"/>
              </a:buClr>
              <a:buSzPts val="2800"/>
              <a:buFont typeface="Arial"/>
              <a:buNone/>
            </a:pPr>
            <a:endParaRPr sz="2800">
              <a:solidFill>
                <a:schemeClr val="dk1"/>
              </a:solidFill>
              <a:latin typeface="Calibri"/>
              <a:ea typeface="Calibri"/>
              <a:cs typeface="Calibri"/>
              <a:sym typeface="Calibri"/>
            </a:endParaRPr>
          </a:p>
        </p:txBody>
      </p:sp>
      <p:sp>
        <p:nvSpPr>
          <p:cNvPr id="590" name="Google Shape;590;p35"/>
          <p:cNvSpPr txBox="1">
            <a:spLocks noGrp="1"/>
          </p:cNvSpPr>
          <p:nvPr>
            <p:ph type="ftr" idx="11"/>
          </p:nvPr>
        </p:nvSpPr>
        <p:spPr>
          <a:xfrm>
            <a:off x="2865663" y="6356350"/>
            <a:ext cx="6460672" cy="456647"/>
          </a:xfrm>
          <a:prstGeom prst="rect">
            <a:avLst/>
          </a:prstGeom>
          <a:noFill/>
          <a:ln>
            <a:noFill/>
          </a:ln>
        </p:spPr>
        <p:txBody>
          <a:bodyPr spcFirstLastPara="1" wrap="square" lIns="91425" tIns="45700" rIns="91425" bIns="45700" anchor="ctr" anchorCtr="0">
            <a:noAutofit/>
          </a:bodyPr>
          <a:lstStyle/>
          <a:p>
            <a:pPr marL="0" lvl="0" indent="0" algn="ctr" rtl="0">
              <a:spcBef>
                <a:spcPts val="0"/>
              </a:spcBef>
              <a:spcAft>
                <a:spcPts val="0"/>
              </a:spcAft>
              <a:buNone/>
            </a:pPr>
            <a:r>
              <a:rPr lang="en-US"/>
              <a:t>EOCap4Africa – TB 05a Remote Sensing Data: Preprocessing</a:t>
            </a:r>
            <a:endParaRPr/>
          </a:p>
        </p:txBody>
      </p:sp>
      <p:sp>
        <p:nvSpPr>
          <p:cNvPr id="591" name="Google Shape;591;p35"/>
          <p:cNvSpPr txBox="1"/>
          <p:nvPr/>
        </p:nvSpPr>
        <p:spPr>
          <a:xfrm>
            <a:off x="8498358" y="5353944"/>
            <a:ext cx="3470181" cy="954107"/>
          </a:xfrm>
          <a:prstGeom prst="rect">
            <a:avLst/>
          </a:prstGeom>
          <a:noFill/>
          <a:ln>
            <a:noFill/>
          </a:ln>
        </p:spPr>
        <p:txBody>
          <a:bodyPr spcFirstLastPara="1" wrap="square" lIns="91425" tIns="45700" rIns="91425" bIns="45700" anchor="t" anchorCtr="0">
            <a:spAutoFit/>
          </a:bodyPr>
          <a:lstStyle/>
          <a:p>
            <a:pPr marL="0" marR="0" lvl="0" indent="0" algn="just" rtl="0">
              <a:spcBef>
                <a:spcPts val="0"/>
              </a:spcBef>
              <a:spcAft>
                <a:spcPts val="0"/>
              </a:spcAft>
              <a:buNone/>
            </a:pPr>
            <a:r>
              <a:rPr lang="en-US" sz="1400">
                <a:solidFill>
                  <a:schemeClr val="dk1"/>
                </a:solidFill>
                <a:latin typeface="Calibri"/>
                <a:ea typeface="Calibri"/>
                <a:cs typeface="Calibri"/>
                <a:sym typeface="Calibri"/>
              </a:rPr>
              <a:t>Stretching of digital numbers (rescaling over the range of the greyscale histogram) to allow better visibility and pixel distinction.</a:t>
            </a:r>
            <a:endParaRPr/>
          </a:p>
          <a:p>
            <a:pPr marL="0" marR="0" lvl="0" indent="0" algn="just" rtl="0">
              <a:spcBef>
                <a:spcPts val="0"/>
              </a:spcBef>
              <a:spcAft>
                <a:spcPts val="0"/>
              </a:spcAft>
              <a:buNone/>
            </a:pPr>
            <a:r>
              <a:rPr lang="en-US" sz="1400">
                <a:solidFill>
                  <a:schemeClr val="dk1"/>
                </a:solidFill>
                <a:latin typeface="Calibri"/>
                <a:ea typeface="Calibri"/>
                <a:cs typeface="Calibri"/>
                <a:sym typeface="Calibri"/>
              </a:rPr>
              <a:t>(EOcollege, 2025)</a:t>
            </a:r>
            <a:endParaRPr/>
          </a:p>
        </p:txBody>
      </p:sp>
      <p:pic>
        <p:nvPicPr>
          <p:cNvPr id="592" name="Google Shape;592;p35"/>
          <p:cNvPicPr preferRelativeResize="0"/>
          <p:nvPr/>
        </p:nvPicPr>
        <p:blipFill rotWithShape="1">
          <a:blip r:embed="rId5">
            <a:alphaModFix/>
          </a:blip>
          <a:srcRect/>
          <a:stretch/>
        </p:blipFill>
        <p:spPr>
          <a:xfrm>
            <a:off x="3763187" y="1579753"/>
            <a:ext cx="4596984" cy="4680000"/>
          </a:xfrm>
          <a:prstGeom prst="rect">
            <a:avLst/>
          </a:prstGeom>
          <a:noFill/>
          <a:ln>
            <a:noFill/>
          </a:ln>
        </p:spPr>
      </p:pic>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597"/>
        <p:cNvGrpSpPr/>
        <p:nvPr/>
      </p:nvGrpSpPr>
      <p:grpSpPr>
        <a:xfrm>
          <a:off x="0" y="0"/>
          <a:ext cx="0" cy="0"/>
          <a:chOff x="0" y="0"/>
          <a:chExt cx="0" cy="0"/>
        </a:xfrm>
      </p:grpSpPr>
      <p:sp>
        <p:nvSpPr>
          <p:cNvPr id="598" name="Google Shape;598;p36"/>
          <p:cNvSpPr txBox="1"/>
          <p:nvPr/>
        </p:nvSpPr>
        <p:spPr>
          <a:xfrm>
            <a:off x="902757" y="472704"/>
            <a:ext cx="9773952" cy="58477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3200" b="1">
                <a:solidFill>
                  <a:schemeClr val="dk1"/>
                </a:solidFill>
                <a:latin typeface="Calibri"/>
                <a:ea typeface="Calibri"/>
                <a:cs typeface="Calibri"/>
                <a:sym typeface="Calibri"/>
              </a:rPr>
              <a:t>Remove spatial distortion</a:t>
            </a:r>
            <a:endParaRPr/>
          </a:p>
        </p:txBody>
      </p:sp>
      <p:pic>
        <p:nvPicPr>
          <p:cNvPr id="599" name="Google Shape;599;p36" descr="Ein Bild, das Schwarz, Dunkelheit enthält.&#10;&#10;Automatisch generierte Beschreibung"/>
          <p:cNvPicPr preferRelativeResize="0"/>
          <p:nvPr/>
        </p:nvPicPr>
        <p:blipFill rotWithShape="1">
          <a:blip r:embed="rId3">
            <a:alphaModFix/>
          </a:blip>
          <a:srcRect/>
          <a:stretch/>
        </p:blipFill>
        <p:spPr>
          <a:xfrm>
            <a:off x="11235462" y="112704"/>
            <a:ext cx="720000" cy="720000"/>
          </a:xfrm>
          <a:prstGeom prst="rect">
            <a:avLst/>
          </a:prstGeom>
          <a:noFill/>
          <a:ln>
            <a:noFill/>
          </a:ln>
        </p:spPr>
      </p:pic>
      <p:sp>
        <p:nvSpPr>
          <p:cNvPr id="600" name="Google Shape;600;p36"/>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36</a:t>
            </a:fld>
            <a:endParaRPr/>
          </a:p>
        </p:txBody>
      </p:sp>
      <p:pic>
        <p:nvPicPr>
          <p:cNvPr id="601" name="Google Shape;601;p36"/>
          <p:cNvPicPr preferRelativeResize="0"/>
          <p:nvPr/>
        </p:nvPicPr>
        <p:blipFill rotWithShape="1">
          <a:blip r:embed="rId4">
            <a:alphaModFix amt="30000"/>
          </a:blip>
          <a:srcRect/>
          <a:stretch/>
        </p:blipFill>
        <p:spPr>
          <a:xfrm rot="-5400000">
            <a:off x="-3042044" y="3163081"/>
            <a:ext cx="6768000" cy="531838"/>
          </a:xfrm>
          <a:prstGeom prst="rect">
            <a:avLst/>
          </a:prstGeom>
          <a:noFill/>
          <a:ln>
            <a:noFill/>
          </a:ln>
        </p:spPr>
      </p:pic>
      <p:sp>
        <p:nvSpPr>
          <p:cNvPr id="602" name="Google Shape;602;p36"/>
          <p:cNvSpPr txBox="1"/>
          <p:nvPr/>
        </p:nvSpPr>
        <p:spPr>
          <a:xfrm>
            <a:off x="8221984" y="1811817"/>
            <a:ext cx="3808915" cy="4351338"/>
          </a:xfrm>
          <a:prstGeom prst="rect">
            <a:avLst/>
          </a:prstGeom>
          <a:noFill/>
          <a:ln>
            <a:noFill/>
          </a:ln>
        </p:spPr>
        <p:txBody>
          <a:bodyPr spcFirstLastPara="1" wrap="square" lIns="91425" tIns="45700" rIns="91425" bIns="45700" anchor="t" anchorCtr="0">
            <a:normAutofit/>
          </a:bodyPr>
          <a:lstStyle/>
          <a:p>
            <a:pPr marL="228600" marR="0" lvl="0" indent="-101600" algn="l" rtl="0">
              <a:lnSpc>
                <a:spcPct val="90000"/>
              </a:lnSpc>
              <a:spcBef>
                <a:spcPts val="0"/>
              </a:spcBef>
              <a:spcAft>
                <a:spcPts val="0"/>
              </a:spcAft>
              <a:buClr>
                <a:schemeClr val="dk1"/>
              </a:buClr>
              <a:buSzPts val="2000"/>
              <a:buFont typeface="Arial"/>
              <a:buNone/>
            </a:pPr>
            <a:endParaRPr sz="2000">
              <a:solidFill>
                <a:schemeClr val="dk1"/>
              </a:solidFill>
              <a:latin typeface="Calibri"/>
              <a:ea typeface="Calibri"/>
              <a:cs typeface="Calibri"/>
              <a:sym typeface="Calibri"/>
            </a:endParaRPr>
          </a:p>
          <a:p>
            <a:pPr marL="228600" marR="0" lvl="0" indent="-101600" algn="l" rtl="0">
              <a:lnSpc>
                <a:spcPct val="90000"/>
              </a:lnSpc>
              <a:spcBef>
                <a:spcPts val="1000"/>
              </a:spcBef>
              <a:spcAft>
                <a:spcPts val="0"/>
              </a:spcAft>
              <a:buClr>
                <a:schemeClr val="dk1"/>
              </a:buClr>
              <a:buSzPts val="2000"/>
              <a:buFont typeface="Arial"/>
              <a:buNone/>
            </a:pPr>
            <a:endParaRPr sz="2000">
              <a:solidFill>
                <a:schemeClr val="dk1"/>
              </a:solidFill>
              <a:latin typeface="Calibri"/>
              <a:ea typeface="Calibri"/>
              <a:cs typeface="Calibri"/>
              <a:sym typeface="Calibri"/>
            </a:endParaRPr>
          </a:p>
          <a:p>
            <a:pPr marL="228600" marR="0" lvl="0" indent="-50800" algn="l" rtl="0">
              <a:lnSpc>
                <a:spcPct val="90000"/>
              </a:lnSpc>
              <a:spcBef>
                <a:spcPts val="1000"/>
              </a:spcBef>
              <a:spcAft>
                <a:spcPts val="0"/>
              </a:spcAft>
              <a:buClr>
                <a:schemeClr val="dk1"/>
              </a:buClr>
              <a:buSzPts val="2800"/>
              <a:buFont typeface="Arial"/>
              <a:buNone/>
            </a:pPr>
            <a:endParaRPr sz="2800">
              <a:solidFill>
                <a:schemeClr val="dk1"/>
              </a:solidFill>
              <a:latin typeface="Calibri"/>
              <a:ea typeface="Calibri"/>
              <a:cs typeface="Calibri"/>
              <a:sym typeface="Calibri"/>
            </a:endParaRPr>
          </a:p>
        </p:txBody>
      </p:sp>
      <p:sp>
        <p:nvSpPr>
          <p:cNvPr id="603" name="Google Shape;603;p36"/>
          <p:cNvSpPr txBox="1">
            <a:spLocks noGrp="1"/>
          </p:cNvSpPr>
          <p:nvPr>
            <p:ph type="ftr" idx="11"/>
          </p:nvPr>
        </p:nvSpPr>
        <p:spPr>
          <a:xfrm>
            <a:off x="2865663" y="6356350"/>
            <a:ext cx="6460672" cy="456647"/>
          </a:xfrm>
          <a:prstGeom prst="rect">
            <a:avLst/>
          </a:prstGeom>
          <a:noFill/>
          <a:ln>
            <a:noFill/>
          </a:ln>
        </p:spPr>
        <p:txBody>
          <a:bodyPr spcFirstLastPara="1" wrap="square" lIns="91425" tIns="45700" rIns="91425" bIns="45700" anchor="ctr" anchorCtr="0">
            <a:noAutofit/>
          </a:bodyPr>
          <a:lstStyle/>
          <a:p>
            <a:pPr marL="0" lvl="0" indent="0" algn="ctr" rtl="0">
              <a:spcBef>
                <a:spcPts val="0"/>
              </a:spcBef>
              <a:spcAft>
                <a:spcPts val="0"/>
              </a:spcAft>
              <a:buNone/>
            </a:pPr>
            <a:r>
              <a:rPr lang="en-US"/>
              <a:t>EOCap4Africa – TB 05a Remote Sensing Data: Preprocessing</a:t>
            </a:r>
            <a:endParaRPr/>
          </a:p>
        </p:txBody>
      </p:sp>
      <p:sp>
        <p:nvSpPr>
          <p:cNvPr id="604" name="Google Shape;604;p36"/>
          <p:cNvSpPr txBox="1"/>
          <p:nvPr/>
        </p:nvSpPr>
        <p:spPr>
          <a:xfrm>
            <a:off x="8511485" y="4516319"/>
            <a:ext cx="3470181" cy="1815882"/>
          </a:xfrm>
          <a:prstGeom prst="rect">
            <a:avLst/>
          </a:prstGeom>
          <a:noFill/>
          <a:ln>
            <a:noFill/>
          </a:ln>
        </p:spPr>
        <p:txBody>
          <a:bodyPr spcFirstLastPara="1" wrap="square" lIns="91425" tIns="45700" rIns="91425" bIns="45700" anchor="t" anchorCtr="0">
            <a:spAutoFit/>
          </a:bodyPr>
          <a:lstStyle/>
          <a:p>
            <a:pPr marL="0" marR="0" lvl="0" indent="0" algn="just" rtl="0">
              <a:spcBef>
                <a:spcPts val="0"/>
              </a:spcBef>
              <a:spcAft>
                <a:spcPts val="0"/>
              </a:spcAft>
              <a:buNone/>
            </a:pPr>
            <a:r>
              <a:rPr lang="en-US" sz="1400">
                <a:solidFill>
                  <a:schemeClr val="dk1"/>
                </a:solidFill>
                <a:latin typeface="Calibri"/>
                <a:ea typeface="Calibri"/>
                <a:cs typeface="Calibri"/>
                <a:sym typeface="Calibri"/>
              </a:rPr>
              <a:t>Geometric correction to remove spatial distortions. This process corrects the discrepancy between an image coordinate and the actual position on the Earth’s surface. Exemplary, this can be done using ground control points (GCPs) from known ‘correct’ images. </a:t>
            </a:r>
            <a:endParaRPr/>
          </a:p>
          <a:p>
            <a:pPr marL="0" marR="0" lvl="0" indent="0" algn="just" rtl="0">
              <a:spcBef>
                <a:spcPts val="0"/>
              </a:spcBef>
              <a:spcAft>
                <a:spcPts val="0"/>
              </a:spcAft>
              <a:buNone/>
            </a:pPr>
            <a:r>
              <a:rPr lang="en-US" sz="1400">
                <a:solidFill>
                  <a:schemeClr val="dk1"/>
                </a:solidFill>
                <a:latin typeface="Calibri"/>
                <a:ea typeface="Calibri"/>
                <a:cs typeface="Calibri"/>
                <a:sym typeface="Calibri"/>
              </a:rPr>
              <a:t>(EOcollege, 2025)</a:t>
            </a:r>
            <a:endParaRPr/>
          </a:p>
        </p:txBody>
      </p:sp>
      <p:pic>
        <p:nvPicPr>
          <p:cNvPr id="605" name="Google Shape;605;p36"/>
          <p:cNvPicPr preferRelativeResize="0"/>
          <p:nvPr/>
        </p:nvPicPr>
        <p:blipFill rotWithShape="1">
          <a:blip r:embed="rId5">
            <a:alphaModFix/>
          </a:blip>
          <a:srcRect/>
          <a:stretch/>
        </p:blipFill>
        <p:spPr>
          <a:xfrm>
            <a:off x="3761269" y="1628051"/>
            <a:ext cx="4669460" cy="4680000"/>
          </a:xfrm>
          <a:prstGeom prst="rect">
            <a:avLst/>
          </a:prstGeom>
          <a:noFill/>
          <a:ln>
            <a:noFill/>
          </a:ln>
        </p:spPr>
      </p:pic>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Shape 610"/>
        <p:cNvGrpSpPr/>
        <p:nvPr/>
      </p:nvGrpSpPr>
      <p:grpSpPr>
        <a:xfrm>
          <a:off x="0" y="0"/>
          <a:ext cx="0" cy="0"/>
          <a:chOff x="0" y="0"/>
          <a:chExt cx="0" cy="0"/>
        </a:xfrm>
      </p:grpSpPr>
      <p:sp>
        <p:nvSpPr>
          <p:cNvPr id="611" name="Google Shape;611;p37"/>
          <p:cNvSpPr txBox="1"/>
          <p:nvPr/>
        </p:nvSpPr>
        <p:spPr>
          <a:xfrm>
            <a:off x="902757" y="472704"/>
            <a:ext cx="9773952" cy="58477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3200" b="1">
                <a:solidFill>
                  <a:schemeClr val="dk1"/>
                </a:solidFill>
                <a:latin typeface="Calibri"/>
                <a:ea typeface="Calibri"/>
                <a:cs typeface="Calibri"/>
                <a:sym typeface="Calibri"/>
              </a:rPr>
              <a:t>Low pass filtering</a:t>
            </a:r>
            <a:endParaRPr/>
          </a:p>
        </p:txBody>
      </p:sp>
      <p:pic>
        <p:nvPicPr>
          <p:cNvPr id="612" name="Google Shape;612;p37" descr="Ein Bild, das Schwarz, Dunkelheit enthält.&#10;&#10;Automatisch generierte Beschreibung"/>
          <p:cNvPicPr preferRelativeResize="0"/>
          <p:nvPr/>
        </p:nvPicPr>
        <p:blipFill rotWithShape="1">
          <a:blip r:embed="rId3">
            <a:alphaModFix/>
          </a:blip>
          <a:srcRect/>
          <a:stretch/>
        </p:blipFill>
        <p:spPr>
          <a:xfrm>
            <a:off x="11235462" y="112704"/>
            <a:ext cx="720000" cy="720000"/>
          </a:xfrm>
          <a:prstGeom prst="rect">
            <a:avLst/>
          </a:prstGeom>
          <a:noFill/>
          <a:ln>
            <a:noFill/>
          </a:ln>
        </p:spPr>
      </p:pic>
      <p:sp>
        <p:nvSpPr>
          <p:cNvPr id="613" name="Google Shape;613;p37"/>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37</a:t>
            </a:fld>
            <a:endParaRPr/>
          </a:p>
        </p:txBody>
      </p:sp>
      <p:pic>
        <p:nvPicPr>
          <p:cNvPr id="614" name="Google Shape;614;p37"/>
          <p:cNvPicPr preferRelativeResize="0"/>
          <p:nvPr/>
        </p:nvPicPr>
        <p:blipFill rotWithShape="1">
          <a:blip r:embed="rId4">
            <a:alphaModFix amt="30000"/>
          </a:blip>
          <a:srcRect/>
          <a:stretch/>
        </p:blipFill>
        <p:spPr>
          <a:xfrm rot="-5400000">
            <a:off x="-3042044" y="3163081"/>
            <a:ext cx="6768000" cy="531838"/>
          </a:xfrm>
          <a:prstGeom prst="rect">
            <a:avLst/>
          </a:prstGeom>
          <a:noFill/>
          <a:ln>
            <a:noFill/>
          </a:ln>
        </p:spPr>
      </p:pic>
      <p:sp>
        <p:nvSpPr>
          <p:cNvPr id="615" name="Google Shape;615;p37"/>
          <p:cNvSpPr txBox="1"/>
          <p:nvPr/>
        </p:nvSpPr>
        <p:spPr>
          <a:xfrm>
            <a:off x="8221984" y="1811817"/>
            <a:ext cx="3808915" cy="4351338"/>
          </a:xfrm>
          <a:prstGeom prst="rect">
            <a:avLst/>
          </a:prstGeom>
          <a:noFill/>
          <a:ln>
            <a:noFill/>
          </a:ln>
        </p:spPr>
        <p:txBody>
          <a:bodyPr spcFirstLastPara="1" wrap="square" lIns="91425" tIns="45700" rIns="91425" bIns="45700" anchor="t" anchorCtr="0">
            <a:normAutofit/>
          </a:bodyPr>
          <a:lstStyle/>
          <a:p>
            <a:pPr marL="228600" marR="0" lvl="0" indent="-101600" algn="l" rtl="0">
              <a:lnSpc>
                <a:spcPct val="90000"/>
              </a:lnSpc>
              <a:spcBef>
                <a:spcPts val="0"/>
              </a:spcBef>
              <a:spcAft>
                <a:spcPts val="0"/>
              </a:spcAft>
              <a:buClr>
                <a:schemeClr val="dk1"/>
              </a:buClr>
              <a:buSzPts val="2000"/>
              <a:buFont typeface="Arial"/>
              <a:buNone/>
            </a:pPr>
            <a:endParaRPr sz="2000">
              <a:solidFill>
                <a:schemeClr val="dk1"/>
              </a:solidFill>
              <a:latin typeface="Calibri"/>
              <a:ea typeface="Calibri"/>
              <a:cs typeface="Calibri"/>
              <a:sym typeface="Calibri"/>
            </a:endParaRPr>
          </a:p>
          <a:p>
            <a:pPr marL="228600" marR="0" lvl="0" indent="-101600" algn="l" rtl="0">
              <a:lnSpc>
                <a:spcPct val="90000"/>
              </a:lnSpc>
              <a:spcBef>
                <a:spcPts val="1000"/>
              </a:spcBef>
              <a:spcAft>
                <a:spcPts val="0"/>
              </a:spcAft>
              <a:buClr>
                <a:schemeClr val="dk1"/>
              </a:buClr>
              <a:buSzPts val="2000"/>
              <a:buFont typeface="Arial"/>
              <a:buNone/>
            </a:pPr>
            <a:endParaRPr sz="2000">
              <a:solidFill>
                <a:schemeClr val="dk1"/>
              </a:solidFill>
              <a:latin typeface="Calibri"/>
              <a:ea typeface="Calibri"/>
              <a:cs typeface="Calibri"/>
              <a:sym typeface="Calibri"/>
            </a:endParaRPr>
          </a:p>
          <a:p>
            <a:pPr marL="228600" marR="0" lvl="0" indent="-50800" algn="l" rtl="0">
              <a:lnSpc>
                <a:spcPct val="90000"/>
              </a:lnSpc>
              <a:spcBef>
                <a:spcPts val="1000"/>
              </a:spcBef>
              <a:spcAft>
                <a:spcPts val="0"/>
              </a:spcAft>
              <a:buClr>
                <a:schemeClr val="dk1"/>
              </a:buClr>
              <a:buSzPts val="2800"/>
              <a:buFont typeface="Arial"/>
              <a:buNone/>
            </a:pPr>
            <a:endParaRPr sz="2800">
              <a:solidFill>
                <a:schemeClr val="dk1"/>
              </a:solidFill>
              <a:latin typeface="Calibri"/>
              <a:ea typeface="Calibri"/>
              <a:cs typeface="Calibri"/>
              <a:sym typeface="Calibri"/>
            </a:endParaRPr>
          </a:p>
        </p:txBody>
      </p:sp>
      <p:sp>
        <p:nvSpPr>
          <p:cNvPr id="616" name="Google Shape;616;p37"/>
          <p:cNvSpPr txBox="1">
            <a:spLocks noGrp="1"/>
          </p:cNvSpPr>
          <p:nvPr>
            <p:ph type="ftr" idx="11"/>
          </p:nvPr>
        </p:nvSpPr>
        <p:spPr>
          <a:xfrm>
            <a:off x="2865663" y="6356350"/>
            <a:ext cx="6460672" cy="456647"/>
          </a:xfrm>
          <a:prstGeom prst="rect">
            <a:avLst/>
          </a:prstGeom>
          <a:noFill/>
          <a:ln>
            <a:noFill/>
          </a:ln>
        </p:spPr>
        <p:txBody>
          <a:bodyPr spcFirstLastPara="1" wrap="square" lIns="91425" tIns="45700" rIns="91425" bIns="45700" anchor="ctr" anchorCtr="0">
            <a:noAutofit/>
          </a:bodyPr>
          <a:lstStyle/>
          <a:p>
            <a:pPr marL="0" lvl="0" indent="0" algn="ctr" rtl="0">
              <a:spcBef>
                <a:spcPts val="0"/>
              </a:spcBef>
              <a:spcAft>
                <a:spcPts val="0"/>
              </a:spcAft>
              <a:buNone/>
            </a:pPr>
            <a:r>
              <a:rPr lang="en-US"/>
              <a:t>EOCap4Africa – TB 05a Remote Sensing Data: Preprocessing</a:t>
            </a:r>
            <a:endParaRPr/>
          </a:p>
        </p:txBody>
      </p:sp>
      <p:pic>
        <p:nvPicPr>
          <p:cNvPr id="617" name="Google Shape;617;p37"/>
          <p:cNvPicPr preferRelativeResize="0"/>
          <p:nvPr/>
        </p:nvPicPr>
        <p:blipFill rotWithShape="1">
          <a:blip r:embed="rId5">
            <a:alphaModFix/>
          </a:blip>
          <a:srcRect/>
          <a:stretch/>
        </p:blipFill>
        <p:spPr>
          <a:xfrm>
            <a:off x="3755999" y="1579753"/>
            <a:ext cx="4680000" cy="4680000"/>
          </a:xfrm>
          <a:prstGeom prst="rect">
            <a:avLst/>
          </a:prstGeom>
          <a:noFill/>
          <a:ln>
            <a:noFill/>
          </a:ln>
        </p:spPr>
      </p:pic>
      <p:sp>
        <p:nvSpPr>
          <p:cNvPr id="618" name="Google Shape;618;p37"/>
          <p:cNvSpPr txBox="1"/>
          <p:nvPr/>
        </p:nvSpPr>
        <p:spPr>
          <a:xfrm>
            <a:off x="8521672" y="5159236"/>
            <a:ext cx="3470181" cy="1169551"/>
          </a:xfrm>
          <a:prstGeom prst="rect">
            <a:avLst/>
          </a:prstGeom>
          <a:noFill/>
          <a:ln>
            <a:noFill/>
          </a:ln>
        </p:spPr>
        <p:txBody>
          <a:bodyPr spcFirstLastPara="1" wrap="square" lIns="91425" tIns="45700" rIns="91425" bIns="45700" anchor="t" anchorCtr="0">
            <a:spAutoFit/>
          </a:bodyPr>
          <a:lstStyle/>
          <a:p>
            <a:pPr marL="0" marR="0" lvl="0" indent="0" algn="just" rtl="0">
              <a:spcBef>
                <a:spcPts val="0"/>
              </a:spcBef>
              <a:spcAft>
                <a:spcPts val="0"/>
              </a:spcAft>
              <a:buNone/>
            </a:pPr>
            <a:r>
              <a:rPr lang="en-US" sz="1400">
                <a:solidFill>
                  <a:schemeClr val="dk1"/>
                </a:solidFill>
                <a:latin typeface="Calibri"/>
                <a:ea typeface="Calibri"/>
                <a:cs typeface="Calibri"/>
                <a:sym typeface="Calibri"/>
              </a:rPr>
              <a:t>Low pass filtering to smoothen satellite imagery using moving window (e.g., 3 x 3 pixels), which are used to calculate local averages for kernel pixels. </a:t>
            </a:r>
            <a:endParaRPr/>
          </a:p>
          <a:p>
            <a:pPr marL="0" marR="0" lvl="0" indent="0" algn="just" rtl="0">
              <a:spcBef>
                <a:spcPts val="0"/>
              </a:spcBef>
              <a:spcAft>
                <a:spcPts val="0"/>
              </a:spcAft>
              <a:buNone/>
            </a:pPr>
            <a:r>
              <a:rPr lang="en-US" sz="1400">
                <a:solidFill>
                  <a:schemeClr val="dk1"/>
                </a:solidFill>
                <a:latin typeface="Calibri"/>
                <a:ea typeface="Calibri"/>
                <a:cs typeface="Calibri"/>
                <a:sym typeface="Calibri"/>
              </a:rPr>
              <a:t>(EOcollege, 2025)</a:t>
            </a:r>
            <a:endParaRP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Shape 623"/>
        <p:cNvGrpSpPr/>
        <p:nvPr/>
      </p:nvGrpSpPr>
      <p:grpSpPr>
        <a:xfrm>
          <a:off x="0" y="0"/>
          <a:ext cx="0" cy="0"/>
          <a:chOff x="0" y="0"/>
          <a:chExt cx="0" cy="0"/>
        </a:xfrm>
      </p:grpSpPr>
      <p:sp>
        <p:nvSpPr>
          <p:cNvPr id="624" name="Google Shape;624;p38"/>
          <p:cNvSpPr txBox="1"/>
          <p:nvPr/>
        </p:nvSpPr>
        <p:spPr>
          <a:xfrm>
            <a:off x="902757" y="472704"/>
            <a:ext cx="9773952" cy="58477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3200" b="1">
                <a:solidFill>
                  <a:schemeClr val="dk1"/>
                </a:solidFill>
                <a:latin typeface="Calibri"/>
                <a:ea typeface="Calibri"/>
                <a:cs typeface="Calibri"/>
                <a:sym typeface="Calibri"/>
              </a:rPr>
              <a:t>High pass filtering</a:t>
            </a:r>
            <a:endParaRPr/>
          </a:p>
        </p:txBody>
      </p:sp>
      <p:pic>
        <p:nvPicPr>
          <p:cNvPr id="625" name="Google Shape;625;p38" descr="Ein Bild, das Schwarz, Dunkelheit enthält.&#10;&#10;Automatisch generierte Beschreibung"/>
          <p:cNvPicPr preferRelativeResize="0"/>
          <p:nvPr/>
        </p:nvPicPr>
        <p:blipFill rotWithShape="1">
          <a:blip r:embed="rId3">
            <a:alphaModFix/>
          </a:blip>
          <a:srcRect/>
          <a:stretch/>
        </p:blipFill>
        <p:spPr>
          <a:xfrm>
            <a:off x="11235462" y="112704"/>
            <a:ext cx="720000" cy="720000"/>
          </a:xfrm>
          <a:prstGeom prst="rect">
            <a:avLst/>
          </a:prstGeom>
          <a:noFill/>
          <a:ln>
            <a:noFill/>
          </a:ln>
        </p:spPr>
      </p:pic>
      <p:sp>
        <p:nvSpPr>
          <p:cNvPr id="626" name="Google Shape;626;p38"/>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38</a:t>
            </a:fld>
            <a:endParaRPr/>
          </a:p>
        </p:txBody>
      </p:sp>
      <p:pic>
        <p:nvPicPr>
          <p:cNvPr id="627" name="Google Shape;627;p38"/>
          <p:cNvPicPr preferRelativeResize="0"/>
          <p:nvPr/>
        </p:nvPicPr>
        <p:blipFill rotWithShape="1">
          <a:blip r:embed="rId4">
            <a:alphaModFix amt="30000"/>
          </a:blip>
          <a:srcRect/>
          <a:stretch/>
        </p:blipFill>
        <p:spPr>
          <a:xfrm rot="-5400000">
            <a:off x="-3042044" y="3163081"/>
            <a:ext cx="6768000" cy="531838"/>
          </a:xfrm>
          <a:prstGeom prst="rect">
            <a:avLst/>
          </a:prstGeom>
          <a:noFill/>
          <a:ln>
            <a:noFill/>
          </a:ln>
        </p:spPr>
      </p:pic>
      <p:sp>
        <p:nvSpPr>
          <p:cNvPr id="628" name="Google Shape;628;p38"/>
          <p:cNvSpPr txBox="1"/>
          <p:nvPr/>
        </p:nvSpPr>
        <p:spPr>
          <a:xfrm>
            <a:off x="8221984" y="1811817"/>
            <a:ext cx="3808915" cy="4351338"/>
          </a:xfrm>
          <a:prstGeom prst="rect">
            <a:avLst/>
          </a:prstGeom>
          <a:noFill/>
          <a:ln>
            <a:noFill/>
          </a:ln>
        </p:spPr>
        <p:txBody>
          <a:bodyPr spcFirstLastPara="1" wrap="square" lIns="91425" tIns="45700" rIns="91425" bIns="45700" anchor="t" anchorCtr="0">
            <a:normAutofit/>
          </a:bodyPr>
          <a:lstStyle/>
          <a:p>
            <a:pPr marL="228600" marR="0" lvl="0" indent="-101600" algn="l" rtl="0">
              <a:lnSpc>
                <a:spcPct val="90000"/>
              </a:lnSpc>
              <a:spcBef>
                <a:spcPts val="0"/>
              </a:spcBef>
              <a:spcAft>
                <a:spcPts val="0"/>
              </a:spcAft>
              <a:buClr>
                <a:schemeClr val="dk1"/>
              </a:buClr>
              <a:buSzPts val="2000"/>
              <a:buFont typeface="Arial"/>
              <a:buNone/>
            </a:pPr>
            <a:endParaRPr sz="2000">
              <a:solidFill>
                <a:schemeClr val="dk1"/>
              </a:solidFill>
              <a:latin typeface="Calibri"/>
              <a:ea typeface="Calibri"/>
              <a:cs typeface="Calibri"/>
              <a:sym typeface="Calibri"/>
            </a:endParaRPr>
          </a:p>
          <a:p>
            <a:pPr marL="228600" marR="0" lvl="0" indent="-101600" algn="l" rtl="0">
              <a:lnSpc>
                <a:spcPct val="90000"/>
              </a:lnSpc>
              <a:spcBef>
                <a:spcPts val="1000"/>
              </a:spcBef>
              <a:spcAft>
                <a:spcPts val="0"/>
              </a:spcAft>
              <a:buClr>
                <a:schemeClr val="dk1"/>
              </a:buClr>
              <a:buSzPts val="2000"/>
              <a:buFont typeface="Arial"/>
              <a:buNone/>
            </a:pPr>
            <a:endParaRPr sz="2000">
              <a:solidFill>
                <a:schemeClr val="dk1"/>
              </a:solidFill>
              <a:latin typeface="Calibri"/>
              <a:ea typeface="Calibri"/>
              <a:cs typeface="Calibri"/>
              <a:sym typeface="Calibri"/>
            </a:endParaRPr>
          </a:p>
          <a:p>
            <a:pPr marL="228600" marR="0" lvl="0" indent="-50800" algn="l" rtl="0">
              <a:lnSpc>
                <a:spcPct val="90000"/>
              </a:lnSpc>
              <a:spcBef>
                <a:spcPts val="1000"/>
              </a:spcBef>
              <a:spcAft>
                <a:spcPts val="0"/>
              </a:spcAft>
              <a:buClr>
                <a:schemeClr val="dk1"/>
              </a:buClr>
              <a:buSzPts val="2800"/>
              <a:buFont typeface="Arial"/>
              <a:buNone/>
            </a:pPr>
            <a:endParaRPr sz="2800">
              <a:solidFill>
                <a:schemeClr val="dk1"/>
              </a:solidFill>
              <a:latin typeface="Calibri"/>
              <a:ea typeface="Calibri"/>
              <a:cs typeface="Calibri"/>
              <a:sym typeface="Calibri"/>
            </a:endParaRPr>
          </a:p>
        </p:txBody>
      </p:sp>
      <p:sp>
        <p:nvSpPr>
          <p:cNvPr id="629" name="Google Shape;629;p38"/>
          <p:cNvSpPr txBox="1">
            <a:spLocks noGrp="1"/>
          </p:cNvSpPr>
          <p:nvPr>
            <p:ph type="ftr" idx="11"/>
          </p:nvPr>
        </p:nvSpPr>
        <p:spPr>
          <a:xfrm>
            <a:off x="2865663" y="6356350"/>
            <a:ext cx="6460672" cy="456647"/>
          </a:xfrm>
          <a:prstGeom prst="rect">
            <a:avLst/>
          </a:prstGeom>
          <a:noFill/>
          <a:ln>
            <a:noFill/>
          </a:ln>
        </p:spPr>
        <p:txBody>
          <a:bodyPr spcFirstLastPara="1" wrap="square" lIns="91425" tIns="45700" rIns="91425" bIns="45700" anchor="ctr" anchorCtr="0">
            <a:noAutofit/>
          </a:bodyPr>
          <a:lstStyle/>
          <a:p>
            <a:pPr marL="0" lvl="0" indent="0" algn="ctr" rtl="0">
              <a:spcBef>
                <a:spcPts val="0"/>
              </a:spcBef>
              <a:spcAft>
                <a:spcPts val="0"/>
              </a:spcAft>
              <a:buNone/>
            </a:pPr>
            <a:r>
              <a:rPr lang="en-US"/>
              <a:t>EOCap4Africa – TB 05a Remote Sensing Data: Preprocessing</a:t>
            </a:r>
            <a:endParaRPr/>
          </a:p>
        </p:txBody>
      </p:sp>
      <p:sp>
        <p:nvSpPr>
          <p:cNvPr id="630" name="Google Shape;630;p38"/>
          <p:cNvSpPr txBox="1"/>
          <p:nvPr/>
        </p:nvSpPr>
        <p:spPr>
          <a:xfrm>
            <a:off x="8560718" y="4923056"/>
            <a:ext cx="3470181" cy="1384995"/>
          </a:xfrm>
          <a:prstGeom prst="rect">
            <a:avLst/>
          </a:prstGeom>
          <a:noFill/>
          <a:ln>
            <a:noFill/>
          </a:ln>
        </p:spPr>
        <p:txBody>
          <a:bodyPr spcFirstLastPara="1" wrap="square" lIns="91425" tIns="45700" rIns="91425" bIns="45700" anchor="t" anchorCtr="0">
            <a:spAutoFit/>
          </a:bodyPr>
          <a:lstStyle/>
          <a:p>
            <a:pPr marL="0" marR="0" lvl="0" indent="0" algn="just" rtl="0">
              <a:spcBef>
                <a:spcPts val="0"/>
              </a:spcBef>
              <a:spcAft>
                <a:spcPts val="0"/>
              </a:spcAft>
              <a:buNone/>
            </a:pPr>
            <a:r>
              <a:rPr lang="en-US" sz="1400">
                <a:solidFill>
                  <a:schemeClr val="dk1"/>
                </a:solidFill>
                <a:latin typeface="Calibri"/>
                <a:ea typeface="Calibri"/>
                <a:cs typeface="Calibri"/>
                <a:sym typeface="Calibri"/>
              </a:rPr>
              <a:t>High pass filtering to sharpen edges and increasing contrast. They enhance spatial frequencies / components (e.g., edges). Subtracts the low pass filter from the original image. </a:t>
            </a:r>
            <a:endParaRPr/>
          </a:p>
          <a:p>
            <a:pPr marL="0" marR="0" lvl="0" indent="0" algn="just" rtl="0">
              <a:spcBef>
                <a:spcPts val="0"/>
              </a:spcBef>
              <a:spcAft>
                <a:spcPts val="0"/>
              </a:spcAft>
              <a:buNone/>
            </a:pPr>
            <a:r>
              <a:rPr lang="en-US" sz="1400">
                <a:solidFill>
                  <a:schemeClr val="dk1"/>
                </a:solidFill>
                <a:latin typeface="Calibri"/>
                <a:ea typeface="Calibri"/>
                <a:cs typeface="Calibri"/>
                <a:sym typeface="Calibri"/>
              </a:rPr>
              <a:t>(EOcollege, 2025)</a:t>
            </a:r>
            <a:endParaRPr/>
          </a:p>
        </p:txBody>
      </p:sp>
      <p:pic>
        <p:nvPicPr>
          <p:cNvPr id="631" name="Google Shape;631;p38"/>
          <p:cNvPicPr preferRelativeResize="0"/>
          <p:nvPr/>
        </p:nvPicPr>
        <p:blipFill rotWithShape="1">
          <a:blip r:embed="rId5">
            <a:alphaModFix/>
          </a:blip>
          <a:srcRect/>
          <a:stretch/>
        </p:blipFill>
        <p:spPr>
          <a:xfrm>
            <a:off x="3755999" y="1579753"/>
            <a:ext cx="4680000" cy="4680000"/>
          </a:xfrm>
          <a:prstGeom prst="rect">
            <a:avLst/>
          </a:prstGeom>
          <a:noFill/>
          <a:ln>
            <a:noFill/>
          </a:ln>
        </p:spPr>
      </p:pic>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Shape 635"/>
        <p:cNvGrpSpPr/>
        <p:nvPr/>
      </p:nvGrpSpPr>
      <p:grpSpPr>
        <a:xfrm>
          <a:off x="0" y="0"/>
          <a:ext cx="0" cy="0"/>
          <a:chOff x="0" y="0"/>
          <a:chExt cx="0" cy="0"/>
        </a:xfrm>
      </p:grpSpPr>
      <p:pic>
        <p:nvPicPr>
          <p:cNvPr id="636" name="Google Shape;636;p40" descr="Ein Bild, das draußen, Gras, Baum, Landschaft enthält.&#10;&#10;Automatisch generierte Beschreibung"/>
          <p:cNvPicPr preferRelativeResize="0"/>
          <p:nvPr/>
        </p:nvPicPr>
        <p:blipFill rotWithShape="1">
          <a:blip r:embed="rId3">
            <a:alphaModFix amt="20000"/>
          </a:blip>
          <a:srcRect/>
          <a:stretch/>
        </p:blipFill>
        <p:spPr>
          <a:xfrm>
            <a:off x="1596000" y="1146273"/>
            <a:ext cx="9000000" cy="4565454"/>
          </a:xfrm>
          <a:prstGeom prst="rect">
            <a:avLst/>
          </a:prstGeom>
          <a:noFill/>
          <a:ln>
            <a:noFill/>
          </a:ln>
        </p:spPr>
      </p:pic>
      <p:sp>
        <p:nvSpPr>
          <p:cNvPr id="637" name="Google Shape;637;p40"/>
          <p:cNvSpPr txBox="1">
            <a:spLocks noGrp="1"/>
          </p:cNvSpPr>
          <p:nvPr>
            <p:ph type="title"/>
          </p:nvPr>
        </p:nvSpPr>
        <p:spPr>
          <a:xfrm>
            <a:off x="2170611" y="2766218"/>
            <a:ext cx="7811589" cy="1325563"/>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Clr>
                <a:schemeClr val="dk1"/>
              </a:buClr>
              <a:buSzPts val="4400"/>
              <a:buFont typeface="Calibri"/>
              <a:buNone/>
            </a:pPr>
            <a:r>
              <a:rPr lang="en-US">
                <a:latin typeface="Calibri"/>
                <a:ea typeface="Calibri"/>
                <a:cs typeface="Calibri"/>
                <a:sym typeface="Calibri"/>
              </a:rPr>
              <a:t>Sensor Accuracy</a:t>
            </a:r>
            <a:endParaRPr/>
          </a:p>
        </p:txBody>
      </p:sp>
      <p:pic>
        <p:nvPicPr>
          <p:cNvPr id="638" name="Google Shape;638;p40"/>
          <p:cNvPicPr preferRelativeResize="0"/>
          <p:nvPr/>
        </p:nvPicPr>
        <p:blipFill rotWithShape="1">
          <a:blip r:embed="rId4">
            <a:alphaModFix amt="30000"/>
          </a:blip>
          <a:srcRect/>
          <a:stretch/>
        </p:blipFill>
        <p:spPr>
          <a:xfrm rot="-5400000">
            <a:off x="-3042044" y="3163081"/>
            <a:ext cx="6768000" cy="531838"/>
          </a:xfrm>
          <a:prstGeom prst="rect">
            <a:avLst/>
          </a:prstGeom>
          <a:noFill/>
          <a:ln>
            <a:noFill/>
          </a:ln>
        </p:spPr>
      </p:pic>
      <p:sp>
        <p:nvSpPr>
          <p:cNvPr id="639" name="Google Shape;639;p40"/>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39</a:t>
            </a:fld>
            <a:endParaRPr/>
          </a:p>
        </p:txBody>
      </p:sp>
      <p:pic>
        <p:nvPicPr>
          <p:cNvPr id="640" name="Google Shape;640;p40" descr="Ein Bild, das Schwarz, Dunkelheit enthält.&#10;&#10;Automatisch generierte Beschreibung"/>
          <p:cNvPicPr preferRelativeResize="0"/>
          <p:nvPr/>
        </p:nvPicPr>
        <p:blipFill rotWithShape="1">
          <a:blip r:embed="rId5">
            <a:alphaModFix/>
          </a:blip>
          <a:srcRect/>
          <a:stretch/>
        </p:blipFill>
        <p:spPr>
          <a:xfrm>
            <a:off x="11235462" y="112704"/>
            <a:ext cx="720000" cy="720000"/>
          </a:xfrm>
          <a:prstGeom prst="rect">
            <a:avLst/>
          </a:prstGeom>
          <a:noFill/>
          <a:ln>
            <a:noFill/>
          </a:ln>
        </p:spPr>
      </p:pic>
      <p:sp>
        <p:nvSpPr>
          <p:cNvPr id="641" name="Google Shape;641;p40"/>
          <p:cNvSpPr txBox="1">
            <a:spLocks noGrp="1"/>
          </p:cNvSpPr>
          <p:nvPr>
            <p:ph type="ftr" idx="11"/>
          </p:nvPr>
        </p:nvSpPr>
        <p:spPr>
          <a:xfrm>
            <a:off x="2865663" y="6356350"/>
            <a:ext cx="6460672" cy="456647"/>
          </a:xfrm>
          <a:prstGeom prst="rect">
            <a:avLst/>
          </a:prstGeom>
          <a:noFill/>
          <a:ln>
            <a:noFill/>
          </a:ln>
        </p:spPr>
        <p:txBody>
          <a:bodyPr spcFirstLastPara="1" wrap="square" lIns="91425" tIns="45700" rIns="91425" bIns="45700" anchor="ctr" anchorCtr="0">
            <a:noAutofit/>
          </a:bodyPr>
          <a:lstStyle/>
          <a:p>
            <a:pPr marL="0" lvl="0" indent="0" algn="ctr" rtl="0">
              <a:spcBef>
                <a:spcPts val="0"/>
              </a:spcBef>
              <a:spcAft>
                <a:spcPts val="0"/>
              </a:spcAft>
              <a:buNone/>
            </a:pPr>
            <a:r>
              <a:rPr lang="en-US"/>
              <a:t>EOCap4Africa – TB 05a Remote Sensing Data: Preprocessing</a:t>
            </a:r>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95"/>
        <p:cNvGrpSpPr/>
        <p:nvPr/>
      </p:nvGrpSpPr>
      <p:grpSpPr>
        <a:xfrm>
          <a:off x="0" y="0"/>
          <a:ext cx="0" cy="0"/>
          <a:chOff x="0" y="0"/>
          <a:chExt cx="0" cy="0"/>
        </a:xfrm>
      </p:grpSpPr>
      <p:pic>
        <p:nvPicPr>
          <p:cNvPr id="196" name="Google Shape;196;p4" descr="Ein Bild, das draußen, Gras, Baum, Landschaft enthält.&#10;&#10;Automatisch generierte Beschreibung"/>
          <p:cNvPicPr preferRelativeResize="0"/>
          <p:nvPr/>
        </p:nvPicPr>
        <p:blipFill rotWithShape="1">
          <a:blip r:embed="rId3">
            <a:alphaModFix amt="20000"/>
          </a:blip>
          <a:srcRect/>
          <a:stretch/>
        </p:blipFill>
        <p:spPr>
          <a:xfrm>
            <a:off x="1596000" y="1146273"/>
            <a:ext cx="9000000" cy="4565454"/>
          </a:xfrm>
          <a:prstGeom prst="rect">
            <a:avLst/>
          </a:prstGeom>
          <a:noFill/>
          <a:ln>
            <a:noFill/>
          </a:ln>
        </p:spPr>
      </p:pic>
      <p:sp>
        <p:nvSpPr>
          <p:cNvPr id="197" name="Google Shape;197;p4"/>
          <p:cNvSpPr txBox="1">
            <a:spLocks noGrp="1"/>
          </p:cNvSpPr>
          <p:nvPr>
            <p:ph type="title"/>
          </p:nvPr>
        </p:nvSpPr>
        <p:spPr>
          <a:xfrm>
            <a:off x="2170611" y="2766218"/>
            <a:ext cx="7811589" cy="1325563"/>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Clr>
                <a:schemeClr val="dk1"/>
              </a:buClr>
              <a:buSzPts val="4400"/>
              <a:buFont typeface="Calibri"/>
              <a:buNone/>
            </a:pPr>
            <a:r>
              <a:rPr lang="en-US">
                <a:latin typeface="Calibri"/>
                <a:ea typeface="Calibri"/>
                <a:cs typeface="Calibri"/>
                <a:sym typeface="Calibri"/>
              </a:rPr>
              <a:t>Preprocessing of optical data</a:t>
            </a:r>
            <a:endParaRPr/>
          </a:p>
        </p:txBody>
      </p:sp>
      <p:pic>
        <p:nvPicPr>
          <p:cNvPr id="198" name="Google Shape;198;p4"/>
          <p:cNvPicPr preferRelativeResize="0"/>
          <p:nvPr/>
        </p:nvPicPr>
        <p:blipFill rotWithShape="1">
          <a:blip r:embed="rId4">
            <a:alphaModFix amt="30000"/>
          </a:blip>
          <a:srcRect/>
          <a:stretch/>
        </p:blipFill>
        <p:spPr>
          <a:xfrm rot="-5400000">
            <a:off x="-3042044" y="3163081"/>
            <a:ext cx="6768000" cy="531838"/>
          </a:xfrm>
          <a:prstGeom prst="rect">
            <a:avLst/>
          </a:prstGeom>
          <a:noFill/>
          <a:ln>
            <a:noFill/>
          </a:ln>
        </p:spPr>
      </p:pic>
      <p:sp>
        <p:nvSpPr>
          <p:cNvPr id="199" name="Google Shape;199;p4"/>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4</a:t>
            </a:fld>
            <a:endParaRPr/>
          </a:p>
        </p:txBody>
      </p:sp>
      <p:pic>
        <p:nvPicPr>
          <p:cNvPr id="200" name="Google Shape;200;p4" descr="Ein Bild, das Schwarz, Dunkelheit enthält.&#10;&#10;Automatisch generierte Beschreibung"/>
          <p:cNvPicPr preferRelativeResize="0"/>
          <p:nvPr/>
        </p:nvPicPr>
        <p:blipFill rotWithShape="1">
          <a:blip r:embed="rId5">
            <a:alphaModFix/>
          </a:blip>
          <a:srcRect/>
          <a:stretch/>
        </p:blipFill>
        <p:spPr>
          <a:xfrm>
            <a:off x="11235462" y="112704"/>
            <a:ext cx="720000" cy="720000"/>
          </a:xfrm>
          <a:prstGeom prst="rect">
            <a:avLst/>
          </a:prstGeom>
          <a:noFill/>
          <a:ln>
            <a:noFill/>
          </a:ln>
        </p:spPr>
      </p:pic>
      <p:sp>
        <p:nvSpPr>
          <p:cNvPr id="201" name="Google Shape;201;p4"/>
          <p:cNvSpPr txBox="1">
            <a:spLocks noGrp="1"/>
          </p:cNvSpPr>
          <p:nvPr>
            <p:ph type="ftr" idx="11"/>
          </p:nvPr>
        </p:nvSpPr>
        <p:spPr>
          <a:xfrm>
            <a:off x="2865663" y="6356350"/>
            <a:ext cx="6460672" cy="456647"/>
          </a:xfrm>
          <a:prstGeom prst="rect">
            <a:avLst/>
          </a:prstGeom>
          <a:noFill/>
          <a:ln>
            <a:noFill/>
          </a:ln>
        </p:spPr>
        <p:txBody>
          <a:bodyPr spcFirstLastPara="1" wrap="square" lIns="91425" tIns="45700" rIns="91425" bIns="45700" anchor="ctr" anchorCtr="0">
            <a:noAutofit/>
          </a:bodyPr>
          <a:lstStyle/>
          <a:p>
            <a:pPr marL="0" lvl="0" indent="0" algn="ctr" rtl="0">
              <a:spcBef>
                <a:spcPts val="0"/>
              </a:spcBef>
              <a:spcAft>
                <a:spcPts val="0"/>
              </a:spcAft>
              <a:buNone/>
            </a:pPr>
            <a:r>
              <a:rPr lang="en-US"/>
              <a:t>EOCap4Africa – TB 05a Remote Sensing Data: Preprocessing</a:t>
            </a:r>
            <a:endParaRP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Shape 646"/>
        <p:cNvGrpSpPr/>
        <p:nvPr/>
      </p:nvGrpSpPr>
      <p:grpSpPr>
        <a:xfrm>
          <a:off x="0" y="0"/>
          <a:ext cx="0" cy="0"/>
          <a:chOff x="0" y="0"/>
          <a:chExt cx="0" cy="0"/>
        </a:xfrm>
      </p:grpSpPr>
      <p:sp>
        <p:nvSpPr>
          <p:cNvPr id="647" name="Google Shape;647;p41"/>
          <p:cNvSpPr txBox="1"/>
          <p:nvPr/>
        </p:nvSpPr>
        <p:spPr>
          <a:xfrm>
            <a:off x="902757" y="472704"/>
            <a:ext cx="9773952" cy="58477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3200" b="1">
                <a:solidFill>
                  <a:schemeClr val="dk1"/>
                </a:solidFill>
                <a:latin typeface="Calibri"/>
                <a:ea typeface="Calibri"/>
                <a:cs typeface="Calibri"/>
                <a:sym typeface="Calibri"/>
              </a:rPr>
              <a:t>Sensor Accuracy</a:t>
            </a:r>
            <a:endParaRPr/>
          </a:p>
        </p:txBody>
      </p:sp>
      <p:pic>
        <p:nvPicPr>
          <p:cNvPr id="648" name="Google Shape;648;p41" descr="Ein Bild, das Schwarz, Dunkelheit enthält.&#10;&#10;Automatisch generierte Beschreibung"/>
          <p:cNvPicPr preferRelativeResize="0"/>
          <p:nvPr/>
        </p:nvPicPr>
        <p:blipFill rotWithShape="1">
          <a:blip r:embed="rId3">
            <a:alphaModFix/>
          </a:blip>
          <a:srcRect/>
          <a:stretch/>
        </p:blipFill>
        <p:spPr>
          <a:xfrm>
            <a:off x="11235462" y="112704"/>
            <a:ext cx="720000" cy="720000"/>
          </a:xfrm>
          <a:prstGeom prst="rect">
            <a:avLst/>
          </a:prstGeom>
          <a:noFill/>
          <a:ln>
            <a:noFill/>
          </a:ln>
        </p:spPr>
      </p:pic>
      <p:sp>
        <p:nvSpPr>
          <p:cNvPr id="649" name="Google Shape;649;p4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40</a:t>
            </a:fld>
            <a:endParaRPr/>
          </a:p>
        </p:txBody>
      </p:sp>
      <p:pic>
        <p:nvPicPr>
          <p:cNvPr id="650" name="Google Shape;650;p41"/>
          <p:cNvPicPr preferRelativeResize="0"/>
          <p:nvPr/>
        </p:nvPicPr>
        <p:blipFill rotWithShape="1">
          <a:blip r:embed="rId4">
            <a:alphaModFix amt="30000"/>
          </a:blip>
          <a:srcRect/>
          <a:stretch/>
        </p:blipFill>
        <p:spPr>
          <a:xfrm rot="-5400000">
            <a:off x="-3042044" y="3163081"/>
            <a:ext cx="6768000" cy="531838"/>
          </a:xfrm>
          <a:prstGeom prst="rect">
            <a:avLst/>
          </a:prstGeom>
          <a:noFill/>
          <a:ln>
            <a:noFill/>
          </a:ln>
        </p:spPr>
      </p:pic>
      <p:sp>
        <p:nvSpPr>
          <p:cNvPr id="651" name="Google Shape;651;p41"/>
          <p:cNvSpPr txBox="1">
            <a:spLocks noGrp="1"/>
          </p:cNvSpPr>
          <p:nvPr>
            <p:ph type="ftr" idx="11"/>
          </p:nvPr>
        </p:nvSpPr>
        <p:spPr>
          <a:xfrm>
            <a:off x="2865663" y="6356350"/>
            <a:ext cx="6460672" cy="456647"/>
          </a:xfrm>
          <a:prstGeom prst="rect">
            <a:avLst/>
          </a:prstGeom>
          <a:noFill/>
          <a:ln>
            <a:noFill/>
          </a:ln>
        </p:spPr>
        <p:txBody>
          <a:bodyPr spcFirstLastPara="1" wrap="square" lIns="91425" tIns="45700" rIns="91425" bIns="45700" anchor="ctr" anchorCtr="0">
            <a:noAutofit/>
          </a:bodyPr>
          <a:lstStyle/>
          <a:p>
            <a:pPr marL="0" lvl="0" indent="0" algn="ctr" rtl="0">
              <a:spcBef>
                <a:spcPts val="0"/>
              </a:spcBef>
              <a:spcAft>
                <a:spcPts val="0"/>
              </a:spcAft>
              <a:buNone/>
            </a:pPr>
            <a:r>
              <a:rPr lang="en-US"/>
              <a:t>EOCap4Africa – TB 05a Remote Sensing Data: Preprocessing</a:t>
            </a:r>
            <a:endParaRPr/>
          </a:p>
        </p:txBody>
      </p:sp>
      <p:sp>
        <p:nvSpPr>
          <p:cNvPr id="652" name="Google Shape;652;p41"/>
          <p:cNvSpPr txBox="1"/>
          <p:nvPr/>
        </p:nvSpPr>
        <p:spPr>
          <a:xfrm>
            <a:off x="1098146" y="1358776"/>
            <a:ext cx="9578564" cy="417037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000" b="1">
                <a:solidFill>
                  <a:schemeClr val="dk1"/>
                </a:solidFill>
                <a:latin typeface="Calibri"/>
                <a:ea typeface="Calibri"/>
                <a:cs typeface="Calibri"/>
                <a:sym typeface="Calibri"/>
              </a:rPr>
              <a:t>General Accuracy Assessment</a:t>
            </a:r>
            <a:endParaRPr/>
          </a:p>
          <a:p>
            <a:pPr marL="0" marR="0" lvl="0" indent="0" algn="l" rtl="0">
              <a:spcBef>
                <a:spcPts val="1200"/>
              </a:spcBef>
              <a:spcAft>
                <a:spcPts val="0"/>
              </a:spcAft>
              <a:buNone/>
            </a:pPr>
            <a:endParaRPr sz="2000" b="1">
              <a:solidFill>
                <a:schemeClr val="dk1"/>
              </a:solidFill>
              <a:latin typeface="Calibri"/>
              <a:ea typeface="Calibri"/>
              <a:cs typeface="Calibri"/>
              <a:sym typeface="Calibri"/>
            </a:endParaRPr>
          </a:p>
          <a:p>
            <a:pPr marL="0" marR="0" lvl="0" indent="0" algn="l" rtl="0">
              <a:spcBef>
                <a:spcPts val="1200"/>
              </a:spcBef>
              <a:spcAft>
                <a:spcPts val="0"/>
              </a:spcAft>
              <a:buNone/>
            </a:pPr>
            <a:r>
              <a:rPr lang="en-US" sz="2000">
                <a:solidFill>
                  <a:schemeClr val="dk1"/>
                </a:solidFill>
                <a:latin typeface="Calibri"/>
                <a:ea typeface="Calibri"/>
                <a:cs typeface="Calibri"/>
                <a:sym typeface="Calibri"/>
              </a:rPr>
              <a:t>Principles of Validation</a:t>
            </a:r>
            <a:endParaRPr/>
          </a:p>
          <a:p>
            <a:pPr marL="342900" marR="0" lvl="0" indent="-342900" algn="l" rtl="0">
              <a:spcBef>
                <a:spcPts val="1800"/>
              </a:spcBef>
              <a:spcAft>
                <a:spcPts val="0"/>
              </a:spcAft>
              <a:buClr>
                <a:schemeClr val="dk1"/>
              </a:buClr>
              <a:buSzPts val="2000"/>
              <a:buFont typeface="Arial"/>
              <a:buChar char="•"/>
            </a:pPr>
            <a:r>
              <a:rPr lang="en-US" sz="2000">
                <a:solidFill>
                  <a:schemeClr val="dk1"/>
                </a:solidFill>
                <a:latin typeface="Calibri"/>
                <a:ea typeface="Calibri"/>
                <a:cs typeface="Calibri"/>
                <a:sym typeface="Calibri"/>
              </a:rPr>
              <a:t>Remote Sensing is an indirect technique to measure or quantify the studied objects </a:t>
            </a:r>
            <a:br>
              <a:rPr lang="en-US" sz="2000">
                <a:solidFill>
                  <a:schemeClr val="dk1"/>
                </a:solidFill>
                <a:latin typeface="Calibri"/>
                <a:ea typeface="Calibri"/>
                <a:cs typeface="Calibri"/>
                <a:sym typeface="Calibri"/>
              </a:rPr>
            </a:br>
            <a:r>
              <a:rPr lang="en-US" sz="2000">
                <a:solidFill>
                  <a:schemeClr val="dk1"/>
                </a:solidFill>
                <a:latin typeface="Calibri"/>
                <a:ea typeface="Calibri"/>
                <a:cs typeface="Calibri"/>
                <a:sym typeface="Calibri"/>
              </a:rPr>
              <a:t>🡪 Errors during the estimation process are inevitable. </a:t>
            </a:r>
            <a:endParaRPr/>
          </a:p>
          <a:p>
            <a:pPr marL="342900" marR="0" lvl="0" indent="-342900" algn="l" rtl="0">
              <a:spcBef>
                <a:spcPts val="1800"/>
              </a:spcBef>
              <a:spcAft>
                <a:spcPts val="0"/>
              </a:spcAft>
              <a:buClr>
                <a:schemeClr val="dk1"/>
              </a:buClr>
              <a:buSzPts val="2000"/>
              <a:buFont typeface="Arial"/>
              <a:buChar char="•"/>
            </a:pPr>
            <a:r>
              <a:rPr lang="en-US" sz="2000">
                <a:solidFill>
                  <a:schemeClr val="dk1"/>
                </a:solidFill>
                <a:latin typeface="Calibri"/>
                <a:ea typeface="Calibri"/>
                <a:cs typeface="Calibri"/>
                <a:sym typeface="Calibri"/>
              </a:rPr>
              <a:t>Error assessment or validation is typically performed regarding an </a:t>
            </a:r>
            <a:r>
              <a:rPr lang="en-US" sz="2000" i="1">
                <a:solidFill>
                  <a:schemeClr val="dk1"/>
                </a:solidFill>
                <a:latin typeface="Calibri"/>
                <a:ea typeface="Calibri"/>
                <a:cs typeface="Calibri"/>
                <a:sym typeface="Calibri"/>
              </a:rPr>
              <a:t>independent </a:t>
            </a:r>
            <a:br>
              <a:rPr lang="en-US" sz="2000" i="1">
                <a:solidFill>
                  <a:schemeClr val="dk1"/>
                </a:solidFill>
                <a:latin typeface="Calibri"/>
                <a:ea typeface="Calibri"/>
                <a:cs typeface="Calibri"/>
                <a:sym typeface="Calibri"/>
              </a:rPr>
            </a:br>
            <a:r>
              <a:rPr lang="en-US" sz="2000" i="1">
                <a:solidFill>
                  <a:schemeClr val="dk1"/>
                </a:solidFill>
                <a:latin typeface="Calibri"/>
                <a:ea typeface="Calibri"/>
                <a:cs typeface="Calibri"/>
                <a:sym typeface="Calibri"/>
              </a:rPr>
              <a:t>measurement</a:t>
            </a:r>
            <a:r>
              <a:rPr lang="en-US" sz="2000">
                <a:solidFill>
                  <a:schemeClr val="dk1"/>
                </a:solidFill>
                <a:latin typeface="Calibri"/>
                <a:ea typeface="Calibri"/>
                <a:cs typeface="Calibri"/>
                <a:sym typeface="Calibri"/>
              </a:rPr>
              <a:t> of the target quantity – e.g., the measurement was taken with another instrument or by applying another, more robust method. </a:t>
            </a:r>
            <a:endParaRPr/>
          </a:p>
          <a:p>
            <a:pPr marL="342900" marR="0" lvl="0" indent="-342900" algn="l" rtl="0">
              <a:spcBef>
                <a:spcPts val="1800"/>
              </a:spcBef>
              <a:spcAft>
                <a:spcPts val="0"/>
              </a:spcAft>
              <a:buClr>
                <a:schemeClr val="dk1"/>
              </a:buClr>
              <a:buSzPts val="2000"/>
              <a:buFont typeface="Arial"/>
              <a:buChar char="•"/>
            </a:pPr>
            <a:r>
              <a:rPr lang="en-US" sz="2000">
                <a:solidFill>
                  <a:schemeClr val="dk1"/>
                </a:solidFill>
                <a:latin typeface="Calibri"/>
                <a:ea typeface="Calibri"/>
                <a:cs typeface="Calibri"/>
                <a:sym typeface="Calibri"/>
              </a:rPr>
              <a:t>Usually, these validation measurements are also expected to have a higher quality than </a:t>
            </a:r>
            <a:br>
              <a:rPr lang="en-US" sz="2000">
                <a:solidFill>
                  <a:schemeClr val="dk1"/>
                </a:solidFill>
                <a:latin typeface="Calibri"/>
                <a:ea typeface="Calibri"/>
                <a:cs typeface="Calibri"/>
                <a:sym typeface="Calibri"/>
              </a:rPr>
            </a:br>
            <a:r>
              <a:rPr lang="en-US" sz="2000">
                <a:solidFill>
                  <a:schemeClr val="dk1"/>
                </a:solidFill>
                <a:latin typeface="Calibri"/>
                <a:ea typeface="Calibri"/>
                <a:cs typeface="Calibri"/>
                <a:sym typeface="Calibri"/>
              </a:rPr>
              <a:t>the RS derived estimates 🡪 G</a:t>
            </a:r>
            <a:r>
              <a:rPr lang="en-US" sz="2000" i="1">
                <a:solidFill>
                  <a:schemeClr val="dk1"/>
                </a:solidFill>
                <a:latin typeface="Calibri"/>
                <a:ea typeface="Calibri"/>
                <a:cs typeface="Calibri"/>
                <a:sym typeface="Calibri"/>
              </a:rPr>
              <a:t>round truth</a:t>
            </a:r>
            <a:r>
              <a:rPr lang="en-US" sz="2000">
                <a:solidFill>
                  <a:schemeClr val="dk1"/>
                </a:solidFill>
                <a:latin typeface="Calibri"/>
                <a:ea typeface="Calibri"/>
                <a:cs typeface="Calibri"/>
                <a:sym typeface="Calibri"/>
              </a:rPr>
              <a:t> is used to talk about these measurements.</a:t>
            </a:r>
            <a:endParaRP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Shape 657"/>
        <p:cNvGrpSpPr/>
        <p:nvPr/>
      </p:nvGrpSpPr>
      <p:grpSpPr>
        <a:xfrm>
          <a:off x="0" y="0"/>
          <a:ext cx="0" cy="0"/>
          <a:chOff x="0" y="0"/>
          <a:chExt cx="0" cy="0"/>
        </a:xfrm>
      </p:grpSpPr>
      <p:sp>
        <p:nvSpPr>
          <p:cNvPr id="658" name="Google Shape;658;p42"/>
          <p:cNvSpPr txBox="1"/>
          <p:nvPr/>
        </p:nvSpPr>
        <p:spPr>
          <a:xfrm>
            <a:off x="902757" y="472704"/>
            <a:ext cx="9773952" cy="58477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3200" b="1">
                <a:solidFill>
                  <a:schemeClr val="dk1"/>
                </a:solidFill>
                <a:latin typeface="Calibri"/>
                <a:ea typeface="Calibri"/>
                <a:cs typeface="Calibri"/>
                <a:sym typeface="Calibri"/>
              </a:rPr>
              <a:t>Sensor Accuracy</a:t>
            </a:r>
            <a:endParaRPr/>
          </a:p>
        </p:txBody>
      </p:sp>
      <p:pic>
        <p:nvPicPr>
          <p:cNvPr id="659" name="Google Shape;659;p42" descr="Ein Bild, das Schwarz, Dunkelheit enthält.&#10;&#10;Automatisch generierte Beschreibung"/>
          <p:cNvPicPr preferRelativeResize="0"/>
          <p:nvPr/>
        </p:nvPicPr>
        <p:blipFill rotWithShape="1">
          <a:blip r:embed="rId3">
            <a:alphaModFix/>
          </a:blip>
          <a:srcRect/>
          <a:stretch/>
        </p:blipFill>
        <p:spPr>
          <a:xfrm>
            <a:off x="11235462" y="112704"/>
            <a:ext cx="720000" cy="720000"/>
          </a:xfrm>
          <a:prstGeom prst="rect">
            <a:avLst/>
          </a:prstGeom>
          <a:noFill/>
          <a:ln>
            <a:noFill/>
          </a:ln>
        </p:spPr>
      </p:pic>
      <p:sp>
        <p:nvSpPr>
          <p:cNvPr id="660" name="Google Shape;660;p42"/>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41</a:t>
            </a:fld>
            <a:endParaRPr/>
          </a:p>
        </p:txBody>
      </p:sp>
      <p:pic>
        <p:nvPicPr>
          <p:cNvPr id="661" name="Google Shape;661;p42"/>
          <p:cNvPicPr preferRelativeResize="0"/>
          <p:nvPr/>
        </p:nvPicPr>
        <p:blipFill rotWithShape="1">
          <a:blip r:embed="rId4">
            <a:alphaModFix amt="30000"/>
          </a:blip>
          <a:srcRect/>
          <a:stretch/>
        </p:blipFill>
        <p:spPr>
          <a:xfrm rot="-5400000">
            <a:off x="-3042044" y="3163081"/>
            <a:ext cx="6768000" cy="531838"/>
          </a:xfrm>
          <a:prstGeom prst="rect">
            <a:avLst/>
          </a:prstGeom>
          <a:noFill/>
          <a:ln>
            <a:noFill/>
          </a:ln>
        </p:spPr>
      </p:pic>
      <p:sp>
        <p:nvSpPr>
          <p:cNvPr id="662" name="Google Shape;662;p42"/>
          <p:cNvSpPr txBox="1">
            <a:spLocks noGrp="1"/>
          </p:cNvSpPr>
          <p:nvPr>
            <p:ph type="ftr" idx="11"/>
          </p:nvPr>
        </p:nvSpPr>
        <p:spPr>
          <a:xfrm>
            <a:off x="2865663" y="6356350"/>
            <a:ext cx="6460672" cy="456647"/>
          </a:xfrm>
          <a:prstGeom prst="rect">
            <a:avLst/>
          </a:prstGeom>
          <a:noFill/>
          <a:ln>
            <a:noFill/>
          </a:ln>
        </p:spPr>
        <p:txBody>
          <a:bodyPr spcFirstLastPara="1" wrap="square" lIns="91425" tIns="45700" rIns="91425" bIns="45700" anchor="ctr" anchorCtr="0">
            <a:noAutofit/>
          </a:bodyPr>
          <a:lstStyle/>
          <a:p>
            <a:pPr marL="0" lvl="0" indent="0" algn="ctr" rtl="0">
              <a:spcBef>
                <a:spcPts val="0"/>
              </a:spcBef>
              <a:spcAft>
                <a:spcPts val="0"/>
              </a:spcAft>
              <a:buNone/>
            </a:pPr>
            <a:r>
              <a:rPr lang="en-US"/>
              <a:t>EOCap4Africa – TB 05a Remote Sensing Data: Preprocessing</a:t>
            </a:r>
            <a:endParaRPr/>
          </a:p>
        </p:txBody>
      </p:sp>
      <p:sp>
        <p:nvSpPr>
          <p:cNvPr id="663" name="Google Shape;663;p42"/>
          <p:cNvSpPr txBox="1"/>
          <p:nvPr/>
        </p:nvSpPr>
        <p:spPr>
          <a:xfrm>
            <a:off x="1098145" y="1589776"/>
            <a:ext cx="9181635" cy="4247317"/>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000" b="1">
                <a:solidFill>
                  <a:schemeClr val="dk1"/>
                </a:solidFill>
                <a:latin typeface="Calibri"/>
                <a:ea typeface="Calibri"/>
                <a:cs typeface="Calibri"/>
                <a:sym typeface="Calibri"/>
              </a:rPr>
              <a:t>General Accuracy Assessment</a:t>
            </a:r>
            <a:endParaRPr/>
          </a:p>
          <a:p>
            <a:pPr marL="0" marR="0" lvl="0" indent="0" algn="l" rtl="0">
              <a:spcBef>
                <a:spcPts val="2400"/>
              </a:spcBef>
              <a:spcAft>
                <a:spcPts val="0"/>
              </a:spcAft>
              <a:buNone/>
            </a:pPr>
            <a:r>
              <a:rPr lang="en-US" sz="2000">
                <a:solidFill>
                  <a:schemeClr val="dk1"/>
                </a:solidFill>
                <a:latin typeface="Calibri"/>
                <a:ea typeface="Calibri"/>
                <a:cs typeface="Calibri"/>
                <a:sym typeface="Calibri"/>
              </a:rPr>
              <a:t>Accuracy and precision</a:t>
            </a:r>
            <a:endParaRPr/>
          </a:p>
          <a:p>
            <a:pPr marL="342900" marR="0" lvl="0" indent="-342900" algn="l" rtl="0">
              <a:spcBef>
                <a:spcPts val="1200"/>
              </a:spcBef>
              <a:spcAft>
                <a:spcPts val="0"/>
              </a:spcAft>
              <a:buClr>
                <a:schemeClr val="dk1"/>
              </a:buClr>
              <a:buSzPts val="2000"/>
              <a:buFont typeface="Arial"/>
              <a:buChar char="•"/>
            </a:pPr>
            <a:r>
              <a:rPr lang="en-US" sz="2000">
                <a:solidFill>
                  <a:schemeClr val="dk1"/>
                </a:solidFill>
                <a:latin typeface="Calibri"/>
                <a:ea typeface="Calibri"/>
                <a:cs typeface="Calibri"/>
                <a:sym typeface="Calibri"/>
              </a:rPr>
              <a:t>Relate to quality </a:t>
            </a:r>
            <a:endParaRPr/>
          </a:p>
          <a:p>
            <a:pPr marL="0" marR="0" lvl="0" indent="0" algn="l" rtl="0">
              <a:spcBef>
                <a:spcPts val="2400"/>
              </a:spcBef>
              <a:spcAft>
                <a:spcPts val="0"/>
              </a:spcAft>
              <a:buNone/>
            </a:pPr>
            <a:r>
              <a:rPr lang="en-US" sz="2000" b="1">
                <a:solidFill>
                  <a:schemeClr val="dk1"/>
                </a:solidFill>
                <a:latin typeface="Calibri"/>
                <a:ea typeface="Calibri"/>
                <a:cs typeface="Calibri"/>
                <a:sym typeface="Calibri"/>
              </a:rPr>
              <a:t>Accuracy </a:t>
            </a:r>
            <a:endParaRPr/>
          </a:p>
          <a:p>
            <a:pPr marL="342900" marR="0" lvl="0" indent="-342900" algn="l" rtl="0">
              <a:spcBef>
                <a:spcPts val="1800"/>
              </a:spcBef>
              <a:spcAft>
                <a:spcPts val="0"/>
              </a:spcAft>
              <a:buClr>
                <a:schemeClr val="dk1"/>
              </a:buClr>
              <a:buSzPts val="2000"/>
              <a:buFont typeface="Arial"/>
              <a:buChar char="•"/>
            </a:pPr>
            <a:r>
              <a:rPr lang="en-US" sz="2000">
                <a:solidFill>
                  <a:schemeClr val="dk1"/>
                </a:solidFill>
                <a:latin typeface="Calibri"/>
                <a:ea typeface="Calibri"/>
                <a:cs typeface="Calibri"/>
                <a:sym typeface="Calibri"/>
              </a:rPr>
              <a:t>Refers to distance of a measure (or prediction) to the true value</a:t>
            </a:r>
            <a:endParaRPr/>
          </a:p>
          <a:p>
            <a:pPr marL="342900" marR="0" lvl="0" indent="-342900" algn="l" rtl="0">
              <a:spcBef>
                <a:spcPts val="1800"/>
              </a:spcBef>
              <a:spcAft>
                <a:spcPts val="0"/>
              </a:spcAft>
              <a:buClr>
                <a:schemeClr val="dk1"/>
              </a:buClr>
              <a:buSzPts val="2000"/>
              <a:buFont typeface="Arial"/>
              <a:buChar char="•"/>
            </a:pPr>
            <a:r>
              <a:rPr lang="en-US" sz="2000">
                <a:solidFill>
                  <a:schemeClr val="dk1"/>
                </a:solidFill>
                <a:latin typeface="Calibri"/>
                <a:ea typeface="Calibri"/>
                <a:cs typeface="Calibri"/>
                <a:sym typeface="Calibri"/>
              </a:rPr>
              <a:t>Can be referred to as trueness</a:t>
            </a:r>
            <a:endParaRPr/>
          </a:p>
          <a:p>
            <a:pPr marL="342900" marR="0" lvl="0" indent="-342900" algn="l" rtl="0">
              <a:spcBef>
                <a:spcPts val="1800"/>
              </a:spcBef>
              <a:spcAft>
                <a:spcPts val="0"/>
              </a:spcAft>
              <a:buClr>
                <a:schemeClr val="dk1"/>
              </a:buClr>
              <a:buSzPts val="2000"/>
              <a:buFont typeface="Arial"/>
              <a:buChar char="•"/>
            </a:pPr>
            <a:r>
              <a:rPr lang="en-US" sz="2000">
                <a:solidFill>
                  <a:schemeClr val="dk1"/>
                </a:solidFill>
                <a:latin typeface="Calibri"/>
                <a:ea typeface="Calibri"/>
                <a:cs typeface="Calibri"/>
                <a:sym typeface="Calibri"/>
              </a:rPr>
              <a:t>An accurate measurement produces results that are close to the true value</a:t>
            </a:r>
            <a:endParaRPr/>
          </a:p>
          <a:p>
            <a:pPr marL="342900" marR="0" lvl="0" indent="-215900" algn="l" rtl="0">
              <a:spcBef>
                <a:spcPts val="1800"/>
              </a:spcBef>
              <a:spcAft>
                <a:spcPts val="0"/>
              </a:spcAft>
              <a:buClr>
                <a:schemeClr val="dk1"/>
              </a:buClr>
              <a:buSzPts val="2000"/>
              <a:buFont typeface="Arial"/>
              <a:buNone/>
            </a:pPr>
            <a:endParaRPr sz="2000">
              <a:solidFill>
                <a:schemeClr val="dk1"/>
              </a:solidFill>
              <a:latin typeface="Calibri"/>
              <a:ea typeface="Calibri"/>
              <a:cs typeface="Calibri"/>
              <a:sym typeface="Calibri"/>
            </a:endParaRP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Shape 668"/>
        <p:cNvGrpSpPr/>
        <p:nvPr/>
      </p:nvGrpSpPr>
      <p:grpSpPr>
        <a:xfrm>
          <a:off x="0" y="0"/>
          <a:ext cx="0" cy="0"/>
          <a:chOff x="0" y="0"/>
          <a:chExt cx="0" cy="0"/>
        </a:xfrm>
      </p:grpSpPr>
      <p:sp>
        <p:nvSpPr>
          <p:cNvPr id="669" name="Google Shape;669;p43"/>
          <p:cNvSpPr txBox="1"/>
          <p:nvPr/>
        </p:nvSpPr>
        <p:spPr>
          <a:xfrm>
            <a:off x="902757" y="472704"/>
            <a:ext cx="9773952" cy="58477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3200" b="1">
                <a:solidFill>
                  <a:schemeClr val="dk1"/>
                </a:solidFill>
                <a:latin typeface="Calibri"/>
                <a:ea typeface="Calibri"/>
                <a:cs typeface="Calibri"/>
                <a:sym typeface="Calibri"/>
              </a:rPr>
              <a:t>Sensor Accuracy</a:t>
            </a:r>
            <a:endParaRPr/>
          </a:p>
        </p:txBody>
      </p:sp>
      <p:pic>
        <p:nvPicPr>
          <p:cNvPr id="670" name="Google Shape;670;p43" descr="Ein Bild, das Schwarz, Dunkelheit enthält.&#10;&#10;Automatisch generierte Beschreibung"/>
          <p:cNvPicPr preferRelativeResize="0"/>
          <p:nvPr/>
        </p:nvPicPr>
        <p:blipFill rotWithShape="1">
          <a:blip r:embed="rId3">
            <a:alphaModFix/>
          </a:blip>
          <a:srcRect/>
          <a:stretch/>
        </p:blipFill>
        <p:spPr>
          <a:xfrm>
            <a:off x="11235462" y="112704"/>
            <a:ext cx="720000" cy="720000"/>
          </a:xfrm>
          <a:prstGeom prst="rect">
            <a:avLst/>
          </a:prstGeom>
          <a:noFill/>
          <a:ln>
            <a:noFill/>
          </a:ln>
        </p:spPr>
      </p:pic>
      <p:sp>
        <p:nvSpPr>
          <p:cNvPr id="671" name="Google Shape;671;p43"/>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42</a:t>
            </a:fld>
            <a:endParaRPr/>
          </a:p>
        </p:txBody>
      </p:sp>
      <p:pic>
        <p:nvPicPr>
          <p:cNvPr id="672" name="Google Shape;672;p43"/>
          <p:cNvPicPr preferRelativeResize="0"/>
          <p:nvPr/>
        </p:nvPicPr>
        <p:blipFill rotWithShape="1">
          <a:blip r:embed="rId4">
            <a:alphaModFix amt="30000"/>
          </a:blip>
          <a:srcRect/>
          <a:stretch/>
        </p:blipFill>
        <p:spPr>
          <a:xfrm rot="-5400000">
            <a:off x="-3042044" y="3163081"/>
            <a:ext cx="6768000" cy="531838"/>
          </a:xfrm>
          <a:prstGeom prst="rect">
            <a:avLst/>
          </a:prstGeom>
          <a:noFill/>
          <a:ln>
            <a:noFill/>
          </a:ln>
        </p:spPr>
      </p:pic>
      <p:sp>
        <p:nvSpPr>
          <p:cNvPr id="673" name="Google Shape;673;p43"/>
          <p:cNvSpPr txBox="1">
            <a:spLocks noGrp="1"/>
          </p:cNvSpPr>
          <p:nvPr>
            <p:ph type="ftr" idx="11"/>
          </p:nvPr>
        </p:nvSpPr>
        <p:spPr>
          <a:xfrm>
            <a:off x="2865663" y="6356350"/>
            <a:ext cx="6460672" cy="456647"/>
          </a:xfrm>
          <a:prstGeom prst="rect">
            <a:avLst/>
          </a:prstGeom>
          <a:noFill/>
          <a:ln>
            <a:noFill/>
          </a:ln>
        </p:spPr>
        <p:txBody>
          <a:bodyPr spcFirstLastPara="1" wrap="square" lIns="91425" tIns="45700" rIns="91425" bIns="45700" anchor="ctr" anchorCtr="0">
            <a:noAutofit/>
          </a:bodyPr>
          <a:lstStyle/>
          <a:p>
            <a:pPr marL="0" lvl="0" indent="0" algn="ctr" rtl="0">
              <a:spcBef>
                <a:spcPts val="0"/>
              </a:spcBef>
              <a:spcAft>
                <a:spcPts val="0"/>
              </a:spcAft>
              <a:buNone/>
            </a:pPr>
            <a:r>
              <a:rPr lang="en-US"/>
              <a:t>EOCap4Africa – TB 05a Remote Sensing Data: Preprocessing</a:t>
            </a:r>
            <a:endParaRPr/>
          </a:p>
        </p:txBody>
      </p:sp>
      <p:sp>
        <p:nvSpPr>
          <p:cNvPr id="674" name="Google Shape;674;p43"/>
          <p:cNvSpPr txBox="1"/>
          <p:nvPr/>
        </p:nvSpPr>
        <p:spPr>
          <a:xfrm>
            <a:off x="1098145" y="1589776"/>
            <a:ext cx="9181635" cy="432426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000" b="1">
                <a:solidFill>
                  <a:schemeClr val="dk1"/>
                </a:solidFill>
                <a:latin typeface="Calibri"/>
                <a:ea typeface="Calibri"/>
                <a:cs typeface="Calibri"/>
                <a:sym typeface="Calibri"/>
              </a:rPr>
              <a:t>General Accuracy Assessment</a:t>
            </a:r>
            <a:endParaRPr/>
          </a:p>
          <a:p>
            <a:pPr marL="0" marR="0" lvl="0" indent="0" algn="l" rtl="0">
              <a:spcBef>
                <a:spcPts val="2400"/>
              </a:spcBef>
              <a:spcAft>
                <a:spcPts val="0"/>
              </a:spcAft>
              <a:buNone/>
            </a:pPr>
            <a:r>
              <a:rPr lang="en-US" sz="2000">
                <a:solidFill>
                  <a:schemeClr val="dk1"/>
                </a:solidFill>
                <a:latin typeface="Calibri"/>
                <a:ea typeface="Calibri"/>
                <a:cs typeface="Calibri"/>
                <a:sym typeface="Calibri"/>
              </a:rPr>
              <a:t>Accuracy and precision</a:t>
            </a:r>
            <a:endParaRPr/>
          </a:p>
          <a:p>
            <a:pPr marL="342900" marR="0" lvl="0" indent="-342900" algn="l" rtl="0">
              <a:spcBef>
                <a:spcPts val="1200"/>
              </a:spcBef>
              <a:spcAft>
                <a:spcPts val="0"/>
              </a:spcAft>
              <a:buClr>
                <a:schemeClr val="dk1"/>
              </a:buClr>
              <a:buSzPts val="2000"/>
              <a:buFont typeface="Arial"/>
              <a:buChar char="•"/>
            </a:pPr>
            <a:r>
              <a:rPr lang="en-US" sz="2000">
                <a:solidFill>
                  <a:schemeClr val="dk1"/>
                </a:solidFill>
                <a:latin typeface="Calibri"/>
                <a:ea typeface="Calibri"/>
                <a:cs typeface="Calibri"/>
                <a:sym typeface="Calibri"/>
              </a:rPr>
              <a:t>Relate to quality </a:t>
            </a:r>
            <a:endParaRPr/>
          </a:p>
          <a:p>
            <a:pPr marL="0" marR="0" lvl="0" indent="0" algn="l" rtl="0">
              <a:spcBef>
                <a:spcPts val="2400"/>
              </a:spcBef>
              <a:spcAft>
                <a:spcPts val="0"/>
              </a:spcAft>
              <a:buNone/>
            </a:pPr>
            <a:r>
              <a:rPr lang="en-US" sz="2000" b="1">
                <a:solidFill>
                  <a:schemeClr val="dk1"/>
                </a:solidFill>
                <a:latin typeface="Calibri"/>
                <a:ea typeface="Calibri"/>
                <a:cs typeface="Calibri"/>
                <a:sym typeface="Calibri"/>
              </a:rPr>
              <a:t>Precision </a:t>
            </a:r>
            <a:endParaRPr/>
          </a:p>
          <a:p>
            <a:pPr marL="342900" marR="0" lvl="0" indent="-342900" algn="l" rtl="0">
              <a:spcBef>
                <a:spcPts val="1800"/>
              </a:spcBef>
              <a:spcAft>
                <a:spcPts val="0"/>
              </a:spcAft>
              <a:buClr>
                <a:schemeClr val="dk1"/>
              </a:buClr>
              <a:buSzPts val="2000"/>
              <a:buFont typeface="Arial"/>
              <a:buChar char="•"/>
            </a:pPr>
            <a:r>
              <a:rPr lang="en-US" sz="2000">
                <a:solidFill>
                  <a:schemeClr val="dk1"/>
                </a:solidFill>
                <a:latin typeface="Calibri"/>
                <a:ea typeface="Calibri"/>
                <a:cs typeface="Calibri"/>
                <a:sym typeface="Calibri"/>
              </a:rPr>
              <a:t>Refers to repeatability or reproducibility of a measurement</a:t>
            </a:r>
            <a:endParaRPr/>
          </a:p>
          <a:p>
            <a:pPr marL="342900" marR="0" lvl="0" indent="-342900" algn="l" rtl="0">
              <a:spcBef>
                <a:spcPts val="1800"/>
              </a:spcBef>
              <a:spcAft>
                <a:spcPts val="0"/>
              </a:spcAft>
              <a:buClr>
                <a:schemeClr val="dk1"/>
              </a:buClr>
              <a:buSzPts val="2000"/>
              <a:buFont typeface="Arial"/>
              <a:buChar char="•"/>
            </a:pPr>
            <a:r>
              <a:rPr lang="en-US" sz="2000">
                <a:solidFill>
                  <a:schemeClr val="dk1"/>
                </a:solidFill>
                <a:latin typeface="Calibri"/>
                <a:ea typeface="Calibri"/>
                <a:cs typeface="Calibri"/>
                <a:sym typeface="Calibri"/>
              </a:rPr>
              <a:t>Refers to the spread that occurs if the measurement (or prediction) is repeated under the same conditions</a:t>
            </a:r>
            <a:endParaRPr/>
          </a:p>
          <a:p>
            <a:pPr marL="342900" marR="0" lvl="0" indent="-342900" algn="l" rtl="0">
              <a:spcBef>
                <a:spcPts val="1800"/>
              </a:spcBef>
              <a:spcAft>
                <a:spcPts val="0"/>
              </a:spcAft>
              <a:buClr>
                <a:schemeClr val="dk1"/>
              </a:buClr>
              <a:buSzPts val="2000"/>
              <a:buFont typeface="Arial"/>
              <a:buChar char="•"/>
            </a:pPr>
            <a:r>
              <a:rPr lang="en-US" sz="2000">
                <a:solidFill>
                  <a:schemeClr val="dk1"/>
                </a:solidFill>
                <a:latin typeface="Calibri"/>
                <a:ea typeface="Calibri"/>
                <a:cs typeface="Calibri"/>
                <a:sym typeface="Calibri"/>
              </a:rPr>
              <a:t>A precise measurement produces results that are close to each other, no matter their distance from the true value</a:t>
            </a:r>
            <a:endParaRP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Shape 679"/>
        <p:cNvGrpSpPr/>
        <p:nvPr/>
      </p:nvGrpSpPr>
      <p:grpSpPr>
        <a:xfrm>
          <a:off x="0" y="0"/>
          <a:ext cx="0" cy="0"/>
          <a:chOff x="0" y="0"/>
          <a:chExt cx="0" cy="0"/>
        </a:xfrm>
      </p:grpSpPr>
      <p:sp>
        <p:nvSpPr>
          <p:cNvPr id="680" name="Google Shape;680;p44"/>
          <p:cNvSpPr txBox="1"/>
          <p:nvPr/>
        </p:nvSpPr>
        <p:spPr>
          <a:xfrm>
            <a:off x="902757" y="472704"/>
            <a:ext cx="9773952" cy="58477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3200" b="1">
                <a:solidFill>
                  <a:schemeClr val="dk1"/>
                </a:solidFill>
                <a:latin typeface="Calibri"/>
                <a:ea typeface="Calibri"/>
                <a:cs typeface="Calibri"/>
                <a:sym typeface="Calibri"/>
              </a:rPr>
              <a:t>Sensor Accuracy</a:t>
            </a:r>
            <a:endParaRPr/>
          </a:p>
        </p:txBody>
      </p:sp>
      <p:pic>
        <p:nvPicPr>
          <p:cNvPr id="681" name="Google Shape;681;p44" descr="Ein Bild, das Schwarz, Dunkelheit enthält.&#10;&#10;Automatisch generierte Beschreibung"/>
          <p:cNvPicPr preferRelativeResize="0"/>
          <p:nvPr/>
        </p:nvPicPr>
        <p:blipFill rotWithShape="1">
          <a:blip r:embed="rId3">
            <a:alphaModFix/>
          </a:blip>
          <a:srcRect/>
          <a:stretch/>
        </p:blipFill>
        <p:spPr>
          <a:xfrm>
            <a:off x="11235462" y="112704"/>
            <a:ext cx="720000" cy="720000"/>
          </a:xfrm>
          <a:prstGeom prst="rect">
            <a:avLst/>
          </a:prstGeom>
          <a:noFill/>
          <a:ln>
            <a:noFill/>
          </a:ln>
        </p:spPr>
      </p:pic>
      <p:sp>
        <p:nvSpPr>
          <p:cNvPr id="682" name="Google Shape;682;p44"/>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43</a:t>
            </a:fld>
            <a:endParaRPr/>
          </a:p>
        </p:txBody>
      </p:sp>
      <p:pic>
        <p:nvPicPr>
          <p:cNvPr id="683" name="Google Shape;683;p44"/>
          <p:cNvPicPr preferRelativeResize="0"/>
          <p:nvPr/>
        </p:nvPicPr>
        <p:blipFill rotWithShape="1">
          <a:blip r:embed="rId4">
            <a:alphaModFix amt="30000"/>
          </a:blip>
          <a:srcRect/>
          <a:stretch/>
        </p:blipFill>
        <p:spPr>
          <a:xfrm rot="-5400000">
            <a:off x="-3042044" y="3163081"/>
            <a:ext cx="6768000" cy="531838"/>
          </a:xfrm>
          <a:prstGeom prst="rect">
            <a:avLst/>
          </a:prstGeom>
          <a:noFill/>
          <a:ln>
            <a:noFill/>
          </a:ln>
        </p:spPr>
      </p:pic>
      <p:sp>
        <p:nvSpPr>
          <p:cNvPr id="684" name="Google Shape;684;p44"/>
          <p:cNvSpPr txBox="1">
            <a:spLocks noGrp="1"/>
          </p:cNvSpPr>
          <p:nvPr>
            <p:ph type="ftr" idx="11"/>
          </p:nvPr>
        </p:nvSpPr>
        <p:spPr>
          <a:xfrm>
            <a:off x="2865663" y="6356350"/>
            <a:ext cx="6460672" cy="456647"/>
          </a:xfrm>
          <a:prstGeom prst="rect">
            <a:avLst/>
          </a:prstGeom>
          <a:noFill/>
          <a:ln>
            <a:noFill/>
          </a:ln>
        </p:spPr>
        <p:txBody>
          <a:bodyPr spcFirstLastPara="1" wrap="square" lIns="91425" tIns="45700" rIns="91425" bIns="45700" anchor="ctr" anchorCtr="0">
            <a:noAutofit/>
          </a:bodyPr>
          <a:lstStyle/>
          <a:p>
            <a:pPr marL="0" lvl="0" indent="0" algn="ctr" rtl="0">
              <a:spcBef>
                <a:spcPts val="0"/>
              </a:spcBef>
              <a:spcAft>
                <a:spcPts val="0"/>
              </a:spcAft>
              <a:buNone/>
            </a:pPr>
            <a:r>
              <a:rPr lang="en-US"/>
              <a:t>EOCap4Africa – TB 05a Remote Sensing Data: Preprocessing</a:t>
            </a:r>
            <a:endParaRPr/>
          </a:p>
        </p:txBody>
      </p:sp>
      <p:sp>
        <p:nvSpPr>
          <p:cNvPr id="685" name="Google Shape;685;p44"/>
          <p:cNvSpPr txBox="1"/>
          <p:nvPr/>
        </p:nvSpPr>
        <p:spPr>
          <a:xfrm>
            <a:off x="902757" y="1313951"/>
            <a:ext cx="10332705" cy="4478149"/>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000" b="1">
                <a:solidFill>
                  <a:schemeClr val="dk1"/>
                </a:solidFill>
                <a:latin typeface="Calibri"/>
                <a:ea typeface="Calibri"/>
                <a:cs typeface="Calibri"/>
                <a:sym typeface="Calibri"/>
              </a:rPr>
              <a:t>General Accuracy Assessment</a:t>
            </a:r>
            <a:endParaRPr/>
          </a:p>
          <a:p>
            <a:pPr marL="0" marR="0" lvl="0" indent="0" algn="l" rtl="0">
              <a:spcBef>
                <a:spcPts val="1200"/>
              </a:spcBef>
              <a:spcAft>
                <a:spcPts val="0"/>
              </a:spcAft>
              <a:buNone/>
            </a:pPr>
            <a:r>
              <a:rPr lang="en-US" sz="2000">
                <a:solidFill>
                  <a:schemeClr val="dk1"/>
                </a:solidFill>
                <a:latin typeface="Calibri"/>
                <a:ea typeface="Calibri"/>
                <a:cs typeface="Calibri"/>
                <a:sym typeface="Calibri"/>
              </a:rPr>
              <a:t>Quality metrics </a:t>
            </a:r>
            <a:endParaRPr/>
          </a:p>
          <a:p>
            <a:pPr marL="342900" marR="0" lvl="0" indent="-342900" algn="l" rtl="0">
              <a:spcBef>
                <a:spcPts val="1200"/>
              </a:spcBef>
              <a:spcAft>
                <a:spcPts val="0"/>
              </a:spcAft>
              <a:buClr>
                <a:schemeClr val="dk1"/>
              </a:buClr>
              <a:buSzPts val="2000"/>
              <a:buFont typeface="Arial"/>
              <a:buChar char="•"/>
            </a:pPr>
            <a:r>
              <a:rPr lang="en-US" sz="2000">
                <a:solidFill>
                  <a:schemeClr val="dk1"/>
                </a:solidFill>
                <a:latin typeface="Calibri"/>
                <a:ea typeface="Calibri"/>
                <a:cs typeface="Calibri"/>
                <a:sym typeface="Calibri"/>
              </a:rPr>
              <a:t>For validation purposes, many quality indicators or metrics exist</a:t>
            </a:r>
            <a:br>
              <a:rPr lang="en-US" sz="2000">
                <a:solidFill>
                  <a:schemeClr val="dk1"/>
                </a:solidFill>
                <a:latin typeface="Calibri"/>
                <a:ea typeface="Calibri"/>
                <a:cs typeface="Calibri"/>
                <a:sym typeface="Calibri"/>
              </a:rPr>
            </a:br>
            <a:r>
              <a:rPr lang="en-US" sz="2000">
                <a:solidFill>
                  <a:schemeClr val="dk1"/>
                </a:solidFill>
                <a:latin typeface="Calibri"/>
                <a:ea typeface="Calibri"/>
                <a:cs typeface="Calibri"/>
                <a:sym typeface="Calibri"/>
              </a:rPr>
              <a:t>🡪 meant to make the error assessment quantifiable and objective</a:t>
            </a:r>
            <a:endParaRPr/>
          </a:p>
          <a:p>
            <a:pPr marL="342900" marR="0" lvl="0" indent="-342900" algn="l" rtl="0">
              <a:spcBef>
                <a:spcPts val="1800"/>
              </a:spcBef>
              <a:spcAft>
                <a:spcPts val="0"/>
              </a:spcAft>
              <a:buClr>
                <a:schemeClr val="dk1"/>
              </a:buClr>
              <a:buSzPts val="2000"/>
              <a:buFont typeface="Arial"/>
              <a:buChar char="•"/>
            </a:pPr>
            <a:r>
              <a:rPr lang="en-US" sz="2000">
                <a:solidFill>
                  <a:schemeClr val="dk1"/>
                </a:solidFill>
                <a:latin typeface="Calibri"/>
                <a:ea typeface="Calibri"/>
                <a:cs typeface="Calibri"/>
                <a:sym typeface="Calibri"/>
              </a:rPr>
              <a:t>They are used in scientific publications and reports to allow comparing different RS products with each other. </a:t>
            </a:r>
            <a:endParaRPr/>
          </a:p>
          <a:p>
            <a:pPr marL="342900" marR="0" lvl="0" indent="-342900" algn="l" rtl="0">
              <a:spcBef>
                <a:spcPts val="1800"/>
              </a:spcBef>
              <a:spcAft>
                <a:spcPts val="0"/>
              </a:spcAft>
              <a:buClr>
                <a:schemeClr val="dk1"/>
              </a:buClr>
              <a:buSzPts val="2000"/>
              <a:buFont typeface="Arial"/>
              <a:buChar char="•"/>
            </a:pPr>
            <a:r>
              <a:rPr lang="en-US" sz="2000">
                <a:solidFill>
                  <a:schemeClr val="dk1"/>
                </a:solidFill>
                <a:latin typeface="Calibri"/>
                <a:ea typeface="Calibri"/>
                <a:cs typeface="Calibri"/>
                <a:sym typeface="Calibri"/>
              </a:rPr>
              <a:t>The error metric that should be used to assess the quality of a RS product depends first on its type: interval and ratio scale variables like reflectance or Leaf Area Index require different metrics than nominal and ordinal scale variables like land cover. </a:t>
            </a:r>
            <a:endParaRPr/>
          </a:p>
          <a:p>
            <a:pPr marL="342900" marR="0" lvl="0" indent="-342900" algn="l" rtl="0">
              <a:spcBef>
                <a:spcPts val="1800"/>
              </a:spcBef>
              <a:spcAft>
                <a:spcPts val="0"/>
              </a:spcAft>
              <a:buClr>
                <a:schemeClr val="dk1"/>
              </a:buClr>
              <a:buSzPts val="2000"/>
              <a:buFont typeface="Arial"/>
              <a:buChar char="•"/>
            </a:pPr>
            <a:r>
              <a:rPr lang="en-US" sz="2000">
                <a:solidFill>
                  <a:schemeClr val="dk1"/>
                </a:solidFill>
                <a:latin typeface="Calibri"/>
                <a:ea typeface="Calibri"/>
                <a:cs typeface="Calibri"/>
                <a:sym typeface="Calibri"/>
              </a:rPr>
              <a:t>Error assessment for nominal and ordinal scale variables, important for land cover, are discussed in the classification topic.   </a:t>
            </a:r>
            <a:endParaRP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Shape 690"/>
        <p:cNvGrpSpPr/>
        <p:nvPr/>
      </p:nvGrpSpPr>
      <p:grpSpPr>
        <a:xfrm>
          <a:off x="0" y="0"/>
          <a:ext cx="0" cy="0"/>
          <a:chOff x="0" y="0"/>
          <a:chExt cx="0" cy="0"/>
        </a:xfrm>
      </p:grpSpPr>
      <p:sp>
        <p:nvSpPr>
          <p:cNvPr id="691" name="Google Shape;691;p45"/>
          <p:cNvSpPr txBox="1"/>
          <p:nvPr/>
        </p:nvSpPr>
        <p:spPr>
          <a:xfrm>
            <a:off x="902757" y="472704"/>
            <a:ext cx="9773952" cy="58477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3200" b="1">
                <a:solidFill>
                  <a:schemeClr val="dk1"/>
                </a:solidFill>
                <a:latin typeface="Calibri"/>
                <a:ea typeface="Calibri"/>
                <a:cs typeface="Calibri"/>
                <a:sym typeface="Calibri"/>
              </a:rPr>
              <a:t>Sensor Accuracy</a:t>
            </a:r>
            <a:endParaRPr/>
          </a:p>
        </p:txBody>
      </p:sp>
      <p:pic>
        <p:nvPicPr>
          <p:cNvPr id="692" name="Google Shape;692;p45" descr="Ein Bild, das Schwarz, Dunkelheit enthält.&#10;&#10;Automatisch generierte Beschreibung"/>
          <p:cNvPicPr preferRelativeResize="0"/>
          <p:nvPr/>
        </p:nvPicPr>
        <p:blipFill rotWithShape="1">
          <a:blip r:embed="rId3">
            <a:alphaModFix/>
          </a:blip>
          <a:srcRect/>
          <a:stretch/>
        </p:blipFill>
        <p:spPr>
          <a:xfrm>
            <a:off x="11235462" y="112704"/>
            <a:ext cx="720000" cy="720000"/>
          </a:xfrm>
          <a:prstGeom prst="rect">
            <a:avLst/>
          </a:prstGeom>
          <a:noFill/>
          <a:ln>
            <a:noFill/>
          </a:ln>
        </p:spPr>
      </p:pic>
      <p:sp>
        <p:nvSpPr>
          <p:cNvPr id="693" name="Google Shape;693;p45"/>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44</a:t>
            </a:fld>
            <a:endParaRPr/>
          </a:p>
        </p:txBody>
      </p:sp>
      <p:pic>
        <p:nvPicPr>
          <p:cNvPr id="694" name="Google Shape;694;p45"/>
          <p:cNvPicPr preferRelativeResize="0"/>
          <p:nvPr/>
        </p:nvPicPr>
        <p:blipFill rotWithShape="1">
          <a:blip r:embed="rId4">
            <a:alphaModFix amt="30000"/>
          </a:blip>
          <a:srcRect/>
          <a:stretch/>
        </p:blipFill>
        <p:spPr>
          <a:xfrm rot="-5400000">
            <a:off x="-3042044" y="3163081"/>
            <a:ext cx="6768000" cy="531838"/>
          </a:xfrm>
          <a:prstGeom prst="rect">
            <a:avLst/>
          </a:prstGeom>
          <a:noFill/>
          <a:ln>
            <a:noFill/>
          </a:ln>
        </p:spPr>
      </p:pic>
      <p:sp>
        <p:nvSpPr>
          <p:cNvPr id="695" name="Google Shape;695;p45"/>
          <p:cNvSpPr txBox="1">
            <a:spLocks noGrp="1"/>
          </p:cNvSpPr>
          <p:nvPr>
            <p:ph type="ftr" idx="11"/>
          </p:nvPr>
        </p:nvSpPr>
        <p:spPr>
          <a:xfrm>
            <a:off x="2865664" y="6356350"/>
            <a:ext cx="6460672" cy="456647"/>
          </a:xfrm>
          <a:prstGeom prst="rect">
            <a:avLst/>
          </a:prstGeom>
          <a:noFill/>
          <a:ln>
            <a:noFill/>
          </a:ln>
        </p:spPr>
        <p:txBody>
          <a:bodyPr spcFirstLastPara="1" wrap="square" lIns="91425" tIns="45700" rIns="91425" bIns="45700" anchor="ctr" anchorCtr="0">
            <a:noAutofit/>
          </a:bodyPr>
          <a:lstStyle/>
          <a:p>
            <a:pPr marL="0" lvl="0" indent="0" algn="ctr" rtl="0">
              <a:spcBef>
                <a:spcPts val="0"/>
              </a:spcBef>
              <a:spcAft>
                <a:spcPts val="0"/>
              </a:spcAft>
              <a:buNone/>
            </a:pPr>
            <a:r>
              <a:rPr lang="en-US"/>
              <a:t>EOCap4Africa – TB 05a Remote Sensing Data: Preprocessing</a:t>
            </a:r>
            <a:endParaRPr/>
          </a:p>
        </p:txBody>
      </p:sp>
      <p:sp>
        <p:nvSpPr>
          <p:cNvPr id="696" name="Google Shape;696;p45"/>
          <p:cNvSpPr txBox="1"/>
          <p:nvPr/>
        </p:nvSpPr>
        <p:spPr>
          <a:xfrm>
            <a:off x="1001892" y="1358776"/>
            <a:ext cx="9674817" cy="340093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000" b="1">
                <a:solidFill>
                  <a:schemeClr val="dk1"/>
                </a:solidFill>
                <a:latin typeface="Calibri"/>
                <a:ea typeface="Calibri"/>
                <a:cs typeface="Calibri"/>
                <a:sym typeface="Calibri"/>
              </a:rPr>
              <a:t>General Accuracy Assessment</a:t>
            </a:r>
            <a:endParaRPr/>
          </a:p>
          <a:p>
            <a:pPr marL="0" marR="0" lvl="0" indent="0" algn="l" rtl="0">
              <a:spcBef>
                <a:spcPts val="2400"/>
              </a:spcBef>
              <a:spcAft>
                <a:spcPts val="0"/>
              </a:spcAft>
              <a:buNone/>
            </a:pPr>
            <a:r>
              <a:rPr lang="en-US" sz="2000">
                <a:solidFill>
                  <a:schemeClr val="dk1"/>
                </a:solidFill>
                <a:latin typeface="Calibri"/>
                <a:ea typeface="Calibri"/>
                <a:cs typeface="Calibri"/>
                <a:sym typeface="Calibri"/>
              </a:rPr>
              <a:t>Quality metrics – R-squared </a:t>
            </a:r>
            <a:endParaRPr/>
          </a:p>
          <a:p>
            <a:pPr marL="342900" marR="0" lvl="0" indent="-342900" algn="just" rtl="0">
              <a:spcBef>
                <a:spcPts val="2400"/>
              </a:spcBef>
              <a:spcAft>
                <a:spcPts val="0"/>
              </a:spcAft>
              <a:buClr>
                <a:schemeClr val="dk1"/>
              </a:buClr>
              <a:buSzPts val="2000"/>
              <a:buFont typeface="Arial"/>
              <a:buChar char="•"/>
            </a:pPr>
            <a:r>
              <a:rPr lang="en-US" sz="2000">
                <a:solidFill>
                  <a:schemeClr val="dk1"/>
                </a:solidFill>
                <a:latin typeface="Calibri"/>
                <a:ea typeface="Calibri"/>
                <a:cs typeface="Calibri"/>
                <a:sym typeface="Calibri"/>
              </a:rPr>
              <a:t>R-squared is a measure of how well a linear regression model fits the data. It can be integrated as the proportion of variance of the outcome Y explained by the linear regression model.</a:t>
            </a:r>
            <a:endParaRPr/>
          </a:p>
          <a:p>
            <a:pPr marL="342900" marR="0" lvl="0" indent="-342900" algn="just" rtl="0">
              <a:spcBef>
                <a:spcPts val="1800"/>
              </a:spcBef>
              <a:spcAft>
                <a:spcPts val="0"/>
              </a:spcAft>
              <a:buClr>
                <a:schemeClr val="dk1"/>
              </a:buClr>
              <a:buSzPts val="2000"/>
              <a:buFont typeface="Arial"/>
              <a:buChar char="•"/>
            </a:pPr>
            <a:r>
              <a:rPr lang="en-US" sz="2000">
                <a:solidFill>
                  <a:schemeClr val="dk1"/>
                </a:solidFill>
                <a:latin typeface="Calibri"/>
                <a:ea typeface="Calibri"/>
                <a:cs typeface="Calibri"/>
                <a:sym typeface="Calibri"/>
              </a:rPr>
              <a:t>It is a number between 0 and 1 (0 ≤ R² ≤ 1). The closer its values is to 1, the more variability the model explains. And R² = 0 means that the model cannot explain any variability in the outcome Y. </a:t>
            </a:r>
            <a:endParaRP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Shape 701"/>
        <p:cNvGrpSpPr/>
        <p:nvPr/>
      </p:nvGrpSpPr>
      <p:grpSpPr>
        <a:xfrm>
          <a:off x="0" y="0"/>
          <a:ext cx="0" cy="0"/>
          <a:chOff x="0" y="0"/>
          <a:chExt cx="0" cy="0"/>
        </a:xfrm>
      </p:grpSpPr>
      <p:sp>
        <p:nvSpPr>
          <p:cNvPr id="702" name="Google Shape;702;p46"/>
          <p:cNvSpPr txBox="1"/>
          <p:nvPr/>
        </p:nvSpPr>
        <p:spPr>
          <a:xfrm>
            <a:off x="902757" y="472704"/>
            <a:ext cx="9773952" cy="58477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3200" b="1">
                <a:solidFill>
                  <a:schemeClr val="dk1"/>
                </a:solidFill>
                <a:latin typeface="Calibri"/>
                <a:ea typeface="Calibri"/>
                <a:cs typeface="Calibri"/>
                <a:sym typeface="Calibri"/>
              </a:rPr>
              <a:t>Sensor Accuracy</a:t>
            </a:r>
            <a:endParaRPr/>
          </a:p>
        </p:txBody>
      </p:sp>
      <p:pic>
        <p:nvPicPr>
          <p:cNvPr id="703" name="Google Shape;703;p46" descr="Ein Bild, das Schwarz, Dunkelheit enthält.&#10;&#10;Automatisch generierte Beschreibung"/>
          <p:cNvPicPr preferRelativeResize="0"/>
          <p:nvPr/>
        </p:nvPicPr>
        <p:blipFill rotWithShape="1">
          <a:blip r:embed="rId3">
            <a:alphaModFix/>
          </a:blip>
          <a:srcRect/>
          <a:stretch/>
        </p:blipFill>
        <p:spPr>
          <a:xfrm>
            <a:off x="11235462" y="112704"/>
            <a:ext cx="720000" cy="720000"/>
          </a:xfrm>
          <a:prstGeom prst="rect">
            <a:avLst/>
          </a:prstGeom>
          <a:noFill/>
          <a:ln>
            <a:noFill/>
          </a:ln>
        </p:spPr>
      </p:pic>
      <p:sp>
        <p:nvSpPr>
          <p:cNvPr id="704" name="Google Shape;704;p46"/>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45</a:t>
            </a:fld>
            <a:endParaRPr/>
          </a:p>
        </p:txBody>
      </p:sp>
      <p:pic>
        <p:nvPicPr>
          <p:cNvPr id="705" name="Google Shape;705;p46"/>
          <p:cNvPicPr preferRelativeResize="0"/>
          <p:nvPr/>
        </p:nvPicPr>
        <p:blipFill rotWithShape="1">
          <a:blip r:embed="rId4">
            <a:alphaModFix amt="30000"/>
          </a:blip>
          <a:srcRect/>
          <a:stretch/>
        </p:blipFill>
        <p:spPr>
          <a:xfrm rot="-5400000">
            <a:off x="-3042044" y="3163081"/>
            <a:ext cx="6768000" cy="531838"/>
          </a:xfrm>
          <a:prstGeom prst="rect">
            <a:avLst/>
          </a:prstGeom>
          <a:noFill/>
          <a:ln>
            <a:noFill/>
          </a:ln>
        </p:spPr>
      </p:pic>
      <p:sp>
        <p:nvSpPr>
          <p:cNvPr id="706" name="Google Shape;706;p46"/>
          <p:cNvSpPr txBox="1">
            <a:spLocks noGrp="1"/>
          </p:cNvSpPr>
          <p:nvPr>
            <p:ph type="ftr" idx="11"/>
          </p:nvPr>
        </p:nvSpPr>
        <p:spPr>
          <a:xfrm>
            <a:off x="2865663" y="6356350"/>
            <a:ext cx="6460672" cy="456647"/>
          </a:xfrm>
          <a:prstGeom prst="rect">
            <a:avLst/>
          </a:prstGeom>
          <a:noFill/>
          <a:ln>
            <a:noFill/>
          </a:ln>
        </p:spPr>
        <p:txBody>
          <a:bodyPr spcFirstLastPara="1" wrap="square" lIns="91425" tIns="45700" rIns="91425" bIns="45700" anchor="ctr" anchorCtr="0">
            <a:noAutofit/>
          </a:bodyPr>
          <a:lstStyle/>
          <a:p>
            <a:pPr marL="0" lvl="0" indent="0" algn="ctr" rtl="0">
              <a:spcBef>
                <a:spcPts val="0"/>
              </a:spcBef>
              <a:spcAft>
                <a:spcPts val="0"/>
              </a:spcAft>
              <a:buNone/>
            </a:pPr>
            <a:r>
              <a:rPr lang="en-US"/>
              <a:t>EOCap4Africa – TB 05a Remote Sensing Data: Preprocessing</a:t>
            </a:r>
            <a:endParaRPr/>
          </a:p>
        </p:txBody>
      </p:sp>
      <p:sp>
        <p:nvSpPr>
          <p:cNvPr id="707" name="Google Shape;707;p46"/>
          <p:cNvSpPr txBox="1"/>
          <p:nvPr/>
        </p:nvSpPr>
        <p:spPr>
          <a:xfrm>
            <a:off x="1001892" y="1358776"/>
            <a:ext cx="10548423" cy="4632037"/>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000" b="1">
                <a:solidFill>
                  <a:schemeClr val="dk1"/>
                </a:solidFill>
                <a:latin typeface="Calibri"/>
                <a:ea typeface="Calibri"/>
                <a:cs typeface="Calibri"/>
                <a:sym typeface="Calibri"/>
              </a:rPr>
              <a:t>General Accuracy Assessment</a:t>
            </a:r>
            <a:endParaRPr/>
          </a:p>
          <a:p>
            <a:pPr marL="0" marR="0" lvl="0" indent="0" algn="l" rtl="0">
              <a:spcBef>
                <a:spcPts val="1800"/>
              </a:spcBef>
              <a:spcAft>
                <a:spcPts val="0"/>
              </a:spcAft>
              <a:buNone/>
            </a:pPr>
            <a:r>
              <a:rPr lang="en-US" sz="2000">
                <a:solidFill>
                  <a:schemeClr val="dk1"/>
                </a:solidFill>
                <a:latin typeface="Calibri"/>
                <a:ea typeface="Calibri"/>
                <a:cs typeface="Calibri"/>
                <a:sym typeface="Calibri"/>
              </a:rPr>
              <a:t>Quality metrics – R</a:t>
            </a:r>
            <a:endParaRPr/>
          </a:p>
          <a:p>
            <a:pPr marL="0" marR="0" lvl="0" indent="0" algn="l" rtl="0">
              <a:spcBef>
                <a:spcPts val="1800"/>
              </a:spcBef>
              <a:spcAft>
                <a:spcPts val="0"/>
              </a:spcAft>
              <a:buNone/>
            </a:pPr>
            <a:r>
              <a:rPr lang="en-US" sz="2000">
                <a:solidFill>
                  <a:schemeClr val="dk1"/>
                </a:solidFill>
                <a:latin typeface="Calibri"/>
                <a:ea typeface="Calibri"/>
                <a:cs typeface="Calibri"/>
                <a:sym typeface="Calibri"/>
              </a:rPr>
              <a:t>On the other hand, the </a:t>
            </a:r>
            <a:r>
              <a:rPr lang="en-US" sz="2000" b="1">
                <a:solidFill>
                  <a:schemeClr val="dk1"/>
                </a:solidFill>
                <a:latin typeface="Calibri"/>
                <a:ea typeface="Calibri"/>
                <a:cs typeface="Calibri"/>
                <a:sym typeface="Calibri"/>
              </a:rPr>
              <a:t>correlation coefficient r</a:t>
            </a:r>
            <a:r>
              <a:rPr lang="en-US" sz="2000">
                <a:solidFill>
                  <a:schemeClr val="dk1"/>
                </a:solidFill>
                <a:latin typeface="Calibri"/>
                <a:ea typeface="Calibri"/>
                <a:cs typeface="Calibri"/>
                <a:sym typeface="Calibri"/>
              </a:rPr>
              <a:t> is a measure that quantifies the strength </a:t>
            </a:r>
            <a:br>
              <a:rPr lang="en-US" sz="2000">
                <a:solidFill>
                  <a:schemeClr val="dk1"/>
                </a:solidFill>
                <a:latin typeface="Calibri"/>
                <a:ea typeface="Calibri"/>
                <a:cs typeface="Calibri"/>
                <a:sym typeface="Calibri"/>
              </a:rPr>
            </a:br>
            <a:r>
              <a:rPr lang="en-US" sz="2000">
                <a:solidFill>
                  <a:schemeClr val="dk1"/>
                </a:solidFill>
                <a:latin typeface="Calibri"/>
                <a:ea typeface="Calibri"/>
                <a:cs typeface="Calibri"/>
                <a:sym typeface="Calibri"/>
              </a:rPr>
              <a:t>of the linear relationship between 2 variables.</a:t>
            </a:r>
            <a:endParaRPr/>
          </a:p>
          <a:p>
            <a:pPr marL="0" marR="0" lvl="0" indent="0" algn="l" rtl="0">
              <a:spcBef>
                <a:spcPts val="1200"/>
              </a:spcBef>
              <a:spcAft>
                <a:spcPts val="0"/>
              </a:spcAft>
              <a:buNone/>
            </a:pPr>
            <a:r>
              <a:rPr lang="en-US" sz="2000">
                <a:solidFill>
                  <a:schemeClr val="dk1"/>
                </a:solidFill>
                <a:latin typeface="Calibri"/>
                <a:ea typeface="Calibri"/>
                <a:cs typeface="Calibri"/>
                <a:sym typeface="Calibri"/>
              </a:rPr>
              <a:t>r is a number between -1 and 1 (-1 ≤ r ≤ 1):</a:t>
            </a:r>
            <a:endParaRPr/>
          </a:p>
          <a:p>
            <a:pPr marL="342900" marR="0" lvl="0" indent="-342900" algn="l" rtl="0">
              <a:spcBef>
                <a:spcPts val="1200"/>
              </a:spcBef>
              <a:spcAft>
                <a:spcPts val="0"/>
              </a:spcAft>
              <a:buClr>
                <a:schemeClr val="dk1"/>
              </a:buClr>
              <a:buSzPts val="2000"/>
              <a:buFont typeface="Arial"/>
              <a:buChar char="•"/>
            </a:pPr>
            <a:r>
              <a:rPr lang="en-US" sz="2000" b="1">
                <a:solidFill>
                  <a:schemeClr val="dk1"/>
                </a:solidFill>
                <a:latin typeface="Calibri"/>
                <a:ea typeface="Calibri"/>
                <a:cs typeface="Calibri"/>
                <a:sym typeface="Calibri"/>
              </a:rPr>
              <a:t>A value of r close to -1</a:t>
            </a:r>
            <a:r>
              <a:rPr lang="en-US" sz="2000">
                <a:solidFill>
                  <a:schemeClr val="dk1"/>
                </a:solidFill>
                <a:latin typeface="Calibri"/>
                <a:ea typeface="Calibri"/>
                <a:cs typeface="Calibri"/>
                <a:sym typeface="Calibri"/>
              </a:rPr>
              <a:t>: means that there is negative correlation between the variables </a:t>
            </a:r>
            <a:br>
              <a:rPr lang="en-US" sz="2000">
                <a:solidFill>
                  <a:schemeClr val="dk1"/>
                </a:solidFill>
                <a:latin typeface="Calibri"/>
                <a:ea typeface="Calibri"/>
                <a:cs typeface="Calibri"/>
                <a:sym typeface="Calibri"/>
              </a:rPr>
            </a:br>
            <a:r>
              <a:rPr lang="en-US" sz="2000">
                <a:solidFill>
                  <a:schemeClr val="dk1"/>
                </a:solidFill>
                <a:latin typeface="Calibri"/>
                <a:ea typeface="Calibri"/>
                <a:cs typeface="Calibri"/>
                <a:sym typeface="Calibri"/>
              </a:rPr>
              <a:t>(when one increases the other decreases and vice versa)</a:t>
            </a:r>
            <a:endParaRPr/>
          </a:p>
          <a:p>
            <a:pPr marL="342900" marR="0" lvl="0" indent="-342900" algn="l" rtl="0">
              <a:spcBef>
                <a:spcPts val="1200"/>
              </a:spcBef>
              <a:spcAft>
                <a:spcPts val="0"/>
              </a:spcAft>
              <a:buClr>
                <a:schemeClr val="dk1"/>
              </a:buClr>
              <a:buSzPts val="2000"/>
              <a:buFont typeface="Arial"/>
              <a:buChar char="•"/>
            </a:pPr>
            <a:r>
              <a:rPr lang="en-US" sz="2000" b="1">
                <a:solidFill>
                  <a:schemeClr val="dk1"/>
                </a:solidFill>
                <a:latin typeface="Calibri"/>
                <a:ea typeface="Calibri"/>
                <a:cs typeface="Calibri"/>
                <a:sym typeface="Calibri"/>
              </a:rPr>
              <a:t>A value of r close to 0</a:t>
            </a:r>
            <a:r>
              <a:rPr lang="en-US" sz="2000">
                <a:solidFill>
                  <a:schemeClr val="dk1"/>
                </a:solidFill>
                <a:latin typeface="Calibri"/>
                <a:ea typeface="Calibri"/>
                <a:cs typeface="Calibri"/>
                <a:sym typeface="Calibri"/>
              </a:rPr>
              <a:t>: indicates that the 2 variables are not correlated </a:t>
            </a:r>
            <a:br>
              <a:rPr lang="en-US" sz="2000">
                <a:solidFill>
                  <a:schemeClr val="dk1"/>
                </a:solidFill>
                <a:latin typeface="Calibri"/>
                <a:ea typeface="Calibri"/>
                <a:cs typeface="Calibri"/>
                <a:sym typeface="Calibri"/>
              </a:rPr>
            </a:br>
            <a:r>
              <a:rPr lang="en-US" sz="2000">
                <a:solidFill>
                  <a:schemeClr val="dk1"/>
                </a:solidFill>
                <a:latin typeface="Calibri"/>
                <a:ea typeface="Calibri"/>
                <a:cs typeface="Calibri"/>
                <a:sym typeface="Calibri"/>
              </a:rPr>
              <a:t>(no linear relationship exists between them)</a:t>
            </a:r>
            <a:endParaRPr/>
          </a:p>
          <a:p>
            <a:pPr marL="342900" marR="0" lvl="0" indent="-342900" algn="l" rtl="0">
              <a:spcBef>
                <a:spcPts val="1200"/>
              </a:spcBef>
              <a:spcAft>
                <a:spcPts val="0"/>
              </a:spcAft>
              <a:buClr>
                <a:schemeClr val="dk1"/>
              </a:buClr>
              <a:buSzPts val="2000"/>
              <a:buFont typeface="Arial"/>
              <a:buChar char="•"/>
            </a:pPr>
            <a:r>
              <a:rPr lang="en-US" sz="2000" b="1">
                <a:solidFill>
                  <a:schemeClr val="dk1"/>
                </a:solidFill>
                <a:latin typeface="Calibri"/>
                <a:ea typeface="Calibri"/>
                <a:cs typeface="Calibri"/>
                <a:sym typeface="Calibri"/>
              </a:rPr>
              <a:t>A value of r close to 1</a:t>
            </a:r>
            <a:r>
              <a:rPr lang="en-US" sz="2000">
                <a:solidFill>
                  <a:schemeClr val="dk1"/>
                </a:solidFill>
                <a:latin typeface="Calibri"/>
                <a:ea typeface="Calibri"/>
                <a:cs typeface="Calibri"/>
                <a:sym typeface="Calibri"/>
              </a:rPr>
              <a:t>: indicates a positive linear relationship between the 2 variables </a:t>
            </a:r>
            <a:br>
              <a:rPr lang="en-US" sz="2000">
                <a:solidFill>
                  <a:schemeClr val="dk1"/>
                </a:solidFill>
                <a:latin typeface="Calibri"/>
                <a:ea typeface="Calibri"/>
                <a:cs typeface="Calibri"/>
                <a:sym typeface="Calibri"/>
              </a:rPr>
            </a:br>
            <a:r>
              <a:rPr lang="en-US" sz="2000">
                <a:solidFill>
                  <a:schemeClr val="dk1"/>
                </a:solidFill>
                <a:latin typeface="Calibri"/>
                <a:ea typeface="Calibri"/>
                <a:cs typeface="Calibri"/>
                <a:sym typeface="Calibri"/>
              </a:rPr>
              <a:t>(when one increases, the other does)</a:t>
            </a:r>
            <a:endParaRP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Shape 712"/>
        <p:cNvGrpSpPr/>
        <p:nvPr/>
      </p:nvGrpSpPr>
      <p:grpSpPr>
        <a:xfrm>
          <a:off x="0" y="0"/>
          <a:ext cx="0" cy="0"/>
          <a:chOff x="0" y="0"/>
          <a:chExt cx="0" cy="0"/>
        </a:xfrm>
      </p:grpSpPr>
      <p:sp>
        <p:nvSpPr>
          <p:cNvPr id="713" name="Google Shape;713;p47"/>
          <p:cNvSpPr txBox="1"/>
          <p:nvPr/>
        </p:nvSpPr>
        <p:spPr>
          <a:xfrm>
            <a:off x="902757" y="472704"/>
            <a:ext cx="9773952" cy="58477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3200" b="1">
                <a:solidFill>
                  <a:schemeClr val="dk1"/>
                </a:solidFill>
                <a:latin typeface="Calibri"/>
                <a:ea typeface="Calibri"/>
                <a:cs typeface="Calibri"/>
                <a:sym typeface="Calibri"/>
              </a:rPr>
              <a:t>Sensor Accuracy</a:t>
            </a:r>
            <a:endParaRPr/>
          </a:p>
        </p:txBody>
      </p:sp>
      <p:pic>
        <p:nvPicPr>
          <p:cNvPr id="714" name="Google Shape;714;p47" descr="Ein Bild, das Schwarz, Dunkelheit enthält.&#10;&#10;Automatisch generierte Beschreibung"/>
          <p:cNvPicPr preferRelativeResize="0"/>
          <p:nvPr/>
        </p:nvPicPr>
        <p:blipFill rotWithShape="1">
          <a:blip r:embed="rId3">
            <a:alphaModFix/>
          </a:blip>
          <a:srcRect/>
          <a:stretch/>
        </p:blipFill>
        <p:spPr>
          <a:xfrm>
            <a:off x="11235462" y="112704"/>
            <a:ext cx="720000" cy="720000"/>
          </a:xfrm>
          <a:prstGeom prst="rect">
            <a:avLst/>
          </a:prstGeom>
          <a:noFill/>
          <a:ln>
            <a:noFill/>
          </a:ln>
        </p:spPr>
      </p:pic>
      <p:sp>
        <p:nvSpPr>
          <p:cNvPr id="715" name="Google Shape;715;p47"/>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46</a:t>
            </a:fld>
            <a:endParaRPr/>
          </a:p>
        </p:txBody>
      </p:sp>
      <p:pic>
        <p:nvPicPr>
          <p:cNvPr id="716" name="Google Shape;716;p47"/>
          <p:cNvPicPr preferRelativeResize="0"/>
          <p:nvPr/>
        </p:nvPicPr>
        <p:blipFill rotWithShape="1">
          <a:blip r:embed="rId4">
            <a:alphaModFix amt="30000"/>
          </a:blip>
          <a:srcRect/>
          <a:stretch/>
        </p:blipFill>
        <p:spPr>
          <a:xfrm rot="-5400000">
            <a:off x="-3042044" y="3163081"/>
            <a:ext cx="6768000" cy="531838"/>
          </a:xfrm>
          <a:prstGeom prst="rect">
            <a:avLst/>
          </a:prstGeom>
          <a:noFill/>
          <a:ln>
            <a:noFill/>
          </a:ln>
        </p:spPr>
      </p:pic>
      <p:sp>
        <p:nvSpPr>
          <p:cNvPr id="717" name="Google Shape;717;p47"/>
          <p:cNvSpPr txBox="1">
            <a:spLocks noGrp="1"/>
          </p:cNvSpPr>
          <p:nvPr>
            <p:ph type="ftr" idx="11"/>
          </p:nvPr>
        </p:nvSpPr>
        <p:spPr>
          <a:xfrm>
            <a:off x="2865663" y="6356350"/>
            <a:ext cx="6460672" cy="456647"/>
          </a:xfrm>
          <a:prstGeom prst="rect">
            <a:avLst/>
          </a:prstGeom>
          <a:noFill/>
          <a:ln>
            <a:noFill/>
          </a:ln>
        </p:spPr>
        <p:txBody>
          <a:bodyPr spcFirstLastPara="1" wrap="square" lIns="91425" tIns="45700" rIns="91425" bIns="45700" anchor="ctr" anchorCtr="0">
            <a:noAutofit/>
          </a:bodyPr>
          <a:lstStyle/>
          <a:p>
            <a:pPr marL="0" lvl="0" indent="0" algn="ctr" rtl="0">
              <a:spcBef>
                <a:spcPts val="0"/>
              </a:spcBef>
              <a:spcAft>
                <a:spcPts val="0"/>
              </a:spcAft>
              <a:buNone/>
            </a:pPr>
            <a:r>
              <a:rPr lang="en-US"/>
              <a:t>EOCap4Africa – TB 05a Remote Sensing Data: Preprocessing</a:t>
            </a:r>
            <a:endParaRPr/>
          </a:p>
        </p:txBody>
      </p:sp>
      <p:sp>
        <p:nvSpPr>
          <p:cNvPr id="718" name="Google Shape;718;p47"/>
          <p:cNvSpPr txBox="1"/>
          <p:nvPr/>
        </p:nvSpPr>
        <p:spPr>
          <a:xfrm>
            <a:off x="902757" y="1057924"/>
            <a:ext cx="10245889" cy="570925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000" b="1">
                <a:solidFill>
                  <a:schemeClr val="dk1"/>
                </a:solidFill>
                <a:latin typeface="Calibri"/>
                <a:ea typeface="Calibri"/>
                <a:cs typeface="Calibri"/>
                <a:sym typeface="Calibri"/>
              </a:rPr>
              <a:t>General Accuracy Assessment</a:t>
            </a:r>
            <a:endParaRPr/>
          </a:p>
          <a:p>
            <a:pPr marL="0" marR="0" lvl="0" indent="0" algn="just" rtl="0">
              <a:spcBef>
                <a:spcPts val="2400"/>
              </a:spcBef>
              <a:spcAft>
                <a:spcPts val="0"/>
              </a:spcAft>
              <a:buNone/>
            </a:pPr>
            <a:r>
              <a:rPr lang="en-US" sz="2000">
                <a:solidFill>
                  <a:schemeClr val="dk1"/>
                </a:solidFill>
                <a:latin typeface="Calibri"/>
                <a:ea typeface="Calibri"/>
                <a:cs typeface="Calibri"/>
                <a:sym typeface="Calibri"/>
              </a:rPr>
              <a:t>Quality metrics – Root Mean Square Error (RMSE) </a:t>
            </a:r>
            <a:endParaRPr/>
          </a:p>
          <a:p>
            <a:pPr marL="342900" marR="0" lvl="0" indent="-342900" algn="just" rtl="0">
              <a:spcBef>
                <a:spcPts val="1200"/>
              </a:spcBef>
              <a:spcAft>
                <a:spcPts val="0"/>
              </a:spcAft>
              <a:buClr>
                <a:schemeClr val="dk1"/>
              </a:buClr>
              <a:buSzPts val="2000"/>
              <a:buFont typeface="Arial"/>
              <a:buChar char="•"/>
            </a:pPr>
            <a:r>
              <a:rPr lang="en-US" sz="2000">
                <a:solidFill>
                  <a:schemeClr val="dk1"/>
                </a:solidFill>
                <a:latin typeface="Calibri"/>
                <a:ea typeface="Calibri"/>
                <a:cs typeface="Calibri"/>
                <a:sym typeface="Calibri"/>
              </a:rPr>
              <a:t>RMSE measures the accuracy of an RS product, i.e., the distance of RS predictions from the corresponding ground truth measurements. It is defined as:</a:t>
            </a:r>
            <a:endParaRPr/>
          </a:p>
          <a:p>
            <a:pPr marL="342900" marR="0" lvl="0" indent="-215900" algn="just" rtl="0">
              <a:spcBef>
                <a:spcPts val="1800"/>
              </a:spcBef>
              <a:spcAft>
                <a:spcPts val="0"/>
              </a:spcAft>
              <a:buClr>
                <a:schemeClr val="dk1"/>
              </a:buClr>
              <a:buSzPts val="2000"/>
              <a:buFont typeface="Arial"/>
              <a:buNone/>
            </a:pPr>
            <a:endParaRPr sz="2000">
              <a:solidFill>
                <a:schemeClr val="dk1"/>
              </a:solidFill>
              <a:latin typeface="Calibri"/>
              <a:ea typeface="Calibri"/>
              <a:cs typeface="Calibri"/>
              <a:sym typeface="Calibri"/>
            </a:endParaRPr>
          </a:p>
          <a:p>
            <a:pPr marL="342900" marR="0" lvl="0" indent="-215900" algn="just" rtl="0">
              <a:spcBef>
                <a:spcPts val="1800"/>
              </a:spcBef>
              <a:spcAft>
                <a:spcPts val="0"/>
              </a:spcAft>
              <a:buClr>
                <a:schemeClr val="dk1"/>
              </a:buClr>
              <a:buSzPts val="2000"/>
              <a:buFont typeface="Arial"/>
              <a:buNone/>
            </a:pPr>
            <a:endParaRPr sz="2000">
              <a:solidFill>
                <a:schemeClr val="dk1"/>
              </a:solidFill>
              <a:latin typeface="Calibri"/>
              <a:ea typeface="Calibri"/>
              <a:cs typeface="Calibri"/>
              <a:sym typeface="Calibri"/>
            </a:endParaRPr>
          </a:p>
          <a:p>
            <a:pPr marL="342900" marR="0" lvl="0" indent="-342900" algn="just" rtl="0">
              <a:spcBef>
                <a:spcPts val="1800"/>
              </a:spcBef>
              <a:spcAft>
                <a:spcPts val="0"/>
              </a:spcAft>
              <a:buClr>
                <a:schemeClr val="dk1"/>
              </a:buClr>
              <a:buSzPts val="2000"/>
              <a:buFont typeface="Arial"/>
              <a:buChar char="•"/>
            </a:pPr>
            <a:r>
              <a:rPr lang="en-US" sz="2000">
                <a:solidFill>
                  <a:schemeClr val="dk1"/>
                </a:solidFill>
                <a:latin typeface="Calibri"/>
                <a:ea typeface="Calibri"/>
                <a:cs typeface="Calibri"/>
                <a:sym typeface="Calibri"/>
              </a:rPr>
              <a:t>It should be used when comparing metrics that should by definition be the same quantities, e.g.,  if Leaf Area Index (LAI in m</a:t>
            </a:r>
            <a:r>
              <a:rPr lang="en-US" sz="2000" baseline="30000">
                <a:solidFill>
                  <a:schemeClr val="dk1"/>
                </a:solidFill>
                <a:latin typeface="Calibri"/>
                <a:ea typeface="Calibri"/>
                <a:cs typeface="Calibri"/>
                <a:sym typeface="Calibri"/>
              </a:rPr>
              <a:t>2</a:t>
            </a:r>
            <a:r>
              <a:rPr lang="en-US" sz="2000">
                <a:solidFill>
                  <a:schemeClr val="dk1"/>
                </a:solidFill>
                <a:latin typeface="Calibri"/>
                <a:ea typeface="Calibri"/>
                <a:cs typeface="Calibri"/>
                <a:sym typeface="Calibri"/>
              </a:rPr>
              <a:t>/m</a:t>
            </a:r>
            <a:r>
              <a:rPr lang="en-US" sz="2000" baseline="30000">
                <a:solidFill>
                  <a:schemeClr val="dk1"/>
                </a:solidFill>
                <a:latin typeface="Calibri"/>
                <a:ea typeface="Calibri"/>
                <a:cs typeface="Calibri"/>
                <a:sym typeface="Calibri"/>
              </a:rPr>
              <a:t>2</a:t>
            </a:r>
            <a:r>
              <a:rPr lang="en-US" sz="2000">
                <a:solidFill>
                  <a:schemeClr val="dk1"/>
                </a:solidFill>
                <a:latin typeface="Calibri"/>
                <a:ea typeface="Calibri"/>
                <a:cs typeface="Calibri"/>
                <a:sym typeface="Calibri"/>
              </a:rPr>
              <a:t>) is derived from RS data, it can be compared to ground truth LAI data with the RMSE. </a:t>
            </a:r>
            <a:endParaRPr/>
          </a:p>
          <a:p>
            <a:pPr marL="342900" marR="0" lvl="0" indent="-342900" algn="just" rtl="0">
              <a:spcBef>
                <a:spcPts val="1800"/>
              </a:spcBef>
              <a:spcAft>
                <a:spcPts val="0"/>
              </a:spcAft>
              <a:buClr>
                <a:schemeClr val="dk1"/>
              </a:buClr>
              <a:buSzPts val="2000"/>
              <a:buFont typeface="Arial"/>
              <a:buChar char="•"/>
            </a:pPr>
            <a:r>
              <a:rPr lang="en-US" sz="2000">
                <a:solidFill>
                  <a:schemeClr val="dk1"/>
                </a:solidFill>
                <a:latin typeface="Calibri"/>
                <a:ea typeface="Calibri"/>
                <a:cs typeface="Calibri"/>
                <a:sym typeface="Calibri"/>
              </a:rPr>
              <a:t>has the same physical unit as the RS product and the ground truth. It should be noted that the RMSE weights large errors heavier than smaller errors because of the square. Also, positive (overestimation) and negative (underestimation) errors have the same impact on RMSE. </a:t>
            </a:r>
            <a:endParaRPr/>
          </a:p>
          <a:p>
            <a:pPr marL="342900" marR="0" lvl="0" indent="-215900" algn="l" rtl="0">
              <a:spcBef>
                <a:spcPts val="1800"/>
              </a:spcBef>
              <a:spcAft>
                <a:spcPts val="0"/>
              </a:spcAft>
              <a:buClr>
                <a:schemeClr val="dk1"/>
              </a:buClr>
              <a:buSzPts val="2000"/>
              <a:buFont typeface="Arial"/>
              <a:buNone/>
            </a:pPr>
            <a:endParaRPr sz="2000">
              <a:solidFill>
                <a:schemeClr val="dk1"/>
              </a:solidFill>
              <a:latin typeface="Calibri"/>
              <a:ea typeface="Calibri"/>
              <a:cs typeface="Calibri"/>
              <a:sym typeface="Calibri"/>
            </a:endParaRPr>
          </a:p>
        </p:txBody>
      </p:sp>
      <p:pic>
        <p:nvPicPr>
          <p:cNvPr id="719" name="Google Shape;719;p47"/>
          <p:cNvPicPr preferRelativeResize="0"/>
          <p:nvPr/>
        </p:nvPicPr>
        <p:blipFill rotWithShape="1">
          <a:blip r:embed="rId5">
            <a:alphaModFix/>
          </a:blip>
          <a:srcRect/>
          <a:stretch/>
        </p:blipFill>
        <p:spPr>
          <a:xfrm>
            <a:off x="4347614" y="2997000"/>
            <a:ext cx="2884237" cy="864000"/>
          </a:xfrm>
          <a:prstGeom prst="rect">
            <a:avLst/>
          </a:prstGeom>
          <a:noFill/>
          <a:ln>
            <a:noFill/>
          </a:ln>
        </p:spPr>
      </p:pic>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Shape 724"/>
        <p:cNvGrpSpPr/>
        <p:nvPr/>
      </p:nvGrpSpPr>
      <p:grpSpPr>
        <a:xfrm>
          <a:off x="0" y="0"/>
          <a:ext cx="0" cy="0"/>
          <a:chOff x="0" y="0"/>
          <a:chExt cx="0" cy="0"/>
        </a:xfrm>
      </p:grpSpPr>
      <p:sp>
        <p:nvSpPr>
          <p:cNvPr id="725" name="Google Shape;725;p48"/>
          <p:cNvSpPr txBox="1"/>
          <p:nvPr/>
        </p:nvSpPr>
        <p:spPr>
          <a:xfrm>
            <a:off x="902757" y="472704"/>
            <a:ext cx="9773952" cy="58477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3200" b="1">
                <a:solidFill>
                  <a:schemeClr val="dk1"/>
                </a:solidFill>
                <a:latin typeface="Calibri"/>
                <a:ea typeface="Calibri"/>
                <a:cs typeface="Calibri"/>
                <a:sym typeface="Calibri"/>
              </a:rPr>
              <a:t>Sensor Accuracy</a:t>
            </a:r>
            <a:endParaRPr/>
          </a:p>
        </p:txBody>
      </p:sp>
      <p:pic>
        <p:nvPicPr>
          <p:cNvPr id="726" name="Google Shape;726;p48" descr="Ein Bild, das Schwarz, Dunkelheit enthält.&#10;&#10;Automatisch generierte Beschreibung"/>
          <p:cNvPicPr preferRelativeResize="0"/>
          <p:nvPr/>
        </p:nvPicPr>
        <p:blipFill rotWithShape="1">
          <a:blip r:embed="rId3">
            <a:alphaModFix/>
          </a:blip>
          <a:srcRect/>
          <a:stretch/>
        </p:blipFill>
        <p:spPr>
          <a:xfrm>
            <a:off x="11235462" y="112704"/>
            <a:ext cx="720000" cy="720000"/>
          </a:xfrm>
          <a:prstGeom prst="rect">
            <a:avLst/>
          </a:prstGeom>
          <a:noFill/>
          <a:ln>
            <a:noFill/>
          </a:ln>
        </p:spPr>
      </p:pic>
      <p:sp>
        <p:nvSpPr>
          <p:cNvPr id="727" name="Google Shape;727;p48"/>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47</a:t>
            </a:fld>
            <a:endParaRPr/>
          </a:p>
        </p:txBody>
      </p:sp>
      <p:pic>
        <p:nvPicPr>
          <p:cNvPr id="728" name="Google Shape;728;p48"/>
          <p:cNvPicPr preferRelativeResize="0"/>
          <p:nvPr/>
        </p:nvPicPr>
        <p:blipFill rotWithShape="1">
          <a:blip r:embed="rId4">
            <a:alphaModFix amt="30000"/>
          </a:blip>
          <a:srcRect/>
          <a:stretch/>
        </p:blipFill>
        <p:spPr>
          <a:xfrm rot="-5400000">
            <a:off x="-3042044" y="3163081"/>
            <a:ext cx="6768000" cy="531838"/>
          </a:xfrm>
          <a:prstGeom prst="rect">
            <a:avLst/>
          </a:prstGeom>
          <a:noFill/>
          <a:ln>
            <a:noFill/>
          </a:ln>
        </p:spPr>
      </p:pic>
      <p:sp>
        <p:nvSpPr>
          <p:cNvPr id="729" name="Google Shape;729;p48"/>
          <p:cNvSpPr txBox="1">
            <a:spLocks noGrp="1"/>
          </p:cNvSpPr>
          <p:nvPr>
            <p:ph type="ftr" idx="11"/>
          </p:nvPr>
        </p:nvSpPr>
        <p:spPr>
          <a:xfrm>
            <a:off x="2865663" y="6356350"/>
            <a:ext cx="6460672" cy="456647"/>
          </a:xfrm>
          <a:prstGeom prst="rect">
            <a:avLst/>
          </a:prstGeom>
          <a:noFill/>
          <a:ln>
            <a:noFill/>
          </a:ln>
        </p:spPr>
        <p:txBody>
          <a:bodyPr spcFirstLastPara="1" wrap="square" lIns="91425" tIns="45700" rIns="91425" bIns="45700" anchor="ctr" anchorCtr="0">
            <a:noAutofit/>
          </a:bodyPr>
          <a:lstStyle/>
          <a:p>
            <a:pPr marL="0" lvl="0" indent="0" algn="ctr" rtl="0">
              <a:spcBef>
                <a:spcPts val="0"/>
              </a:spcBef>
              <a:spcAft>
                <a:spcPts val="0"/>
              </a:spcAft>
              <a:buNone/>
            </a:pPr>
            <a:r>
              <a:rPr lang="en-US"/>
              <a:t>EOCap4Africa – TB 05a Remote Sensing Data: Preprocessing</a:t>
            </a:r>
            <a:endParaRPr/>
          </a:p>
        </p:txBody>
      </p:sp>
      <p:sp>
        <p:nvSpPr>
          <p:cNvPr id="730" name="Google Shape;730;p48"/>
          <p:cNvSpPr txBox="1"/>
          <p:nvPr/>
        </p:nvSpPr>
        <p:spPr>
          <a:xfrm>
            <a:off x="1098145" y="1358776"/>
            <a:ext cx="9181635" cy="3247043"/>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000" b="1">
                <a:solidFill>
                  <a:schemeClr val="dk1"/>
                </a:solidFill>
                <a:latin typeface="Calibri"/>
                <a:ea typeface="Calibri"/>
                <a:cs typeface="Calibri"/>
                <a:sym typeface="Calibri"/>
              </a:rPr>
              <a:t>General Accuracy Assessment</a:t>
            </a:r>
            <a:endParaRPr/>
          </a:p>
          <a:p>
            <a:pPr marL="0" marR="0" lvl="0" indent="0" algn="l" rtl="0">
              <a:spcBef>
                <a:spcPts val="3000"/>
              </a:spcBef>
              <a:spcAft>
                <a:spcPts val="0"/>
              </a:spcAft>
              <a:buNone/>
            </a:pPr>
            <a:r>
              <a:rPr lang="en-US" sz="2000">
                <a:solidFill>
                  <a:schemeClr val="dk1"/>
                </a:solidFill>
                <a:latin typeface="Calibri"/>
                <a:ea typeface="Calibri"/>
                <a:cs typeface="Calibri"/>
                <a:sym typeface="Calibri"/>
              </a:rPr>
              <a:t>Quality metrics – Mean Absolute Error (MAE) </a:t>
            </a:r>
            <a:endParaRPr/>
          </a:p>
          <a:p>
            <a:pPr marL="342900" marR="0" lvl="0" indent="-342900" algn="l" rtl="0">
              <a:spcBef>
                <a:spcPts val="1200"/>
              </a:spcBef>
              <a:spcAft>
                <a:spcPts val="0"/>
              </a:spcAft>
              <a:buClr>
                <a:schemeClr val="dk1"/>
              </a:buClr>
              <a:buSzPts val="2000"/>
              <a:buFont typeface="Arial"/>
              <a:buChar char="•"/>
            </a:pPr>
            <a:r>
              <a:rPr lang="en-US" sz="2000">
                <a:solidFill>
                  <a:schemeClr val="dk1"/>
                </a:solidFill>
                <a:latin typeface="Calibri"/>
                <a:ea typeface="Calibri"/>
                <a:cs typeface="Calibri"/>
                <a:sym typeface="Calibri"/>
              </a:rPr>
              <a:t>MAE measures the average magnitude of the errors in a set of predictions</a:t>
            </a:r>
            <a:endParaRPr/>
          </a:p>
          <a:p>
            <a:pPr marL="342900" marR="0" lvl="0" indent="-342900" algn="l" rtl="0">
              <a:spcBef>
                <a:spcPts val="1800"/>
              </a:spcBef>
              <a:spcAft>
                <a:spcPts val="0"/>
              </a:spcAft>
              <a:buClr>
                <a:schemeClr val="dk1"/>
              </a:buClr>
              <a:buSzPts val="2000"/>
              <a:buFont typeface="Arial"/>
              <a:buChar char="•"/>
            </a:pPr>
            <a:r>
              <a:rPr lang="en-US" sz="2000">
                <a:solidFill>
                  <a:schemeClr val="dk1"/>
                </a:solidFill>
                <a:latin typeface="Calibri"/>
                <a:ea typeface="Calibri"/>
                <a:cs typeface="Calibri"/>
                <a:sym typeface="Calibri"/>
              </a:rPr>
              <a:t>Is not considering their directions</a:t>
            </a:r>
            <a:endParaRPr/>
          </a:p>
          <a:p>
            <a:pPr marL="342900" marR="0" lvl="0" indent="-342900" algn="l" rtl="0">
              <a:spcBef>
                <a:spcPts val="1800"/>
              </a:spcBef>
              <a:spcAft>
                <a:spcPts val="0"/>
              </a:spcAft>
              <a:buClr>
                <a:schemeClr val="dk1"/>
              </a:buClr>
              <a:buSzPts val="2000"/>
              <a:buFont typeface="Arial"/>
              <a:buChar char="•"/>
            </a:pPr>
            <a:r>
              <a:rPr lang="en-US" sz="2000">
                <a:solidFill>
                  <a:schemeClr val="dk1"/>
                </a:solidFill>
                <a:latin typeface="Calibri"/>
                <a:ea typeface="Calibri"/>
                <a:cs typeface="Calibri"/>
                <a:sym typeface="Calibri"/>
              </a:rPr>
              <a:t>It is the average over the test sample of the absolute differences between prediction and actual observation where all individual differences have equal weight</a:t>
            </a:r>
            <a:endParaRPr/>
          </a:p>
        </p:txBody>
      </p:sp>
      <p:pic>
        <p:nvPicPr>
          <p:cNvPr id="731" name="Google Shape;731;p48"/>
          <p:cNvPicPr preferRelativeResize="0"/>
          <p:nvPr/>
        </p:nvPicPr>
        <p:blipFill rotWithShape="1">
          <a:blip r:embed="rId5">
            <a:alphaModFix/>
          </a:blip>
          <a:srcRect/>
          <a:stretch/>
        </p:blipFill>
        <p:spPr>
          <a:xfrm>
            <a:off x="3787773" y="4907116"/>
            <a:ext cx="3134162" cy="866896"/>
          </a:xfrm>
          <a:prstGeom prst="rect">
            <a:avLst/>
          </a:prstGeom>
          <a:noFill/>
          <a:ln>
            <a:noFill/>
          </a:ln>
        </p:spPr>
      </p:pic>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Shape 736"/>
        <p:cNvGrpSpPr/>
        <p:nvPr/>
      </p:nvGrpSpPr>
      <p:grpSpPr>
        <a:xfrm>
          <a:off x="0" y="0"/>
          <a:ext cx="0" cy="0"/>
          <a:chOff x="0" y="0"/>
          <a:chExt cx="0" cy="0"/>
        </a:xfrm>
      </p:grpSpPr>
      <p:sp>
        <p:nvSpPr>
          <p:cNvPr id="737" name="Google Shape;737;p49"/>
          <p:cNvSpPr txBox="1"/>
          <p:nvPr/>
        </p:nvSpPr>
        <p:spPr>
          <a:xfrm>
            <a:off x="902757" y="472704"/>
            <a:ext cx="9773952" cy="58477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3200" b="1">
                <a:solidFill>
                  <a:schemeClr val="dk1"/>
                </a:solidFill>
                <a:latin typeface="Calibri"/>
                <a:ea typeface="Calibri"/>
                <a:cs typeface="Calibri"/>
                <a:sym typeface="Calibri"/>
              </a:rPr>
              <a:t>Sensor Accuracy</a:t>
            </a:r>
            <a:endParaRPr/>
          </a:p>
        </p:txBody>
      </p:sp>
      <p:pic>
        <p:nvPicPr>
          <p:cNvPr id="738" name="Google Shape;738;p49" descr="Ein Bild, das Schwarz, Dunkelheit enthält.&#10;&#10;Automatisch generierte Beschreibung"/>
          <p:cNvPicPr preferRelativeResize="0"/>
          <p:nvPr/>
        </p:nvPicPr>
        <p:blipFill rotWithShape="1">
          <a:blip r:embed="rId3">
            <a:alphaModFix/>
          </a:blip>
          <a:srcRect/>
          <a:stretch/>
        </p:blipFill>
        <p:spPr>
          <a:xfrm>
            <a:off x="11235462" y="112704"/>
            <a:ext cx="720000" cy="720000"/>
          </a:xfrm>
          <a:prstGeom prst="rect">
            <a:avLst/>
          </a:prstGeom>
          <a:noFill/>
          <a:ln>
            <a:noFill/>
          </a:ln>
        </p:spPr>
      </p:pic>
      <p:sp>
        <p:nvSpPr>
          <p:cNvPr id="739" name="Google Shape;739;p49"/>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48</a:t>
            </a:fld>
            <a:endParaRPr/>
          </a:p>
        </p:txBody>
      </p:sp>
      <p:pic>
        <p:nvPicPr>
          <p:cNvPr id="740" name="Google Shape;740;p49"/>
          <p:cNvPicPr preferRelativeResize="0"/>
          <p:nvPr/>
        </p:nvPicPr>
        <p:blipFill rotWithShape="1">
          <a:blip r:embed="rId4">
            <a:alphaModFix amt="30000"/>
          </a:blip>
          <a:srcRect/>
          <a:stretch/>
        </p:blipFill>
        <p:spPr>
          <a:xfrm rot="-5400000">
            <a:off x="-3042044" y="3163081"/>
            <a:ext cx="6768000" cy="531838"/>
          </a:xfrm>
          <a:prstGeom prst="rect">
            <a:avLst/>
          </a:prstGeom>
          <a:noFill/>
          <a:ln>
            <a:noFill/>
          </a:ln>
        </p:spPr>
      </p:pic>
      <p:sp>
        <p:nvSpPr>
          <p:cNvPr id="741" name="Google Shape;741;p49"/>
          <p:cNvSpPr txBox="1">
            <a:spLocks noGrp="1"/>
          </p:cNvSpPr>
          <p:nvPr>
            <p:ph type="ftr" idx="11"/>
          </p:nvPr>
        </p:nvSpPr>
        <p:spPr>
          <a:xfrm>
            <a:off x="2865663" y="6356350"/>
            <a:ext cx="6460672" cy="456647"/>
          </a:xfrm>
          <a:prstGeom prst="rect">
            <a:avLst/>
          </a:prstGeom>
          <a:noFill/>
          <a:ln>
            <a:noFill/>
          </a:ln>
        </p:spPr>
        <p:txBody>
          <a:bodyPr spcFirstLastPara="1" wrap="square" lIns="91425" tIns="45700" rIns="91425" bIns="45700" anchor="ctr" anchorCtr="0">
            <a:noAutofit/>
          </a:bodyPr>
          <a:lstStyle/>
          <a:p>
            <a:pPr marL="0" lvl="0" indent="0" algn="ctr" rtl="0">
              <a:spcBef>
                <a:spcPts val="0"/>
              </a:spcBef>
              <a:spcAft>
                <a:spcPts val="0"/>
              </a:spcAft>
              <a:buNone/>
            </a:pPr>
            <a:r>
              <a:rPr lang="en-US"/>
              <a:t>EOCap4Africa – TB 05a Remote Sensing Data: Preprocessing</a:t>
            </a:r>
            <a:endParaRPr/>
          </a:p>
        </p:txBody>
      </p:sp>
      <p:sp>
        <p:nvSpPr>
          <p:cNvPr id="742" name="Google Shape;742;p49"/>
          <p:cNvSpPr txBox="1"/>
          <p:nvPr/>
        </p:nvSpPr>
        <p:spPr>
          <a:xfrm>
            <a:off x="902757" y="2275753"/>
            <a:ext cx="10548423" cy="286232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000" b="1">
                <a:solidFill>
                  <a:schemeClr val="dk1"/>
                </a:solidFill>
                <a:latin typeface="Calibri"/>
                <a:ea typeface="Calibri"/>
                <a:cs typeface="Calibri"/>
                <a:sym typeface="Calibri"/>
              </a:rPr>
              <a:t>Surface Reflectance</a:t>
            </a:r>
            <a:endParaRPr/>
          </a:p>
          <a:p>
            <a:pPr marL="342900" marR="0" lvl="0" indent="-342900" algn="l" rtl="0">
              <a:spcBef>
                <a:spcPts val="1800"/>
              </a:spcBef>
              <a:spcAft>
                <a:spcPts val="0"/>
              </a:spcAft>
              <a:buClr>
                <a:schemeClr val="dk1"/>
              </a:buClr>
              <a:buSzPts val="2000"/>
              <a:buFont typeface="Arial"/>
              <a:buChar char="•"/>
            </a:pPr>
            <a:r>
              <a:rPr lang="en-US" sz="2000">
                <a:solidFill>
                  <a:schemeClr val="dk1"/>
                </a:solidFill>
                <a:latin typeface="Calibri"/>
                <a:ea typeface="Calibri"/>
                <a:cs typeface="Calibri"/>
                <a:sym typeface="Calibri"/>
              </a:rPr>
              <a:t>Surface reflectance is a basic product in remote sensing and starting point for many applications</a:t>
            </a:r>
            <a:endParaRPr/>
          </a:p>
          <a:p>
            <a:pPr marL="342900" marR="0" lvl="0" indent="-342900" algn="l" rtl="0">
              <a:spcBef>
                <a:spcPts val="1800"/>
              </a:spcBef>
              <a:spcAft>
                <a:spcPts val="0"/>
              </a:spcAft>
              <a:buClr>
                <a:schemeClr val="dk1"/>
              </a:buClr>
              <a:buSzPts val="2000"/>
              <a:buFont typeface="Arial"/>
              <a:buChar char="•"/>
            </a:pPr>
            <a:r>
              <a:rPr lang="en-US" sz="2000">
                <a:solidFill>
                  <a:schemeClr val="dk1"/>
                </a:solidFill>
                <a:latin typeface="Calibri"/>
                <a:ea typeface="Calibri"/>
                <a:cs typeface="Calibri"/>
                <a:sym typeface="Calibri"/>
              </a:rPr>
              <a:t>Still, there are several error sources contributing to the “measured” surface reflectance</a:t>
            </a:r>
            <a:endParaRPr/>
          </a:p>
          <a:p>
            <a:pPr marL="800100" marR="0" lvl="1" indent="-342900" algn="l" rtl="0">
              <a:spcBef>
                <a:spcPts val="1200"/>
              </a:spcBef>
              <a:spcAft>
                <a:spcPts val="0"/>
              </a:spcAft>
              <a:buClr>
                <a:schemeClr val="dk1"/>
              </a:buClr>
              <a:buSzPts val="2000"/>
              <a:buFont typeface="Arial"/>
              <a:buChar char="•"/>
            </a:pPr>
            <a:r>
              <a:rPr lang="en-US" sz="2000" b="0" i="0" u="none" strike="noStrike" cap="none">
                <a:solidFill>
                  <a:schemeClr val="dk1"/>
                </a:solidFill>
                <a:latin typeface="Calibri"/>
                <a:ea typeface="Calibri"/>
                <a:cs typeface="Calibri"/>
                <a:sym typeface="Calibri"/>
              </a:rPr>
              <a:t>Sensor calibration</a:t>
            </a:r>
            <a:endParaRPr/>
          </a:p>
          <a:p>
            <a:pPr marL="800100" marR="0" lvl="1" indent="-342900" algn="l" rtl="0">
              <a:spcBef>
                <a:spcPts val="1200"/>
              </a:spcBef>
              <a:spcAft>
                <a:spcPts val="0"/>
              </a:spcAft>
              <a:buClr>
                <a:schemeClr val="dk1"/>
              </a:buClr>
              <a:buSzPts val="2000"/>
              <a:buFont typeface="Arial"/>
              <a:buChar char="•"/>
            </a:pPr>
            <a:r>
              <a:rPr lang="en-US" sz="2000" b="0" i="0" u="none" strike="noStrike" cap="none">
                <a:solidFill>
                  <a:schemeClr val="dk1"/>
                </a:solidFill>
                <a:latin typeface="Calibri"/>
                <a:ea typeface="Calibri"/>
                <a:cs typeface="Calibri"/>
                <a:sym typeface="Calibri"/>
              </a:rPr>
              <a:t>Atmospheric correction</a:t>
            </a:r>
            <a:endParaRPr/>
          </a:p>
          <a:p>
            <a:pPr marL="457200" marR="0" lvl="1" indent="0" algn="l" rtl="0">
              <a:spcBef>
                <a:spcPts val="1200"/>
              </a:spcBef>
              <a:spcAft>
                <a:spcPts val="0"/>
              </a:spcAft>
              <a:buNone/>
            </a:pPr>
            <a:endParaRPr sz="2000" b="0" i="0" u="none" strike="noStrike" cap="none">
              <a:solidFill>
                <a:schemeClr val="dk1"/>
              </a:solidFill>
              <a:latin typeface="Calibri"/>
              <a:ea typeface="Calibri"/>
              <a:cs typeface="Calibri"/>
              <a:sym typeface="Calibri"/>
            </a:endParaRP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Shape 746"/>
        <p:cNvGrpSpPr/>
        <p:nvPr/>
      </p:nvGrpSpPr>
      <p:grpSpPr>
        <a:xfrm>
          <a:off x="0" y="0"/>
          <a:ext cx="0" cy="0"/>
          <a:chOff x="0" y="0"/>
          <a:chExt cx="0" cy="0"/>
        </a:xfrm>
      </p:grpSpPr>
      <p:sp>
        <p:nvSpPr>
          <p:cNvPr id="747" name="Google Shape;747;p50"/>
          <p:cNvSpPr txBox="1">
            <a:spLocks noGrp="1"/>
          </p:cNvSpPr>
          <p:nvPr>
            <p:ph type="ctrTitle"/>
          </p:nvPr>
        </p:nvSpPr>
        <p:spPr>
          <a:xfrm>
            <a:off x="1177632" y="2586648"/>
            <a:ext cx="9755206" cy="2768924"/>
          </a:xfrm>
          <a:prstGeom prst="rect">
            <a:avLst/>
          </a:prstGeom>
          <a:noFill/>
          <a:ln>
            <a:noFill/>
          </a:ln>
        </p:spPr>
        <p:txBody>
          <a:bodyPr spcFirstLastPara="1" wrap="square" lIns="91425" tIns="45700" rIns="91425" bIns="45700" anchor="b" anchorCtr="0">
            <a:normAutofit/>
          </a:bodyPr>
          <a:lstStyle/>
          <a:p>
            <a:pPr marL="0" lvl="0" indent="0" algn="l" rtl="0">
              <a:lnSpc>
                <a:spcPct val="90000"/>
              </a:lnSpc>
              <a:spcBef>
                <a:spcPts val="0"/>
              </a:spcBef>
              <a:spcAft>
                <a:spcPts val="0"/>
              </a:spcAft>
              <a:buClr>
                <a:srgbClr val="1F4E79"/>
              </a:buClr>
              <a:buSzPts val="4000"/>
              <a:buFont typeface="Calibri"/>
              <a:buNone/>
            </a:pPr>
            <a:r>
              <a:rPr lang="en-US" sz="4000" b="1" i="0">
                <a:solidFill>
                  <a:srgbClr val="1F4E79"/>
                </a:solidFill>
                <a:latin typeface="Calibri"/>
                <a:ea typeface="Calibri"/>
                <a:cs typeface="Calibri"/>
                <a:sym typeface="Calibri"/>
              </a:rPr>
              <a:t>Thank you for your attention!</a:t>
            </a:r>
            <a:br>
              <a:rPr lang="en-US" sz="4000" b="1" i="0">
                <a:solidFill>
                  <a:srgbClr val="1F4E79"/>
                </a:solidFill>
                <a:latin typeface="Calibri"/>
                <a:ea typeface="Calibri"/>
                <a:cs typeface="Calibri"/>
                <a:sym typeface="Calibri"/>
              </a:rPr>
            </a:br>
            <a:br>
              <a:rPr lang="en-US" sz="3100" b="1" i="0">
                <a:solidFill>
                  <a:srgbClr val="1F4E79"/>
                </a:solidFill>
                <a:latin typeface="Calibri"/>
                <a:ea typeface="Calibri"/>
                <a:cs typeface="Calibri"/>
                <a:sym typeface="Calibri"/>
              </a:rPr>
            </a:br>
            <a:br>
              <a:rPr lang="en-US" sz="3100" b="1" i="0">
                <a:solidFill>
                  <a:srgbClr val="1F4E79"/>
                </a:solidFill>
                <a:latin typeface="Calibri"/>
                <a:ea typeface="Calibri"/>
                <a:cs typeface="Calibri"/>
                <a:sym typeface="Calibri"/>
              </a:rPr>
            </a:br>
            <a:br>
              <a:rPr lang="en-US" sz="3100" b="1" i="0">
                <a:solidFill>
                  <a:srgbClr val="1F4E79"/>
                </a:solidFill>
                <a:latin typeface="Calibri"/>
                <a:ea typeface="Calibri"/>
                <a:cs typeface="Calibri"/>
                <a:sym typeface="Calibri"/>
              </a:rPr>
            </a:br>
            <a:br>
              <a:rPr lang="en-US" sz="1050"/>
            </a:br>
            <a:endParaRPr sz="3600" b="1">
              <a:solidFill>
                <a:srgbClr val="2E75B5"/>
              </a:solidFill>
              <a:latin typeface="Calibri"/>
              <a:ea typeface="Calibri"/>
              <a:cs typeface="Calibri"/>
              <a:sym typeface="Calibri"/>
            </a:endParaRPr>
          </a:p>
        </p:txBody>
      </p:sp>
      <p:sp>
        <p:nvSpPr>
          <p:cNvPr id="748" name="Google Shape;748;p50"/>
          <p:cNvSpPr txBox="1"/>
          <p:nvPr/>
        </p:nvSpPr>
        <p:spPr>
          <a:xfrm>
            <a:off x="1259144" y="4087500"/>
            <a:ext cx="5991000" cy="1169700"/>
          </a:xfrm>
          <a:prstGeom prst="rect">
            <a:avLst/>
          </a:prstGeom>
          <a:noFill/>
          <a:ln>
            <a:noFill/>
          </a:ln>
        </p:spPr>
        <p:txBody>
          <a:bodyPr spcFirstLastPara="1" wrap="square" lIns="91425" tIns="45700" rIns="91425" bIns="45700" anchor="t" anchorCtr="0">
            <a:spAutoFit/>
          </a:bodyPr>
          <a:lstStyle/>
          <a:p>
            <a:pPr marL="0" lvl="0" indent="0" algn="l" rtl="0">
              <a:spcBef>
                <a:spcPts val="0"/>
              </a:spcBef>
              <a:spcAft>
                <a:spcPts val="0"/>
              </a:spcAft>
              <a:buClr>
                <a:schemeClr val="dk1"/>
              </a:buClr>
              <a:buFont typeface="Arial"/>
              <a:buNone/>
            </a:pPr>
            <a:r>
              <a:rPr lang="en-US" sz="1800" b="1">
                <a:solidFill>
                  <a:srgbClr val="4D4D4D"/>
                </a:solidFill>
              </a:rPr>
              <a:t>Dr. Insa Otte (on behalf of the EOCap4Africa Team) and colleagues</a:t>
            </a:r>
            <a:endParaRPr/>
          </a:p>
          <a:p>
            <a:pPr marL="0" marR="0" lvl="0" indent="0" algn="l" rtl="0">
              <a:spcBef>
                <a:spcPts val="0"/>
              </a:spcBef>
              <a:spcAft>
                <a:spcPts val="0"/>
              </a:spcAft>
              <a:buNone/>
            </a:pPr>
            <a:endParaRPr sz="1800">
              <a:solidFill>
                <a:srgbClr val="4D4D4D"/>
              </a:solidFill>
              <a:latin typeface="Arial"/>
              <a:ea typeface="Arial"/>
              <a:cs typeface="Arial"/>
              <a:sym typeface="Arial"/>
            </a:endParaRPr>
          </a:p>
          <a:p>
            <a:pPr marL="0" marR="0" lvl="0" indent="0" algn="l" rtl="0">
              <a:spcBef>
                <a:spcPts val="0"/>
              </a:spcBef>
              <a:spcAft>
                <a:spcPts val="0"/>
              </a:spcAft>
              <a:buClr>
                <a:srgbClr val="4D4D4D"/>
              </a:buClr>
              <a:buSzPts val="1600"/>
              <a:buFont typeface="Arial"/>
              <a:buNone/>
            </a:pPr>
            <a:r>
              <a:rPr lang="en-US" sz="1600">
                <a:solidFill>
                  <a:srgbClr val="4D4D4D"/>
                </a:solidFill>
                <a:latin typeface="Arial"/>
                <a:ea typeface="Arial"/>
                <a:cs typeface="Arial"/>
                <a:sym typeface="Arial"/>
              </a:rPr>
              <a:t>insa.otte@uni-wuerzburg.de</a:t>
            </a:r>
            <a:endParaRPr/>
          </a:p>
        </p:txBody>
      </p:sp>
      <p:sp>
        <p:nvSpPr>
          <p:cNvPr id="749" name="Google Shape;749;p50"/>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49</a:t>
            </a:fld>
            <a:endParaRPr/>
          </a:p>
        </p:txBody>
      </p:sp>
      <p:grpSp>
        <p:nvGrpSpPr>
          <p:cNvPr id="750" name="Google Shape;750;p50"/>
          <p:cNvGrpSpPr/>
          <p:nvPr/>
        </p:nvGrpSpPr>
        <p:grpSpPr>
          <a:xfrm>
            <a:off x="1622838" y="139853"/>
            <a:ext cx="9360000" cy="1377319"/>
            <a:chOff x="1622838" y="139853"/>
            <a:chExt cx="9360000" cy="1377319"/>
          </a:xfrm>
        </p:grpSpPr>
        <p:pic>
          <p:nvPicPr>
            <p:cNvPr id="751" name="Google Shape;751;p50"/>
            <p:cNvPicPr preferRelativeResize="0"/>
            <p:nvPr/>
          </p:nvPicPr>
          <p:blipFill rotWithShape="1">
            <a:blip r:embed="rId3">
              <a:alphaModFix/>
            </a:blip>
            <a:srcRect/>
            <a:stretch/>
          </p:blipFill>
          <p:spPr>
            <a:xfrm>
              <a:off x="1622838" y="139853"/>
              <a:ext cx="9360000" cy="1377319"/>
            </a:xfrm>
            <a:prstGeom prst="rect">
              <a:avLst/>
            </a:prstGeom>
            <a:noFill/>
            <a:ln>
              <a:noFill/>
            </a:ln>
          </p:spPr>
        </p:pic>
        <p:pic>
          <p:nvPicPr>
            <p:cNvPr id="752" name="Google Shape;752;p50" descr="Ein Bild, das Text, Schrift, Grafiken, weiß enthält.&#10;&#10;Automatisch generierte Beschreibung"/>
            <p:cNvPicPr preferRelativeResize="0"/>
            <p:nvPr/>
          </p:nvPicPr>
          <p:blipFill rotWithShape="1">
            <a:blip r:embed="rId4">
              <a:alphaModFix/>
            </a:blip>
            <a:srcRect/>
            <a:stretch/>
          </p:blipFill>
          <p:spPr>
            <a:xfrm>
              <a:off x="5218909" y="300517"/>
              <a:ext cx="2646279" cy="936347"/>
            </a:xfrm>
            <a:prstGeom prst="rect">
              <a:avLst/>
            </a:prstGeom>
            <a:noFill/>
            <a:ln>
              <a:noFill/>
            </a:ln>
          </p:spPr>
        </p:pic>
      </p:grpSp>
      <p:pic>
        <p:nvPicPr>
          <p:cNvPr id="753" name="Google Shape;753;p50"/>
          <p:cNvPicPr preferRelativeResize="0"/>
          <p:nvPr/>
        </p:nvPicPr>
        <p:blipFill rotWithShape="1">
          <a:blip r:embed="rId5">
            <a:alphaModFix amt="30000"/>
          </a:blip>
          <a:srcRect/>
          <a:stretch/>
        </p:blipFill>
        <p:spPr>
          <a:xfrm rot="-5400000">
            <a:off x="-3042044" y="3163081"/>
            <a:ext cx="6768000" cy="531838"/>
          </a:xfrm>
          <a:prstGeom prst="rect">
            <a:avLst/>
          </a:prstGeom>
          <a:noFill/>
          <a:ln>
            <a:noFill/>
          </a:ln>
        </p:spPr>
      </p:pic>
      <p:grpSp>
        <p:nvGrpSpPr>
          <p:cNvPr id="754" name="Google Shape;754;p50"/>
          <p:cNvGrpSpPr/>
          <p:nvPr/>
        </p:nvGrpSpPr>
        <p:grpSpPr>
          <a:xfrm>
            <a:off x="1259143" y="5829778"/>
            <a:ext cx="9855759" cy="749899"/>
            <a:chOff x="1098931" y="5326428"/>
            <a:chExt cx="9855759" cy="749899"/>
          </a:xfrm>
        </p:grpSpPr>
        <p:grpSp>
          <p:nvGrpSpPr>
            <p:cNvPr id="755" name="Google Shape;755;p50"/>
            <p:cNvGrpSpPr/>
            <p:nvPr/>
          </p:nvGrpSpPr>
          <p:grpSpPr>
            <a:xfrm>
              <a:off x="1098931" y="5340828"/>
              <a:ext cx="9082114" cy="735499"/>
              <a:chOff x="609597" y="5421223"/>
              <a:chExt cx="9082114" cy="735499"/>
            </a:xfrm>
          </p:grpSpPr>
          <p:pic>
            <p:nvPicPr>
              <p:cNvPr id="756" name="Google Shape;756;p50" descr="Ein Bild, das Text, Schrift, Grafiken, Screenshot enthält.&#10;&#10;Automatisch generierte Beschreibung"/>
              <p:cNvPicPr preferRelativeResize="0"/>
              <p:nvPr/>
            </p:nvPicPr>
            <p:blipFill rotWithShape="1">
              <a:blip r:embed="rId6">
                <a:alphaModFix/>
              </a:blip>
              <a:srcRect/>
              <a:stretch/>
            </p:blipFill>
            <p:spPr>
              <a:xfrm>
                <a:off x="609597" y="5436722"/>
                <a:ext cx="1644246" cy="720000"/>
              </a:xfrm>
              <a:prstGeom prst="rect">
                <a:avLst/>
              </a:prstGeom>
              <a:noFill/>
              <a:ln>
                <a:noFill/>
              </a:ln>
            </p:spPr>
          </p:pic>
          <p:pic>
            <p:nvPicPr>
              <p:cNvPr id="757" name="Google Shape;757;p50" descr="Ein Bild, das Schrift, Grafiken, Logo, Screenshot enthält.&#10;&#10;Automatisch generierte Beschreibung"/>
              <p:cNvPicPr preferRelativeResize="0"/>
              <p:nvPr/>
            </p:nvPicPr>
            <p:blipFill rotWithShape="1">
              <a:blip r:embed="rId7">
                <a:alphaModFix/>
              </a:blip>
              <a:srcRect/>
              <a:stretch/>
            </p:blipFill>
            <p:spPr>
              <a:xfrm>
                <a:off x="2445867" y="5436722"/>
                <a:ext cx="861328" cy="720000"/>
              </a:xfrm>
              <a:prstGeom prst="rect">
                <a:avLst/>
              </a:prstGeom>
              <a:noFill/>
              <a:ln>
                <a:noFill/>
              </a:ln>
            </p:spPr>
          </p:pic>
          <p:pic>
            <p:nvPicPr>
              <p:cNvPr id="758" name="Google Shape;758;p50" descr="Ein Bild, das Schwarz, Dunkelheit enthält.&#10;&#10;Automatisch generierte Beschreibung"/>
              <p:cNvPicPr preferRelativeResize="0"/>
              <p:nvPr/>
            </p:nvPicPr>
            <p:blipFill rotWithShape="1">
              <a:blip r:embed="rId8">
                <a:alphaModFix/>
              </a:blip>
              <a:srcRect/>
              <a:stretch/>
            </p:blipFill>
            <p:spPr>
              <a:xfrm>
                <a:off x="3499219" y="5436722"/>
                <a:ext cx="1800000" cy="720000"/>
              </a:xfrm>
              <a:prstGeom prst="rect">
                <a:avLst/>
              </a:prstGeom>
              <a:noFill/>
              <a:ln>
                <a:noFill/>
              </a:ln>
            </p:spPr>
          </p:pic>
          <p:pic>
            <p:nvPicPr>
              <p:cNvPr id="759" name="Google Shape;759;p50" descr="Ein Bild, das Logo, Grafiken, Symbol, Clipart enthält.&#10;&#10;Automatisch generierte Beschreibung"/>
              <p:cNvPicPr preferRelativeResize="0"/>
              <p:nvPr/>
            </p:nvPicPr>
            <p:blipFill rotWithShape="1">
              <a:blip r:embed="rId9">
                <a:alphaModFix/>
              </a:blip>
              <a:srcRect/>
              <a:stretch/>
            </p:blipFill>
            <p:spPr>
              <a:xfrm>
                <a:off x="5491243" y="5436722"/>
                <a:ext cx="837209" cy="720000"/>
              </a:xfrm>
              <a:prstGeom prst="rect">
                <a:avLst/>
              </a:prstGeom>
              <a:noFill/>
              <a:ln>
                <a:noFill/>
              </a:ln>
            </p:spPr>
          </p:pic>
          <p:pic>
            <p:nvPicPr>
              <p:cNvPr id="760" name="Google Shape;760;p50" descr="Ein Bild, das Text, Logo, Design, Darstellung enthält.&#10;&#10;Automatisch generierte Beschreibung"/>
              <p:cNvPicPr preferRelativeResize="0"/>
              <p:nvPr/>
            </p:nvPicPr>
            <p:blipFill rotWithShape="1">
              <a:blip r:embed="rId10">
                <a:alphaModFix/>
              </a:blip>
              <a:srcRect/>
              <a:stretch/>
            </p:blipFill>
            <p:spPr>
              <a:xfrm>
                <a:off x="6520476" y="5421223"/>
                <a:ext cx="2278481" cy="720000"/>
              </a:xfrm>
              <a:prstGeom prst="rect">
                <a:avLst/>
              </a:prstGeom>
              <a:noFill/>
              <a:ln>
                <a:noFill/>
              </a:ln>
            </p:spPr>
          </p:pic>
          <p:pic>
            <p:nvPicPr>
              <p:cNvPr id="761" name="Google Shape;761;p50" descr="Ein Bild, das Symbol, Grafiken, Flagge enthält.&#10;&#10;Automatisch generierte Beschreibung"/>
              <p:cNvPicPr preferRelativeResize="0"/>
              <p:nvPr/>
            </p:nvPicPr>
            <p:blipFill rotWithShape="1">
              <a:blip r:embed="rId11">
                <a:alphaModFix/>
              </a:blip>
              <a:srcRect/>
              <a:stretch/>
            </p:blipFill>
            <p:spPr>
              <a:xfrm>
                <a:off x="8990981" y="5421223"/>
                <a:ext cx="700730" cy="720000"/>
              </a:xfrm>
              <a:prstGeom prst="rect">
                <a:avLst/>
              </a:prstGeom>
              <a:noFill/>
              <a:ln>
                <a:noFill/>
              </a:ln>
            </p:spPr>
          </p:pic>
        </p:grpSp>
        <p:pic>
          <p:nvPicPr>
            <p:cNvPr id="762" name="Google Shape;762;p50" descr="KNUST Logo"/>
            <p:cNvPicPr preferRelativeResize="0"/>
            <p:nvPr/>
          </p:nvPicPr>
          <p:blipFill rotWithShape="1">
            <a:blip r:embed="rId12">
              <a:alphaModFix/>
            </a:blip>
            <a:srcRect/>
            <a:stretch/>
          </p:blipFill>
          <p:spPr>
            <a:xfrm>
              <a:off x="10373069" y="5326428"/>
              <a:ext cx="581621" cy="734400"/>
            </a:xfrm>
            <a:prstGeom prst="rect">
              <a:avLst/>
            </a:prstGeom>
            <a:noFill/>
            <a:ln>
              <a:noFill/>
            </a:ln>
          </p:spPr>
        </p:pic>
      </p:gr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206"/>
        <p:cNvGrpSpPr/>
        <p:nvPr/>
      </p:nvGrpSpPr>
      <p:grpSpPr>
        <a:xfrm>
          <a:off x="0" y="0"/>
          <a:ext cx="0" cy="0"/>
          <a:chOff x="0" y="0"/>
          <a:chExt cx="0" cy="0"/>
        </a:xfrm>
      </p:grpSpPr>
      <p:sp>
        <p:nvSpPr>
          <p:cNvPr id="207" name="Google Shape;207;p5"/>
          <p:cNvSpPr txBox="1"/>
          <p:nvPr/>
        </p:nvSpPr>
        <p:spPr>
          <a:xfrm>
            <a:off x="902757" y="472704"/>
            <a:ext cx="9773952" cy="58477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3200" b="1">
                <a:solidFill>
                  <a:schemeClr val="dk1"/>
                </a:solidFill>
                <a:latin typeface="Calibri"/>
                <a:ea typeface="Calibri"/>
                <a:cs typeface="Calibri"/>
                <a:sym typeface="Calibri"/>
              </a:rPr>
              <a:t>The purpose of preprocessing satellite imagery</a:t>
            </a:r>
            <a:endParaRPr/>
          </a:p>
        </p:txBody>
      </p:sp>
      <p:pic>
        <p:nvPicPr>
          <p:cNvPr id="208" name="Google Shape;208;p5" descr="Ein Bild, das Schwarz, Dunkelheit enthält.&#10;&#10;Automatisch generierte Beschreibung"/>
          <p:cNvPicPr preferRelativeResize="0"/>
          <p:nvPr/>
        </p:nvPicPr>
        <p:blipFill rotWithShape="1">
          <a:blip r:embed="rId3">
            <a:alphaModFix/>
          </a:blip>
          <a:srcRect/>
          <a:stretch/>
        </p:blipFill>
        <p:spPr>
          <a:xfrm>
            <a:off x="11235462" y="112704"/>
            <a:ext cx="720000" cy="720000"/>
          </a:xfrm>
          <a:prstGeom prst="rect">
            <a:avLst/>
          </a:prstGeom>
          <a:noFill/>
          <a:ln>
            <a:noFill/>
          </a:ln>
        </p:spPr>
      </p:pic>
      <p:sp>
        <p:nvSpPr>
          <p:cNvPr id="209" name="Google Shape;209;p5"/>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5</a:t>
            </a:fld>
            <a:endParaRPr/>
          </a:p>
        </p:txBody>
      </p:sp>
      <p:pic>
        <p:nvPicPr>
          <p:cNvPr id="210" name="Google Shape;210;p5"/>
          <p:cNvPicPr preferRelativeResize="0"/>
          <p:nvPr/>
        </p:nvPicPr>
        <p:blipFill rotWithShape="1">
          <a:blip r:embed="rId4">
            <a:alphaModFix amt="30000"/>
          </a:blip>
          <a:srcRect/>
          <a:stretch/>
        </p:blipFill>
        <p:spPr>
          <a:xfrm rot="-5400000">
            <a:off x="-3042044" y="3163081"/>
            <a:ext cx="6768000" cy="531838"/>
          </a:xfrm>
          <a:prstGeom prst="rect">
            <a:avLst/>
          </a:prstGeom>
          <a:noFill/>
          <a:ln>
            <a:noFill/>
          </a:ln>
        </p:spPr>
      </p:pic>
      <p:sp>
        <p:nvSpPr>
          <p:cNvPr id="211" name="Google Shape;211;p5"/>
          <p:cNvSpPr txBox="1"/>
          <p:nvPr/>
        </p:nvSpPr>
        <p:spPr>
          <a:xfrm>
            <a:off x="1034693" y="1811817"/>
            <a:ext cx="9774000" cy="3478500"/>
          </a:xfrm>
          <a:prstGeom prst="rect">
            <a:avLst/>
          </a:prstGeom>
          <a:noFill/>
          <a:ln>
            <a:noFill/>
          </a:ln>
        </p:spPr>
        <p:txBody>
          <a:bodyPr spcFirstLastPara="1" wrap="square" lIns="91425" tIns="45700" rIns="91425" bIns="45700" anchor="t" anchorCtr="0">
            <a:spAutoFit/>
          </a:bodyPr>
          <a:lstStyle/>
          <a:p>
            <a:pPr marL="228600" marR="0" lvl="0" indent="-228600" algn="l" rtl="0">
              <a:spcBef>
                <a:spcPts val="0"/>
              </a:spcBef>
              <a:spcAft>
                <a:spcPts val="0"/>
              </a:spcAft>
              <a:buClr>
                <a:schemeClr val="dk1"/>
              </a:buClr>
              <a:buSzPts val="2000"/>
              <a:buFont typeface="Arial"/>
              <a:buChar char="•"/>
            </a:pPr>
            <a:r>
              <a:rPr lang="en-US" sz="2000">
                <a:solidFill>
                  <a:schemeClr val="dk1"/>
                </a:solidFill>
                <a:latin typeface="Calibri"/>
                <a:ea typeface="Calibri"/>
                <a:cs typeface="Calibri"/>
                <a:sym typeface="Calibri"/>
              </a:rPr>
              <a:t>Raw satellite imagery inherits systematic error of various kinds</a:t>
            </a:r>
            <a:endParaRPr/>
          </a:p>
          <a:p>
            <a:pPr marL="228600" marR="0" lvl="0" indent="-228600" algn="l" rtl="0">
              <a:spcBef>
                <a:spcPts val="1200"/>
              </a:spcBef>
              <a:spcAft>
                <a:spcPts val="0"/>
              </a:spcAft>
              <a:buClr>
                <a:schemeClr val="dk1"/>
              </a:buClr>
              <a:buSzPts val="2000"/>
              <a:buFont typeface="Arial"/>
              <a:buChar char="•"/>
            </a:pPr>
            <a:r>
              <a:rPr lang="en-US" sz="2000">
                <a:solidFill>
                  <a:schemeClr val="dk1"/>
                </a:solidFill>
                <a:latin typeface="Calibri"/>
                <a:ea typeface="Calibri"/>
                <a:cs typeface="Calibri"/>
                <a:sym typeface="Calibri"/>
              </a:rPr>
              <a:t>These systematic errors depend on the acquisition technique</a:t>
            </a:r>
            <a:endParaRPr/>
          </a:p>
          <a:p>
            <a:pPr marL="228600" marR="0" lvl="0" indent="-228600" algn="l" rtl="0">
              <a:spcBef>
                <a:spcPts val="1200"/>
              </a:spcBef>
              <a:spcAft>
                <a:spcPts val="0"/>
              </a:spcAft>
              <a:buClr>
                <a:schemeClr val="dk1"/>
              </a:buClr>
              <a:buSzPts val="2000"/>
              <a:buFont typeface="Arial"/>
              <a:buChar char="•"/>
            </a:pPr>
            <a:r>
              <a:rPr lang="en-US" sz="2000">
                <a:solidFill>
                  <a:schemeClr val="dk1"/>
                </a:solidFill>
                <a:latin typeface="Calibri"/>
                <a:ea typeface="Calibri"/>
                <a:cs typeface="Calibri"/>
                <a:sym typeface="Calibri"/>
              </a:rPr>
              <a:t>These ‘unwanted’ effects can be of radiometric or spatial nature, meaning that the value that was recorded, does not relate to the actual ground observation or that the pixel we look at is distorted in some way</a:t>
            </a:r>
            <a:endParaRPr/>
          </a:p>
          <a:p>
            <a:pPr marL="228600" marR="0" lvl="0" indent="-228600" algn="l" rtl="0">
              <a:spcBef>
                <a:spcPts val="1200"/>
              </a:spcBef>
              <a:spcAft>
                <a:spcPts val="0"/>
              </a:spcAft>
              <a:buClr>
                <a:schemeClr val="dk1"/>
              </a:buClr>
              <a:buSzPts val="2000"/>
              <a:buFont typeface="Arial"/>
              <a:buChar char="•"/>
            </a:pPr>
            <a:r>
              <a:rPr lang="en-US" sz="2000">
                <a:solidFill>
                  <a:schemeClr val="dk1"/>
                </a:solidFill>
                <a:latin typeface="Calibri"/>
                <a:ea typeface="Calibri"/>
                <a:cs typeface="Calibri"/>
                <a:sym typeface="Calibri"/>
              </a:rPr>
              <a:t>Using this as a basis for any kind of scientific analysis propagates errors, which can lead to misclassifications and wrong conclusions</a:t>
            </a:r>
            <a:endParaRPr/>
          </a:p>
          <a:p>
            <a:pPr marL="228600" marR="0" lvl="0" indent="-228600" algn="l" rtl="0">
              <a:spcBef>
                <a:spcPts val="1200"/>
              </a:spcBef>
              <a:spcAft>
                <a:spcPts val="0"/>
              </a:spcAft>
              <a:buClr>
                <a:schemeClr val="dk1"/>
              </a:buClr>
              <a:buSzPts val="2000"/>
              <a:buFont typeface="Arial"/>
              <a:buChar char="•"/>
            </a:pPr>
            <a:r>
              <a:rPr lang="en-US" sz="2000">
                <a:solidFill>
                  <a:schemeClr val="dk1"/>
                </a:solidFill>
                <a:latin typeface="Calibri"/>
                <a:ea typeface="Calibri"/>
                <a:cs typeface="Calibri"/>
                <a:sym typeface="Calibri"/>
              </a:rPr>
              <a:t>Consequently, solely completely calibrated data allows to detect and precisely quantify trends of changes in land cover</a:t>
            </a:r>
            <a:endParaRPr/>
          </a:p>
        </p:txBody>
      </p:sp>
      <p:sp>
        <p:nvSpPr>
          <p:cNvPr id="212" name="Google Shape;212;p5"/>
          <p:cNvSpPr txBox="1">
            <a:spLocks noGrp="1"/>
          </p:cNvSpPr>
          <p:nvPr>
            <p:ph type="ftr" idx="11"/>
          </p:nvPr>
        </p:nvSpPr>
        <p:spPr>
          <a:xfrm>
            <a:off x="2865663" y="6356350"/>
            <a:ext cx="6460672" cy="456647"/>
          </a:xfrm>
          <a:prstGeom prst="rect">
            <a:avLst/>
          </a:prstGeom>
          <a:noFill/>
          <a:ln>
            <a:noFill/>
          </a:ln>
        </p:spPr>
        <p:txBody>
          <a:bodyPr spcFirstLastPara="1" wrap="square" lIns="91425" tIns="45700" rIns="91425" bIns="45700" anchor="ctr" anchorCtr="0">
            <a:noAutofit/>
          </a:bodyPr>
          <a:lstStyle/>
          <a:p>
            <a:pPr marL="0" lvl="0" indent="0" algn="ctr" rtl="0">
              <a:spcBef>
                <a:spcPts val="0"/>
              </a:spcBef>
              <a:spcAft>
                <a:spcPts val="0"/>
              </a:spcAft>
              <a:buNone/>
            </a:pPr>
            <a:r>
              <a:rPr lang="en-US"/>
              <a:t>EOCap4Africa – TB 05a Remote Sensing Data: Preprocessing</a:t>
            </a:r>
            <a:endParaRP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Shape 736">
          <a:extLst>
            <a:ext uri="{FF2B5EF4-FFF2-40B4-BE49-F238E27FC236}">
              <a16:creationId xmlns:a16="http://schemas.microsoft.com/office/drawing/2014/main" id="{10AE935B-1BC5-70D2-5C61-F6B3A4E1796B}"/>
            </a:ext>
          </a:extLst>
        </p:cNvPr>
        <p:cNvGrpSpPr/>
        <p:nvPr/>
      </p:nvGrpSpPr>
      <p:grpSpPr>
        <a:xfrm>
          <a:off x="0" y="0"/>
          <a:ext cx="0" cy="0"/>
          <a:chOff x="0" y="0"/>
          <a:chExt cx="0" cy="0"/>
        </a:xfrm>
      </p:grpSpPr>
      <p:sp>
        <p:nvSpPr>
          <p:cNvPr id="737" name="Google Shape;737;p49">
            <a:extLst>
              <a:ext uri="{FF2B5EF4-FFF2-40B4-BE49-F238E27FC236}">
                <a16:creationId xmlns:a16="http://schemas.microsoft.com/office/drawing/2014/main" id="{0EF33947-C069-1581-1E86-67D67B74CE97}"/>
              </a:ext>
            </a:extLst>
          </p:cNvPr>
          <p:cNvSpPr txBox="1"/>
          <p:nvPr/>
        </p:nvSpPr>
        <p:spPr>
          <a:xfrm>
            <a:off x="902757" y="472704"/>
            <a:ext cx="9773952" cy="58473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3200" b="1" dirty="0">
                <a:solidFill>
                  <a:schemeClr val="dk1"/>
                </a:solidFill>
                <a:latin typeface="Calibri"/>
                <a:ea typeface="Calibri"/>
                <a:cs typeface="Calibri"/>
                <a:sym typeface="Calibri"/>
              </a:rPr>
              <a:t>References</a:t>
            </a:r>
            <a:endParaRPr dirty="0"/>
          </a:p>
        </p:txBody>
      </p:sp>
      <p:pic>
        <p:nvPicPr>
          <p:cNvPr id="738" name="Google Shape;738;p49" descr="Ein Bild, das Schwarz, Dunkelheit enthält.&#10;&#10;Automatisch generierte Beschreibung">
            <a:extLst>
              <a:ext uri="{FF2B5EF4-FFF2-40B4-BE49-F238E27FC236}">
                <a16:creationId xmlns:a16="http://schemas.microsoft.com/office/drawing/2014/main" id="{2B82EBD6-CC5B-8917-C674-14133C093431}"/>
              </a:ext>
            </a:extLst>
          </p:cNvPr>
          <p:cNvPicPr preferRelativeResize="0"/>
          <p:nvPr/>
        </p:nvPicPr>
        <p:blipFill rotWithShape="1">
          <a:blip r:embed="rId3">
            <a:alphaModFix/>
          </a:blip>
          <a:srcRect/>
          <a:stretch/>
        </p:blipFill>
        <p:spPr>
          <a:xfrm>
            <a:off x="11235462" y="112704"/>
            <a:ext cx="720000" cy="720000"/>
          </a:xfrm>
          <a:prstGeom prst="rect">
            <a:avLst/>
          </a:prstGeom>
          <a:noFill/>
          <a:ln>
            <a:noFill/>
          </a:ln>
        </p:spPr>
      </p:pic>
      <p:sp>
        <p:nvSpPr>
          <p:cNvPr id="739" name="Google Shape;739;p49">
            <a:extLst>
              <a:ext uri="{FF2B5EF4-FFF2-40B4-BE49-F238E27FC236}">
                <a16:creationId xmlns:a16="http://schemas.microsoft.com/office/drawing/2014/main" id="{9083DFE1-FABC-EC75-F451-67335D73BF62}"/>
              </a:ext>
            </a:extLst>
          </p:cNvPr>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50</a:t>
            </a:fld>
            <a:endParaRPr/>
          </a:p>
        </p:txBody>
      </p:sp>
      <p:pic>
        <p:nvPicPr>
          <p:cNvPr id="740" name="Google Shape;740;p49">
            <a:extLst>
              <a:ext uri="{FF2B5EF4-FFF2-40B4-BE49-F238E27FC236}">
                <a16:creationId xmlns:a16="http://schemas.microsoft.com/office/drawing/2014/main" id="{38296FA4-5EB3-4334-4DAC-C73885023027}"/>
              </a:ext>
            </a:extLst>
          </p:cNvPr>
          <p:cNvPicPr preferRelativeResize="0"/>
          <p:nvPr/>
        </p:nvPicPr>
        <p:blipFill rotWithShape="1">
          <a:blip r:embed="rId4">
            <a:alphaModFix amt="30000"/>
          </a:blip>
          <a:srcRect/>
          <a:stretch/>
        </p:blipFill>
        <p:spPr>
          <a:xfrm rot="-5400000">
            <a:off x="-3042044" y="3163081"/>
            <a:ext cx="6768000" cy="531838"/>
          </a:xfrm>
          <a:prstGeom prst="rect">
            <a:avLst/>
          </a:prstGeom>
          <a:noFill/>
          <a:ln>
            <a:noFill/>
          </a:ln>
        </p:spPr>
      </p:pic>
      <p:sp>
        <p:nvSpPr>
          <p:cNvPr id="741" name="Google Shape;741;p49">
            <a:extLst>
              <a:ext uri="{FF2B5EF4-FFF2-40B4-BE49-F238E27FC236}">
                <a16:creationId xmlns:a16="http://schemas.microsoft.com/office/drawing/2014/main" id="{F7AEE1DA-4A9C-0EF7-DACF-DC4A85D8A752}"/>
              </a:ext>
            </a:extLst>
          </p:cNvPr>
          <p:cNvSpPr txBox="1">
            <a:spLocks noGrp="1"/>
          </p:cNvSpPr>
          <p:nvPr>
            <p:ph type="ftr" idx="11"/>
          </p:nvPr>
        </p:nvSpPr>
        <p:spPr>
          <a:xfrm>
            <a:off x="2865663" y="6356350"/>
            <a:ext cx="6460672" cy="456647"/>
          </a:xfrm>
          <a:prstGeom prst="rect">
            <a:avLst/>
          </a:prstGeom>
          <a:noFill/>
          <a:ln>
            <a:noFill/>
          </a:ln>
        </p:spPr>
        <p:txBody>
          <a:bodyPr spcFirstLastPara="1" wrap="square" lIns="91425" tIns="45700" rIns="91425" bIns="45700" anchor="ctr" anchorCtr="0">
            <a:noAutofit/>
          </a:bodyPr>
          <a:lstStyle/>
          <a:p>
            <a:pPr marL="0" lvl="0" indent="0" algn="ctr" rtl="0">
              <a:spcBef>
                <a:spcPts val="0"/>
              </a:spcBef>
              <a:spcAft>
                <a:spcPts val="0"/>
              </a:spcAft>
              <a:buNone/>
            </a:pPr>
            <a:r>
              <a:rPr lang="en-US"/>
              <a:t>EOCap4Africa – TB 05a Remote Sensing Data: Preprocessing</a:t>
            </a:r>
            <a:endParaRPr/>
          </a:p>
        </p:txBody>
      </p:sp>
      <p:sp>
        <p:nvSpPr>
          <p:cNvPr id="5" name="Textfeld 4">
            <a:extLst>
              <a:ext uri="{FF2B5EF4-FFF2-40B4-BE49-F238E27FC236}">
                <a16:creationId xmlns:a16="http://schemas.microsoft.com/office/drawing/2014/main" id="{EB85E118-F106-4ACA-F328-8F53C9136A4B}"/>
              </a:ext>
            </a:extLst>
          </p:cNvPr>
          <p:cNvSpPr txBox="1"/>
          <p:nvPr/>
        </p:nvSpPr>
        <p:spPr>
          <a:xfrm>
            <a:off x="902757" y="1189962"/>
            <a:ext cx="10716086" cy="5047536"/>
          </a:xfrm>
          <a:prstGeom prst="rect">
            <a:avLst/>
          </a:prstGeom>
          <a:noFill/>
        </p:spPr>
        <p:txBody>
          <a:bodyPr wrap="square">
            <a:spAutoFit/>
          </a:bodyPr>
          <a:lstStyle/>
          <a:p>
            <a:pPr>
              <a:buNone/>
            </a:pPr>
            <a:r>
              <a:rPr lang="en-GB" dirty="0" err="1">
                <a:solidFill>
                  <a:schemeClr val="tx1"/>
                </a:solidFill>
                <a:effectLst/>
              </a:rPr>
              <a:t>EOcollege</a:t>
            </a:r>
            <a:r>
              <a:rPr lang="en-GB" dirty="0">
                <a:solidFill>
                  <a:schemeClr val="tx1"/>
                </a:solidFill>
                <a:effectLst/>
              </a:rPr>
              <a:t>. (n.d.). </a:t>
            </a:r>
            <a:r>
              <a:rPr lang="en-GB" i="1" dirty="0">
                <a:solidFill>
                  <a:schemeClr val="tx1"/>
                </a:solidFill>
                <a:effectLst/>
              </a:rPr>
              <a:t>Land in Focus – Basics of Remote Sensing</a:t>
            </a:r>
            <a:r>
              <a:rPr lang="en-GB" dirty="0">
                <a:solidFill>
                  <a:schemeClr val="tx1"/>
                </a:solidFill>
                <a:effectLst/>
              </a:rPr>
              <a:t>. Retrieved 3 February 2026, from </a:t>
            </a:r>
            <a:r>
              <a:rPr lang="en-GB" dirty="0">
                <a:solidFill>
                  <a:schemeClr val="tx1"/>
                </a:solidFill>
                <a:effectLst/>
                <a:hlinkClick r:id="rId5">
                  <a:extLst>
                    <a:ext uri="{A12FA001-AC4F-418D-AE19-62706E023703}">
                      <ahyp:hlinkClr xmlns:ahyp="http://schemas.microsoft.com/office/drawing/2018/hyperlinkcolor" val="tx"/>
                    </a:ext>
                  </a:extLst>
                </a:hlinkClick>
              </a:rPr>
              <a:t>https://eo-college.org/courses/landinfocus/</a:t>
            </a:r>
            <a:endParaRPr lang="en-GB" dirty="0">
              <a:solidFill>
                <a:schemeClr val="tx1"/>
              </a:solidFill>
              <a:effectLst/>
            </a:endParaRPr>
          </a:p>
          <a:p>
            <a:pPr>
              <a:buNone/>
            </a:pPr>
            <a:endParaRPr lang="en-GB" dirty="0">
              <a:solidFill>
                <a:schemeClr val="tx1"/>
              </a:solidFill>
              <a:effectLst/>
            </a:endParaRPr>
          </a:p>
          <a:p>
            <a:pPr>
              <a:buNone/>
            </a:pPr>
            <a:r>
              <a:rPr lang="en-GB" dirty="0">
                <a:solidFill>
                  <a:schemeClr val="tx1"/>
                </a:solidFill>
                <a:effectLst/>
              </a:rPr>
              <a:t>EROS. (n.d.). </a:t>
            </a:r>
            <a:r>
              <a:rPr lang="en-GB" i="1" dirty="0">
                <a:solidFill>
                  <a:schemeClr val="tx1"/>
                </a:solidFill>
                <a:effectLst/>
              </a:rPr>
              <a:t>Dolan Springs, Arizona</a:t>
            </a:r>
            <a:r>
              <a:rPr lang="en-GB" dirty="0">
                <a:solidFill>
                  <a:schemeClr val="tx1"/>
                </a:solidFill>
                <a:effectLst/>
              </a:rPr>
              <a:t>. Retrieved </a:t>
            </a:r>
            <a:r>
              <a:rPr lang="en-GB" dirty="0">
                <a:solidFill>
                  <a:schemeClr val="tx1"/>
                </a:solidFill>
                <a:effectLst/>
                <a:hlinkClick r:id="rId6">
                  <a:extLst>
                    <a:ext uri="{A12FA001-AC4F-418D-AE19-62706E023703}">
                      <ahyp:hlinkClr xmlns:ahyp="http://schemas.microsoft.com/office/drawing/2018/hyperlinkcolor" val="tx"/>
                    </a:ext>
                  </a:extLst>
                </a:hlinkClick>
              </a:rPr>
              <a:t>https://eros.usgs.gov/media-gallery/image-of-the-week/dolan-springs-arizona</a:t>
            </a:r>
            <a:endParaRPr lang="en-GB" dirty="0">
              <a:solidFill>
                <a:schemeClr val="tx1"/>
              </a:solidFill>
              <a:effectLst/>
            </a:endParaRPr>
          </a:p>
          <a:p>
            <a:pPr>
              <a:buNone/>
            </a:pPr>
            <a:endParaRPr lang="en-GB" dirty="0">
              <a:solidFill>
                <a:schemeClr val="tx1"/>
              </a:solidFill>
              <a:effectLst/>
            </a:endParaRPr>
          </a:p>
          <a:p>
            <a:pPr>
              <a:buNone/>
            </a:pPr>
            <a:r>
              <a:rPr lang="en-GB" dirty="0">
                <a:solidFill>
                  <a:schemeClr val="tx1"/>
                </a:solidFill>
                <a:effectLst/>
              </a:rPr>
              <a:t>ESA. (n.d.-a). </a:t>
            </a:r>
            <a:r>
              <a:rPr lang="en-GB" i="1" dirty="0">
                <a:solidFill>
                  <a:schemeClr val="tx1"/>
                </a:solidFill>
                <a:effectLst/>
              </a:rPr>
              <a:t>MERIS Overview</a:t>
            </a:r>
            <a:r>
              <a:rPr lang="en-GB" dirty="0">
                <a:solidFill>
                  <a:schemeClr val="tx1"/>
                </a:solidFill>
                <a:effectLst/>
              </a:rPr>
              <a:t>. Retrieved 3 February 2026, from </a:t>
            </a:r>
            <a:r>
              <a:rPr lang="en-GB" dirty="0">
                <a:solidFill>
                  <a:schemeClr val="tx1"/>
                </a:solidFill>
                <a:effectLst/>
                <a:hlinkClick r:id="rId7">
                  <a:extLst>
                    <a:ext uri="{A12FA001-AC4F-418D-AE19-62706E023703}">
                      <ahyp:hlinkClr xmlns:ahyp="http://schemas.microsoft.com/office/drawing/2018/hyperlinkcolor" val="tx"/>
                    </a:ext>
                  </a:extLst>
                </a:hlinkClick>
              </a:rPr>
              <a:t>https://earth.esa.int/eogateway/instruments/meris/description</a:t>
            </a:r>
            <a:endParaRPr lang="en-GB" dirty="0">
              <a:solidFill>
                <a:schemeClr val="tx1"/>
              </a:solidFill>
              <a:effectLst/>
            </a:endParaRPr>
          </a:p>
          <a:p>
            <a:pPr>
              <a:buNone/>
            </a:pPr>
            <a:endParaRPr lang="en-GB" dirty="0">
              <a:solidFill>
                <a:schemeClr val="tx1"/>
              </a:solidFill>
              <a:effectLst/>
            </a:endParaRPr>
          </a:p>
          <a:p>
            <a:pPr>
              <a:buNone/>
            </a:pPr>
            <a:r>
              <a:rPr lang="en-GB" dirty="0">
                <a:solidFill>
                  <a:schemeClr val="tx1"/>
                </a:solidFill>
                <a:effectLst/>
              </a:rPr>
              <a:t>ESA. (n.d.-b). </a:t>
            </a:r>
            <a:r>
              <a:rPr lang="en-GB" i="1" dirty="0">
                <a:solidFill>
                  <a:schemeClr val="tx1"/>
                </a:solidFill>
                <a:effectLst/>
              </a:rPr>
              <a:t>S2 Processing</a:t>
            </a:r>
            <a:r>
              <a:rPr lang="en-GB" dirty="0">
                <a:solidFill>
                  <a:schemeClr val="tx1"/>
                </a:solidFill>
                <a:effectLst/>
              </a:rPr>
              <a:t>. Retrieved </a:t>
            </a:r>
            <a:r>
              <a:rPr lang="en-GB" dirty="0">
                <a:solidFill>
                  <a:schemeClr val="tx1"/>
                </a:solidFill>
                <a:effectLst/>
                <a:hlinkClick r:id="rId8">
                  <a:extLst>
                    <a:ext uri="{A12FA001-AC4F-418D-AE19-62706E023703}">
                      <ahyp:hlinkClr xmlns:ahyp="http://schemas.microsoft.com/office/drawing/2018/hyperlinkcolor" val="tx"/>
                    </a:ext>
                  </a:extLst>
                </a:hlinkClick>
              </a:rPr>
              <a:t>https://sentiwiki.copernicus.eu/web/s2-processing</a:t>
            </a:r>
            <a:endParaRPr lang="en-GB" dirty="0">
              <a:solidFill>
                <a:schemeClr val="tx1"/>
              </a:solidFill>
              <a:effectLst/>
            </a:endParaRPr>
          </a:p>
          <a:p>
            <a:pPr>
              <a:buNone/>
            </a:pPr>
            <a:endParaRPr lang="en-GB" dirty="0">
              <a:solidFill>
                <a:schemeClr val="tx1"/>
              </a:solidFill>
              <a:effectLst/>
            </a:endParaRPr>
          </a:p>
          <a:p>
            <a:pPr>
              <a:buNone/>
            </a:pPr>
            <a:r>
              <a:rPr lang="en-GB" dirty="0">
                <a:solidFill>
                  <a:schemeClr val="tx1"/>
                </a:solidFill>
                <a:effectLst/>
              </a:rPr>
              <a:t>Gens, R. (n.d.). </a:t>
            </a:r>
            <a:r>
              <a:rPr lang="en-GB" i="1" dirty="0">
                <a:solidFill>
                  <a:schemeClr val="tx1"/>
                </a:solidFill>
                <a:effectLst/>
              </a:rPr>
              <a:t>Atmospheric and  Radiometric Corrections  for Remote Sensing Data</a:t>
            </a:r>
            <a:r>
              <a:rPr lang="en-GB" dirty="0">
                <a:solidFill>
                  <a:schemeClr val="tx1"/>
                </a:solidFill>
                <a:effectLst/>
              </a:rPr>
              <a:t>. Retrieved 3 February 2026, from </a:t>
            </a:r>
            <a:r>
              <a:rPr lang="en-GB" dirty="0">
                <a:solidFill>
                  <a:schemeClr val="tx1"/>
                </a:solidFill>
                <a:effectLst/>
                <a:hlinkClick r:id="rId9">
                  <a:extLst>
                    <a:ext uri="{A12FA001-AC4F-418D-AE19-62706E023703}">
                      <ahyp:hlinkClr xmlns:ahyp="http://schemas.microsoft.com/office/drawing/2018/hyperlinkcolor" val="tx"/>
                    </a:ext>
                  </a:extLst>
                </a:hlinkClick>
              </a:rPr>
              <a:t>https://rudigens.github.io/asf_seminar/corrections.pdf</a:t>
            </a:r>
            <a:endParaRPr lang="en-GB" dirty="0">
              <a:solidFill>
                <a:schemeClr val="tx1"/>
              </a:solidFill>
              <a:effectLst/>
            </a:endParaRPr>
          </a:p>
          <a:p>
            <a:pPr>
              <a:buNone/>
            </a:pPr>
            <a:endParaRPr lang="en-GB" dirty="0">
              <a:solidFill>
                <a:schemeClr val="tx1"/>
              </a:solidFill>
              <a:effectLst/>
            </a:endParaRPr>
          </a:p>
          <a:p>
            <a:pPr>
              <a:buNone/>
            </a:pPr>
            <a:r>
              <a:rPr lang="en-GB" dirty="0">
                <a:solidFill>
                  <a:schemeClr val="tx1"/>
                </a:solidFill>
                <a:effectLst/>
              </a:rPr>
              <a:t>Lillesand, T., </a:t>
            </a:r>
            <a:r>
              <a:rPr lang="en-GB" dirty="0" err="1">
                <a:solidFill>
                  <a:schemeClr val="tx1"/>
                </a:solidFill>
                <a:effectLst/>
              </a:rPr>
              <a:t>Ralph|Chipman</a:t>
            </a:r>
            <a:r>
              <a:rPr lang="en-GB" dirty="0">
                <a:solidFill>
                  <a:schemeClr val="tx1"/>
                </a:solidFill>
                <a:effectLst/>
              </a:rPr>
              <a:t>, Jonathan. (2004). </a:t>
            </a:r>
            <a:r>
              <a:rPr lang="en-GB" i="1" dirty="0">
                <a:solidFill>
                  <a:schemeClr val="tx1"/>
                </a:solidFill>
                <a:effectLst/>
              </a:rPr>
              <a:t>Remote Sensing and Image Interpretation</a:t>
            </a:r>
            <a:r>
              <a:rPr lang="en-GB" dirty="0">
                <a:solidFill>
                  <a:schemeClr val="tx1"/>
                </a:solidFill>
                <a:effectLst/>
              </a:rPr>
              <a:t>. Wiley-Blackwell.</a:t>
            </a:r>
          </a:p>
          <a:p>
            <a:pPr>
              <a:buNone/>
            </a:pPr>
            <a:endParaRPr lang="en-GB" dirty="0">
              <a:solidFill>
                <a:schemeClr val="tx1"/>
              </a:solidFill>
              <a:effectLst/>
            </a:endParaRPr>
          </a:p>
          <a:p>
            <a:pPr>
              <a:buNone/>
            </a:pPr>
            <a:r>
              <a:rPr lang="en-GB" dirty="0">
                <a:solidFill>
                  <a:schemeClr val="tx1"/>
                </a:solidFill>
                <a:effectLst/>
              </a:rPr>
              <a:t>Tempfli, K., </a:t>
            </a:r>
            <a:r>
              <a:rPr lang="en-GB" dirty="0" err="1">
                <a:solidFill>
                  <a:schemeClr val="tx1"/>
                </a:solidFill>
                <a:effectLst/>
              </a:rPr>
              <a:t>Huurneman</a:t>
            </a:r>
            <a:r>
              <a:rPr lang="en-GB" dirty="0">
                <a:solidFill>
                  <a:schemeClr val="tx1"/>
                </a:solidFill>
                <a:effectLst/>
              </a:rPr>
              <a:t>, G. C., Bakker, W. H., Janssen, L. L. F., Feringa, W. F., Gieske, A. S. M., </a:t>
            </a:r>
            <a:r>
              <a:rPr lang="en-GB" dirty="0" err="1">
                <a:solidFill>
                  <a:schemeClr val="tx1"/>
                </a:solidFill>
                <a:effectLst/>
              </a:rPr>
              <a:t>Grabmaier</a:t>
            </a:r>
            <a:r>
              <a:rPr lang="en-GB" dirty="0">
                <a:solidFill>
                  <a:schemeClr val="tx1"/>
                </a:solidFill>
                <a:effectLst/>
              </a:rPr>
              <a:t>, K. A., Hecker, C. A., &amp; Horn, J. A. van der (Eds). (2009). </a:t>
            </a:r>
            <a:r>
              <a:rPr lang="en-GB" i="1" dirty="0">
                <a:solidFill>
                  <a:schemeClr val="tx1"/>
                </a:solidFill>
                <a:effectLst/>
              </a:rPr>
              <a:t>Principles of remote sensing: An introductory textbook</a:t>
            </a:r>
            <a:r>
              <a:rPr lang="en-GB" dirty="0">
                <a:solidFill>
                  <a:schemeClr val="tx1"/>
                </a:solidFill>
                <a:effectLst/>
              </a:rPr>
              <a:t> (Fourth edition). ITC.</a:t>
            </a:r>
          </a:p>
          <a:p>
            <a:pPr>
              <a:buNone/>
            </a:pPr>
            <a:endParaRPr lang="en-GB" dirty="0">
              <a:solidFill>
                <a:schemeClr val="tx1"/>
              </a:solidFill>
              <a:effectLst/>
            </a:endParaRPr>
          </a:p>
          <a:p>
            <a:pPr>
              <a:buNone/>
            </a:pPr>
            <a:r>
              <a:rPr lang="en-GB" dirty="0">
                <a:solidFill>
                  <a:schemeClr val="tx1"/>
                </a:solidFill>
                <a:effectLst/>
              </a:rPr>
              <a:t>USGS. (n.d.). </a:t>
            </a:r>
            <a:r>
              <a:rPr lang="en-GB" i="1" dirty="0">
                <a:solidFill>
                  <a:schemeClr val="tx1"/>
                </a:solidFill>
                <a:effectLst/>
              </a:rPr>
              <a:t>Landsat 8 OLI and TIRS Calibration Notices</a:t>
            </a:r>
            <a:r>
              <a:rPr lang="en-GB" dirty="0">
                <a:solidFill>
                  <a:schemeClr val="tx1"/>
                </a:solidFill>
                <a:effectLst/>
              </a:rPr>
              <a:t>. Retrieved 3 February 2026, from </a:t>
            </a:r>
            <a:r>
              <a:rPr lang="en-GB" dirty="0">
                <a:solidFill>
                  <a:schemeClr val="tx1"/>
                </a:solidFill>
                <a:effectLst/>
                <a:hlinkClick r:id="rId10">
                  <a:extLst>
                    <a:ext uri="{A12FA001-AC4F-418D-AE19-62706E023703}">
                      <ahyp:hlinkClr xmlns:ahyp="http://schemas.microsoft.com/office/drawing/2018/hyperlinkcolor" val="tx"/>
                    </a:ext>
                  </a:extLst>
                </a:hlinkClick>
              </a:rPr>
              <a:t>https://www.usgs.gov/landsat-missions/landsat-8-oli-and-tirs-calibration-notices</a:t>
            </a:r>
            <a:endParaRPr lang="en-GB" dirty="0">
              <a:solidFill>
                <a:schemeClr val="tx1"/>
              </a:solidFill>
              <a:effectLst/>
            </a:endParaRPr>
          </a:p>
          <a:p>
            <a:pPr>
              <a:buNone/>
            </a:pPr>
            <a:endParaRPr lang="en-GB" dirty="0">
              <a:solidFill>
                <a:schemeClr val="tx1"/>
              </a:solidFill>
              <a:effectLst/>
            </a:endParaRPr>
          </a:p>
          <a:p>
            <a:pPr>
              <a:buNone/>
            </a:pPr>
            <a:r>
              <a:rPr lang="en-GB" dirty="0">
                <a:solidFill>
                  <a:schemeClr val="tx1"/>
                </a:solidFill>
                <a:effectLst/>
              </a:rPr>
              <a:t>Vogelmann, J. E., Helder, D., Morfitt, R., Choate, M. J., Merchant, J. W., &amp; Bulley, H. (2001). Effects of Landsat 5 Thematic Mapper and Landsat 7 Enhanced Thematic Mapper Plus radiometric and geometric calibrations and corrections on landscape characterization. </a:t>
            </a:r>
            <a:r>
              <a:rPr lang="en-GB" i="1" dirty="0">
                <a:solidFill>
                  <a:schemeClr val="tx1"/>
                </a:solidFill>
                <a:effectLst/>
              </a:rPr>
              <a:t>Remote Sensing of Environment</a:t>
            </a:r>
            <a:r>
              <a:rPr lang="en-GB" dirty="0">
                <a:solidFill>
                  <a:schemeClr val="tx1"/>
                </a:solidFill>
                <a:effectLst/>
              </a:rPr>
              <a:t>, </a:t>
            </a:r>
            <a:r>
              <a:rPr lang="en-GB" i="1" dirty="0">
                <a:solidFill>
                  <a:schemeClr val="tx1"/>
                </a:solidFill>
                <a:effectLst/>
              </a:rPr>
              <a:t>78</a:t>
            </a:r>
            <a:r>
              <a:rPr lang="en-GB" dirty="0">
                <a:solidFill>
                  <a:schemeClr val="tx1"/>
                </a:solidFill>
                <a:effectLst/>
              </a:rPr>
              <a:t>(1–2), 55–70. </a:t>
            </a:r>
            <a:r>
              <a:rPr lang="en-GB" dirty="0">
                <a:solidFill>
                  <a:schemeClr val="tx1"/>
                </a:solidFill>
                <a:effectLst/>
                <a:hlinkClick r:id="rId11">
                  <a:extLst>
                    <a:ext uri="{A12FA001-AC4F-418D-AE19-62706E023703}">
                      <ahyp:hlinkClr xmlns:ahyp="http://schemas.microsoft.com/office/drawing/2018/hyperlinkcolor" val="tx"/>
                    </a:ext>
                  </a:extLst>
                </a:hlinkClick>
              </a:rPr>
              <a:t>https://doi.org/10.1016/S0034-4257(01)00249-8</a:t>
            </a:r>
            <a:endParaRPr lang="en-GB" dirty="0">
              <a:solidFill>
                <a:schemeClr val="tx1"/>
              </a:solidFill>
              <a:effectLst/>
            </a:endParaRPr>
          </a:p>
        </p:txBody>
      </p:sp>
    </p:spTree>
    <p:extLst>
      <p:ext uri="{BB962C8B-B14F-4D97-AF65-F5344CB8AC3E}">
        <p14:creationId xmlns:p14="http://schemas.microsoft.com/office/powerpoint/2010/main" val="139257425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17"/>
        <p:cNvGrpSpPr/>
        <p:nvPr/>
      </p:nvGrpSpPr>
      <p:grpSpPr>
        <a:xfrm>
          <a:off x="0" y="0"/>
          <a:ext cx="0" cy="0"/>
          <a:chOff x="0" y="0"/>
          <a:chExt cx="0" cy="0"/>
        </a:xfrm>
      </p:grpSpPr>
      <p:sp>
        <p:nvSpPr>
          <p:cNvPr id="218" name="Google Shape;218;p6"/>
          <p:cNvSpPr txBox="1"/>
          <p:nvPr/>
        </p:nvSpPr>
        <p:spPr>
          <a:xfrm>
            <a:off x="902757" y="472704"/>
            <a:ext cx="9773952" cy="58477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3200" b="1">
                <a:solidFill>
                  <a:schemeClr val="dk1"/>
                </a:solidFill>
                <a:latin typeface="Calibri"/>
                <a:ea typeface="Calibri"/>
                <a:cs typeface="Calibri"/>
                <a:sym typeface="Calibri"/>
              </a:rPr>
              <a:t>Factors influencing the RS image acquisition</a:t>
            </a:r>
            <a:endParaRPr/>
          </a:p>
        </p:txBody>
      </p:sp>
      <p:pic>
        <p:nvPicPr>
          <p:cNvPr id="219" name="Google Shape;219;p6" descr="Ein Bild, das Schwarz, Dunkelheit enthält.&#10;&#10;Automatisch generierte Beschreibung"/>
          <p:cNvPicPr preferRelativeResize="0"/>
          <p:nvPr/>
        </p:nvPicPr>
        <p:blipFill rotWithShape="1">
          <a:blip r:embed="rId3">
            <a:alphaModFix/>
          </a:blip>
          <a:srcRect/>
          <a:stretch/>
        </p:blipFill>
        <p:spPr>
          <a:xfrm>
            <a:off x="11235462" y="112704"/>
            <a:ext cx="720000" cy="720000"/>
          </a:xfrm>
          <a:prstGeom prst="rect">
            <a:avLst/>
          </a:prstGeom>
          <a:noFill/>
          <a:ln>
            <a:noFill/>
          </a:ln>
        </p:spPr>
      </p:pic>
      <p:sp>
        <p:nvSpPr>
          <p:cNvPr id="220" name="Google Shape;220;p6"/>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6</a:t>
            </a:fld>
            <a:endParaRPr/>
          </a:p>
        </p:txBody>
      </p:sp>
      <p:pic>
        <p:nvPicPr>
          <p:cNvPr id="221" name="Google Shape;221;p6"/>
          <p:cNvPicPr preferRelativeResize="0"/>
          <p:nvPr/>
        </p:nvPicPr>
        <p:blipFill rotWithShape="1">
          <a:blip r:embed="rId4">
            <a:alphaModFix amt="30000"/>
          </a:blip>
          <a:srcRect/>
          <a:stretch/>
        </p:blipFill>
        <p:spPr>
          <a:xfrm rot="-5400000">
            <a:off x="-3042044" y="3163081"/>
            <a:ext cx="6768000" cy="531838"/>
          </a:xfrm>
          <a:prstGeom prst="rect">
            <a:avLst/>
          </a:prstGeom>
          <a:noFill/>
          <a:ln>
            <a:noFill/>
          </a:ln>
        </p:spPr>
      </p:pic>
      <p:sp>
        <p:nvSpPr>
          <p:cNvPr id="222" name="Google Shape;222;p6"/>
          <p:cNvSpPr txBox="1"/>
          <p:nvPr/>
        </p:nvSpPr>
        <p:spPr>
          <a:xfrm>
            <a:off x="8221984" y="1811817"/>
            <a:ext cx="3808915" cy="4351338"/>
          </a:xfrm>
          <a:prstGeom prst="rect">
            <a:avLst/>
          </a:prstGeom>
          <a:noFill/>
          <a:ln>
            <a:noFill/>
          </a:ln>
        </p:spPr>
        <p:txBody>
          <a:bodyPr spcFirstLastPara="1" wrap="square" lIns="91425" tIns="45700" rIns="91425" bIns="45700" anchor="t" anchorCtr="0">
            <a:normAutofit/>
          </a:bodyPr>
          <a:lstStyle/>
          <a:p>
            <a:pPr marL="228600" marR="0" lvl="0" indent="-101600" algn="l" rtl="0">
              <a:lnSpc>
                <a:spcPct val="90000"/>
              </a:lnSpc>
              <a:spcBef>
                <a:spcPts val="0"/>
              </a:spcBef>
              <a:spcAft>
                <a:spcPts val="0"/>
              </a:spcAft>
              <a:buClr>
                <a:schemeClr val="dk1"/>
              </a:buClr>
              <a:buSzPts val="2000"/>
              <a:buFont typeface="Arial"/>
              <a:buNone/>
            </a:pPr>
            <a:endParaRPr sz="2000">
              <a:solidFill>
                <a:schemeClr val="dk1"/>
              </a:solidFill>
              <a:latin typeface="Calibri"/>
              <a:ea typeface="Calibri"/>
              <a:cs typeface="Calibri"/>
              <a:sym typeface="Calibri"/>
            </a:endParaRPr>
          </a:p>
          <a:p>
            <a:pPr marL="228600" marR="0" lvl="0" indent="-101600" algn="l" rtl="0">
              <a:lnSpc>
                <a:spcPct val="90000"/>
              </a:lnSpc>
              <a:spcBef>
                <a:spcPts val="1000"/>
              </a:spcBef>
              <a:spcAft>
                <a:spcPts val="0"/>
              </a:spcAft>
              <a:buClr>
                <a:schemeClr val="dk1"/>
              </a:buClr>
              <a:buSzPts val="2000"/>
              <a:buFont typeface="Arial"/>
              <a:buNone/>
            </a:pPr>
            <a:endParaRPr sz="2000">
              <a:solidFill>
                <a:schemeClr val="dk1"/>
              </a:solidFill>
              <a:latin typeface="Calibri"/>
              <a:ea typeface="Calibri"/>
              <a:cs typeface="Calibri"/>
              <a:sym typeface="Calibri"/>
            </a:endParaRPr>
          </a:p>
          <a:p>
            <a:pPr marL="228600" marR="0" lvl="0" indent="-50800" algn="l" rtl="0">
              <a:lnSpc>
                <a:spcPct val="90000"/>
              </a:lnSpc>
              <a:spcBef>
                <a:spcPts val="1000"/>
              </a:spcBef>
              <a:spcAft>
                <a:spcPts val="0"/>
              </a:spcAft>
              <a:buClr>
                <a:schemeClr val="dk1"/>
              </a:buClr>
              <a:buSzPts val="2800"/>
              <a:buFont typeface="Arial"/>
              <a:buNone/>
            </a:pPr>
            <a:endParaRPr sz="2800">
              <a:solidFill>
                <a:schemeClr val="dk1"/>
              </a:solidFill>
              <a:latin typeface="Calibri"/>
              <a:ea typeface="Calibri"/>
              <a:cs typeface="Calibri"/>
              <a:sym typeface="Calibri"/>
            </a:endParaRPr>
          </a:p>
        </p:txBody>
      </p:sp>
      <p:sp>
        <p:nvSpPr>
          <p:cNvPr id="223" name="Google Shape;223;p6"/>
          <p:cNvSpPr txBox="1"/>
          <p:nvPr/>
        </p:nvSpPr>
        <p:spPr>
          <a:xfrm>
            <a:off x="902757" y="1441261"/>
            <a:ext cx="9773952" cy="4555093"/>
          </a:xfrm>
          <a:prstGeom prst="rect">
            <a:avLst/>
          </a:prstGeom>
          <a:noFill/>
          <a:ln>
            <a:noFill/>
          </a:ln>
        </p:spPr>
        <p:txBody>
          <a:bodyPr spcFirstLastPara="1" wrap="square" lIns="91425" tIns="45700" rIns="91425" bIns="45700" anchor="t" anchorCtr="0">
            <a:spAutoFit/>
          </a:bodyPr>
          <a:lstStyle/>
          <a:p>
            <a:pPr marL="228600" marR="0" lvl="0" indent="-228600" algn="l" rtl="0">
              <a:spcBef>
                <a:spcPts val="0"/>
              </a:spcBef>
              <a:spcAft>
                <a:spcPts val="0"/>
              </a:spcAft>
              <a:buClr>
                <a:schemeClr val="dk1"/>
              </a:buClr>
              <a:buSzPts val="2000"/>
              <a:buFont typeface="Arial"/>
              <a:buChar char="•"/>
            </a:pPr>
            <a:r>
              <a:rPr lang="en-US" sz="2000">
                <a:solidFill>
                  <a:schemeClr val="dk1"/>
                </a:solidFill>
                <a:latin typeface="Calibri"/>
                <a:ea typeface="Calibri"/>
                <a:cs typeface="Calibri"/>
                <a:sym typeface="Calibri"/>
              </a:rPr>
              <a:t>Sensor characteristics (radiometry)</a:t>
            </a:r>
            <a:endParaRPr/>
          </a:p>
          <a:p>
            <a:pPr marL="228600" marR="0" lvl="0" indent="-228600" algn="l" rtl="0">
              <a:spcBef>
                <a:spcPts val="1200"/>
              </a:spcBef>
              <a:spcAft>
                <a:spcPts val="0"/>
              </a:spcAft>
              <a:buClr>
                <a:schemeClr val="dk1"/>
              </a:buClr>
              <a:buSzPts val="2000"/>
              <a:buFont typeface="Arial"/>
              <a:buChar char="•"/>
            </a:pPr>
            <a:r>
              <a:rPr lang="en-US" sz="2000">
                <a:solidFill>
                  <a:schemeClr val="dk1"/>
                </a:solidFill>
                <a:latin typeface="Calibri"/>
                <a:ea typeface="Calibri"/>
                <a:cs typeface="Calibri"/>
                <a:sym typeface="Calibri"/>
              </a:rPr>
              <a:t>Weather, particular cloud cover</a:t>
            </a:r>
            <a:endParaRPr/>
          </a:p>
          <a:p>
            <a:pPr marL="228600" marR="0" lvl="0" indent="-228600" algn="l" rtl="0">
              <a:spcBef>
                <a:spcPts val="1200"/>
              </a:spcBef>
              <a:spcAft>
                <a:spcPts val="0"/>
              </a:spcAft>
              <a:buClr>
                <a:schemeClr val="dk1"/>
              </a:buClr>
              <a:buSzPts val="2000"/>
              <a:buFont typeface="Arial"/>
              <a:buChar char="•"/>
            </a:pPr>
            <a:r>
              <a:rPr lang="en-US" sz="2000">
                <a:solidFill>
                  <a:schemeClr val="dk1"/>
                </a:solidFill>
                <a:latin typeface="Calibri"/>
                <a:ea typeface="Calibri"/>
                <a:cs typeface="Calibri"/>
                <a:sym typeface="Calibri"/>
              </a:rPr>
              <a:t>Earth surface (geometry)</a:t>
            </a:r>
            <a:endParaRPr/>
          </a:p>
          <a:p>
            <a:pPr marL="228600" marR="0" lvl="0" indent="-228600" algn="l" rtl="0">
              <a:spcBef>
                <a:spcPts val="1200"/>
              </a:spcBef>
              <a:spcAft>
                <a:spcPts val="0"/>
              </a:spcAft>
              <a:buClr>
                <a:schemeClr val="dk1"/>
              </a:buClr>
              <a:buSzPts val="2000"/>
              <a:buFont typeface="Arial"/>
              <a:buChar char="•"/>
            </a:pPr>
            <a:r>
              <a:rPr lang="en-US" sz="2000">
                <a:solidFill>
                  <a:schemeClr val="dk1"/>
                </a:solidFill>
                <a:latin typeface="Calibri"/>
                <a:ea typeface="Calibri"/>
                <a:cs typeface="Calibri"/>
                <a:sym typeface="Calibri"/>
              </a:rPr>
              <a:t>Atmosphere</a:t>
            </a:r>
            <a:endParaRPr/>
          </a:p>
          <a:p>
            <a:pPr marL="228600" marR="0" lvl="0" indent="-228600" algn="l" rtl="0">
              <a:spcBef>
                <a:spcPts val="1200"/>
              </a:spcBef>
              <a:spcAft>
                <a:spcPts val="0"/>
              </a:spcAft>
              <a:buClr>
                <a:schemeClr val="dk1"/>
              </a:buClr>
              <a:buSzPts val="2000"/>
              <a:buFont typeface="Arial"/>
              <a:buChar char="•"/>
            </a:pPr>
            <a:r>
              <a:rPr lang="en-US" sz="2000">
                <a:solidFill>
                  <a:schemeClr val="dk1"/>
                </a:solidFill>
                <a:latin typeface="Calibri"/>
                <a:ea typeface="Calibri"/>
                <a:cs typeface="Calibri"/>
                <a:sym typeface="Calibri"/>
              </a:rPr>
              <a:t>Acquisition method: satellite or airborne</a:t>
            </a:r>
            <a:endParaRPr/>
          </a:p>
          <a:p>
            <a:pPr marL="228600" marR="0" lvl="0" indent="-228600" algn="l" rtl="0">
              <a:spcBef>
                <a:spcPts val="1200"/>
              </a:spcBef>
              <a:spcAft>
                <a:spcPts val="0"/>
              </a:spcAft>
              <a:buClr>
                <a:schemeClr val="dk1"/>
              </a:buClr>
              <a:buSzPts val="2000"/>
              <a:buFont typeface="Arial"/>
              <a:buChar char="•"/>
            </a:pPr>
            <a:r>
              <a:rPr lang="en-US" sz="2000">
                <a:solidFill>
                  <a:schemeClr val="dk1"/>
                </a:solidFill>
                <a:latin typeface="Calibri"/>
                <a:ea typeface="Calibri"/>
                <a:cs typeface="Calibri"/>
                <a:sym typeface="Calibri"/>
              </a:rPr>
              <a:t>Others</a:t>
            </a:r>
            <a:endParaRPr/>
          </a:p>
          <a:p>
            <a:pPr marL="0" marR="0" lvl="0" indent="0" algn="l" rtl="0">
              <a:spcBef>
                <a:spcPts val="1200"/>
              </a:spcBef>
              <a:spcAft>
                <a:spcPts val="0"/>
              </a:spcAft>
              <a:buNone/>
            </a:pPr>
            <a:endParaRPr sz="2000">
              <a:solidFill>
                <a:schemeClr val="dk1"/>
              </a:solidFill>
              <a:latin typeface="Calibri"/>
              <a:ea typeface="Calibri"/>
              <a:cs typeface="Calibri"/>
              <a:sym typeface="Calibri"/>
            </a:endParaRPr>
          </a:p>
          <a:p>
            <a:pPr marL="0" marR="0" lvl="0" indent="0" algn="l" rtl="0">
              <a:spcBef>
                <a:spcPts val="1200"/>
              </a:spcBef>
              <a:spcAft>
                <a:spcPts val="0"/>
              </a:spcAft>
              <a:buNone/>
            </a:pPr>
            <a:r>
              <a:rPr lang="en-US" sz="2000">
                <a:solidFill>
                  <a:schemeClr val="dk1"/>
                </a:solidFill>
                <a:latin typeface="Calibri"/>
                <a:ea typeface="Calibri"/>
                <a:cs typeface="Calibri"/>
                <a:sym typeface="Calibri"/>
              </a:rPr>
              <a:t>However, RS images should be comparable:</a:t>
            </a:r>
            <a:endParaRPr/>
          </a:p>
          <a:p>
            <a:pPr marL="685800" marR="0" lvl="1" indent="-228600" algn="l" rtl="0">
              <a:spcBef>
                <a:spcPts val="1200"/>
              </a:spcBef>
              <a:spcAft>
                <a:spcPts val="0"/>
              </a:spcAft>
              <a:buClr>
                <a:schemeClr val="dk1"/>
              </a:buClr>
              <a:buSzPts val="2000"/>
              <a:buFont typeface="Arial"/>
              <a:buChar char="•"/>
            </a:pPr>
            <a:r>
              <a:rPr lang="en-US" sz="2000" b="0" i="0" u="none" strike="noStrike" cap="none">
                <a:solidFill>
                  <a:schemeClr val="dk1"/>
                </a:solidFill>
                <a:latin typeface="Calibri"/>
                <a:ea typeface="Calibri"/>
                <a:cs typeface="Calibri"/>
                <a:sym typeface="Calibri"/>
              </a:rPr>
              <a:t>In time (e.g., monitoring)</a:t>
            </a:r>
            <a:endParaRPr/>
          </a:p>
          <a:p>
            <a:pPr marL="685800" marR="0" lvl="1" indent="-228600" algn="l" rtl="0">
              <a:spcBef>
                <a:spcPts val="1200"/>
              </a:spcBef>
              <a:spcAft>
                <a:spcPts val="0"/>
              </a:spcAft>
              <a:buClr>
                <a:schemeClr val="dk1"/>
              </a:buClr>
              <a:buSzPts val="2000"/>
              <a:buFont typeface="Arial"/>
              <a:buChar char="•"/>
            </a:pPr>
            <a:r>
              <a:rPr lang="en-US" sz="2000" b="0" i="0" u="none" strike="noStrike" cap="none">
                <a:solidFill>
                  <a:schemeClr val="dk1"/>
                </a:solidFill>
                <a:latin typeface="Calibri"/>
                <a:ea typeface="Calibri"/>
                <a:cs typeface="Calibri"/>
                <a:sym typeface="Calibri"/>
              </a:rPr>
              <a:t>Between sensors (e.g., MODIS and Landsat TM)</a:t>
            </a:r>
            <a:endParaRPr/>
          </a:p>
        </p:txBody>
      </p:sp>
      <p:sp>
        <p:nvSpPr>
          <p:cNvPr id="224" name="Google Shape;224;p6"/>
          <p:cNvSpPr txBox="1">
            <a:spLocks noGrp="1"/>
          </p:cNvSpPr>
          <p:nvPr>
            <p:ph type="ftr" idx="11"/>
          </p:nvPr>
        </p:nvSpPr>
        <p:spPr>
          <a:xfrm>
            <a:off x="2865663" y="6356350"/>
            <a:ext cx="6460672" cy="456647"/>
          </a:xfrm>
          <a:prstGeom prst="rect">
            <a:avLst/>
          </a:prstGeom>
          <a:noFill/>
          <a:ln>
            <a:noFill/>
          </a:ln>
        </p:spPr>
        <p:txBody>
          <a:bodyPr spcFirstLastPara="1" wrap="square" lIns="91425" tIns="45700" rIns="91425" bIns="45700" anchor="ctr" anchorCtr="0">
            <a:noAutofit/>
          </a:bodyPr>
          <a:lstStyle/>
          <a:p>
            <a:pPr marL="0" lvl="0" indent="0" algn="ctr" rtl="0">
              <a:spcBef>
                <a:spcPts val="0"/>
              </a:spcBef>
              <a:spcAft>
                <a:spcPts val="0"/>
              </a:spcAft>
              <a:buNone/>
            </a:pPr>
            <a:r>
              <a:rPr lang="en-US"/>
              <a:t>EOCap4Africa – TB 05a Remote Sensing Data: Preprocessing</a:t>
            </a:r>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29"/>
        <p:cNvGrpSpPr/>
        <p:nvPr/>
      </p:nvGrpSpPr>
      <p:grpSpPr>
        <a:xfrm>
          <a:off x="0" y="0"/>
          <a:ext cx="0" cy="0"/>
          <a:chOff x="0" y="0"/>
          <a:chExt cx="0" cy="0"/>
        </a:xfrm>
      </p:grpSpPr>
      <p:sp>
        <p:nvSpPr>
          <p:cNvPr id="230" name="Google Shape;230;p7"/>
          <p:cNvSpPr txBox="1"/>
          <p:nvPr/>
        </p:nvSpPr>
        <p:spPr>
          <a:xfrm>
            <a:off x="902757" y="472704"/>
            <a:ext cx="9773952" cy="58477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3200" b="1">
                <a:solidFill>
                  <a:schemeClr val="dk1"/>
                </a:solidFill>
                <a:latin typeface="Calibri"/>
                <a:ea typeface="Calibri"/>
                <a:cs typeface="Calibri"/>
                <a:sym typeface="Calibri"/>
              </a:rPr>
              <a:t>Preprocessing of optical data</a:t>
            </a:r>
            <a:endParaRPr/>
          </a:p>
        </p:txBody>
      </p:sp>
      <p:pic>
        <p:nvPicPr>
          <p:cNvPr id="231" name="Google Shape;231;p7" descr="Ein Bild, das Schwarz, Dunkelheit enthält.&#10;&#10;Automatisch generierte Beschreibung"/>
          <p:cNvPicPr preferRelativeResize="0"/>
          <p:nvPr/>
        </p:nvPicPr>
        <p:blipFill rotWithShape="1">
          <a:blip r:embed="rId3">
            <a:alphaModFix/>
          </a:blip>
          <a:srcRect/>
          <a:stretch/>
        </p:blipFill>
        <p:spPr>
          <a:xfrm>
            <a:off x="11235462" y="112704"/>
            <a:ext cx="720000" cy="720000"/>
          </a:xfrm>
          <a:prstGeom prst="rect">
            <a:avLst/>
          </a:prstGeom>
          <a:noFill/>
          <a:ln>
            <a:noFill/>
          </a:ln>
        </p:spPr>
      </p:pic>
      <p:sp>
        <p:nvSpPr>
          <p:cNvPr id="232" name="Google Shape;232;p7"/>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7</a:t>
            </a:fld>
            <a:endParaRPr/>
          </a:p>
        </p:txBody>
      </p:sp>
      <p:pic>
        <p:nvPicPr>
          <p:cNvPr id="233" name="Google Shape;233;p7"/>
          <p:cNvPicPr preferRelativeResize="0"/>
          <p:nvPr/>
        </p:nvPicPr>
        <p:blipFill rotWithShape="1">
          <a:blip r:embed="rId4">
            <a:alphaModFix amt="30000"/>
          </a:blip>
          <a:srcRect/>
          <a:stretch/>
        </p:blipFill>
        <p:spPr>
          <a:xfrm rot="-5400000">
            <a:off x="-3042044" y="3163081"/>
            <a:ext cx="6768000" cy="531838"/>
          </a:xfrm>
          <a:prstGeom prst="rect">
            <a:avLst/>
          </a:prstGeom>
          <a:noFill/>
          <a:ln>
            <a:noFill/>
          </a:ln>
        </p:spPr>
      </p:pic>
      <p:sp>
        <p:nvSpPr>
          <p:cNvPr id="234" name="Google Shape;234;p7"/>
          <p:cNvSpPr txBox="1"/>
          <p:nvPr/>
        </p:nvSpPr>
        <p:spPr>
          <a:xfrm>
            <a:off x="8221984" y="1811817"/>
            <a:ext cx="3808915" cy="4351338"/>
          </a:xfrm>
          <a:prstGeom prst="rect">
            <a:avLst/>
          </a:prstGeom>
          <a:noFill/>
          <a:ln>
            <a:noFill/>
          </a:ln>
        </p:spPr>
        <p:txBody>
          <a:bodyPr spcFirstLastPara="1" wrap="square" lIns="91425" tIns="45700" rIns="91425" bIns="45700" anchor="t" anchorCtr="0">
            <a:normAutofit/>
          </a:bodyPr>
          <a:lstStyle/>
          <a:p>
            <a:pPr marL="228600" marR="0" lvl="0" indent="-101600" algn="l" rtl="0">
              <a:lnSpc>
                <a:spcPct val="90000"/>
              </a:lnSpc>
              <a:spcBef>
                <a:spcPts val="0"/>
              </a:spcBef>
              <a:spcAft>
                <a:spcPts val="0"/>
              </a:spcAft>
              <a:buClr>
                <a:schemeClr val="dk1"/>
              </a:buClr>
              <a:buSzPts val="2000"/>
              <a:buFont typeface="Arial"/>
              <a:buNone/>
            </a:pPr>
            <a:endParaRPr sz="2000">
              <a:solidFill>
                <a:schemeClr val="dk1"/>
              </a:solidFill>
              <a:latin typeface="Calibri"/>
              <a:ea typeface="Calibri"/>
              <a:cs typeface="Calibri"/>
              <a:sym typeface="Calibri"/>
            </a:endParaRPr>
          </a:p>
          <a:p>
            <a:pPr marL="228600" marR="0" lvl="0" indent="-101600" algn="l" rtl="0">
              <a:lnSpc>
                <a:spcPct val="90000"/>
              </a:lnSpc>
              <a:spcBef>
                <a:spcPts val="1000"/>
              </a:spcBef>
              <a:spcAft>
                <a:spcPts val="0"/>
              </a:spcAft>
              <a:buClr>
                <a:schemeClr val="dk1"/>
              </a:buClr>
              <a:buSzPts val="2000"/>
              <a:buFont typeface="Arial"/>
              <a:buNone/>
            </a:pPr>
            <a:endParaRPr sz="2000">
              <a:solidFill>
                <a:schemeClr val="dk1"/>
              </a:solidFill>
              <a:latin typeface="Calibri"/>
              <a:ea typeface="Calibri"/>
              <a:cs typeface="Calibri"/>
              <a:sym typeface="Calibri"/>
            </a:endParaRPr>
          </a:p>
          <a:p>
            <a:pPr marL="228600" marR="0" lvl="0" indent="-50800" algn="l" rtl="0">
              <a:lnSpc>
                <a:spcPct val="90000"/>
              </a:lnSpc>
              <a:spcBef>
                <a:spcPts val="1000"/>
              </a:spcBef>
              <a:spcAft>
                <a:spcPts val="0"/>
              </a:spcAft>
              <a:buClr>
                <a:schemeClr val="dk1"/>
              </a:buClr>
              <a:buSzPts val="2800"/>
              <a:buFont typeface="Arial"/>
              <a:buNone/>
            </a:pPr>
            <a:endParaRPr sz="2800">
              <a:solidFill>
                <a:schemeClr val="dk1"/>
              </a:solidFill>
              <a:latin typeface="Calibri"/>
              <a:ea typeface="Calibri"/>
              <a:cs typeface="Calibri"/>
              <a:sym typeface="Calibri"/>
            </a:endParaRPr>
          </a:p>
        </p:txBody>
      </p:sp>
      <p:sp>
        <p:nvSpPr>
          <p:cNvPr id="235" name="Google Shape;235;p7"/>
          <p:cNvSpPr txBox="1"/>
          <p:nvPr/>
        </p:nvSpPr>
        <p:spPr>
          <a:xfrm>
            <a:off x="902757" y="1460145"/>
            <a:ext cx="10261632" cy="3170099"/>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000">
                <a:solidFill>
                  <a:schemeClr val="dk1"/>
                </a:solidFill>
                <a:latin typeface="Calibri"/>
                <a:ea typeface="Calibri"/>
                <a:cs typeface="Calibri"/>
                <a:sym typeface="Calibri"/>
              </a:rPr>
              <a:t>Processing Levels</a:t>
            </a:r>
            <a:endParaRPr/>
          </a:p>
          <a:p>
            <a:pPr marL="342900" marR="0" lvl="0" indent="-342900" algn="l" rtl="0">
              <a:spcBef>
                <a:spcPts val="2400"/>
              </a:spcBef>
              <a:spcAft>
                <a:spcPts val="0"/>
              </a:spcAft>
              <a:buClr>
                <a:schemeClr val="dk1"/>
              </a:buClr>
              <a:buSzPts val="2000"/>
              <a:buFont typeface="Arial"/>
              <a:buChar char="•"/>
            </a:pPr>
            <a:r>
              <a:rPr lang="en-US" sz="2000">
                <a:solidFill>
                  <a:schemeClr val="dk1"/>
                </a:solidFill>
                <a:latin typeface="Calibri"/>
                <a:ea typeface="Calibri"/>
                <a:cs typeface="Calibri"/>
                <a:sym typeface="Calibri"/>
              </a:rPr>
              <a:t>With optical data sets, we can divide the data into what is called ‘processing levels’</a:t>
            </a:r>
            <a:endParaRPr/>
          </a:p>
          <a:p>
            <a:pPr marL="342900" marR="0" lvl="0" indent="-342900" algn="l" rtl="0">
              <a:spcBef>
                <a:spcPts val="2400"/>
              </a:spcBef>
              <a:spcAft>
                <a:spcPts val="0"/>
              </a:spcAft>
              <a:buClr>
                <a:schemeClr val="dk1"/>
              </a:buClr>
              <a:buSzPts val="2000"/>
              <a:buFont typeface="Arial"/>
              <a:buChar char="•"/>
            </a:pPr>
            <a:r>
              <a:rPr lang="en-US" sz="2000">
                <a:solidFill>
                  <a:schemeClr val="dk1"/>
                </a:solidFill>
                <a:latin typeface="Calibri"/>
                <a:ea typeface="Calibri"/>
                <a:cs typeface="Calibri"/>
                <a:sym typeface="Calibri"/>
              </a:rPr>
              <a:t>This term describes how many different calibration and registration algorithms were performed on a certain data set</a:t>
            </a:r>
            <a:endParaRPr/>
          </a:p>
          <a:p>
            <a:pPr marL="342900" marR="0" lvl="0" indent="-342900" algn="l" rtl="0">
              <a:spcBef>
                <a:spcPts val="2400"/>
              </a:spcBef>
              <a:spcAft>
                <a:spcPts val="0"/>
              </a:spcAft>
              <a:buClr>
                <a:schemeClr val="dk1"/>
              </a:buClr>
              <a:buSzPts val="2000"/>
              <a:buFont typeface="Arial"/>
              <a:buChar char="•"/>
            </a:pPr>
            <a:r>
              <a:rPr lang="en-US" sz="2000">
                <a:solidFill>
                  <a:schemeClr val="dk1"/>
                </a:solidFill>
                <a:latin typeface="Calibri"/>
                <a:ea typeface="Calibri"/>
                <a:cs typeface="Calibri"/>
                <a:sym typeface="Calibri"/>
              </a:rPr>
              <a:t>On the next slide, you can see the breakdown of the structure of Sentinel-2 data that is created by the European Space Agency (ESA). The structure is exemplary for other commonly used optical satellites</a:t>
            </a:r>
            <a:endParaRPr/>
          </a:p>
        </p:txBody>
      </p:sp>
      <p:sp>
        <p:nvSpPr>
          <p:cNvPr id="236" name="Google Shape;236;p7"/>
          <p:cNvSpPr txBox="1">
            <a:spLocks noGrp="1"/>
          </p:cNvSpPr>
          <p:nvPr>
            <p:ph type="ftr" idx="11"/>
          </p:nvPr>
        </p:nvSpPr>
        <p:spPr>
          <a:xfrm>
            <a:off x="2865663" y="6356350"/>
            <a:ext cx="6460672" cy="456647"/>
          </a:xfrm>
          <a:prstGeom prst="rect">
            <a:avLst/>
          </a:prstGeom>
          <a:noFill/>
          <a:ln>
            <a:noFill/>
          </a:ln>
        </p:spPr>
        <p:txBody>
          <a:bodyPr spcFirstLastPara="1" wrap="square" lIns="91425" tIns="45700" rIns="91425" bIns="45700" anchor="ctr" anchorCtr="0">
            <a:noAutofit/>
          </a:bodyPr>
          <a:lstStyle/>
          <a:p>
            <a:pPr marL="0" lvl="0" indent="0" algn="ctr" rtl="0">
              <a:spcBef>
                <a:spcPts val="0"/>
              </a:spcBef>
              <a:spcAft>
                <a:spcPts val="0"/>
              </a:spcAft>
              <a:buNone/>
            </a:pPr>
            <a:r>
              <a:rPr lang="en-US"/>
              <a:t>EOCap4Africa – TB 05a Remote Sensing Data: Preprocessing</a:t>
            </a:r>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41"/>
        <p:cNvGrpSpPr/>
        <p:nvPr/>
      </p:nvGrpSpPr>
      <p:grpSpPr>
        <a:xfrm>
          <a:off x="0" y="0"/>
          <a:ext cx="0" cy="0"/>
          <a:chOff x="0" y="0"/>
          <a:chExt cx="0" cy="0"/>
        </a:xfrm>
      </p:grpSpPr>
      <p:pic>
        <p:nvPicPr>
          <p:cNvPr id="242" name="Google Shape;242;p8" descr="Ein Bild, das Text, Screenshot enthält.&#10;&#10;KI-generierte Inhalte können fehlerhaft sein."/>
          <p:cNvPicPr preferRelativeResize="0"/>
          <p:nvPr/>
        </p:nvPicPr>
        <p:blipFill rotWithShape="1">
          <a:blip r:embed="rId3">
            <a:alphaModFix/>
          </a:blip>
          <a:srcRect/>
          <a:stretch/>
        </p:blipFill>
        <p:spPr>
          <a:xfrm>
            <a:off x="6051617" y="565726"/>
            <a:ext cx="5271966" cy="6300000"/>
          </a:xfrm>
          <a:prstGeom prst="rect">
            <a:avLst/>
          </a:prstGeom>
          <a:noFill/>
          <a:ln>
            <a:noFill/>
          </a:ln>
        </p:spPr>
      </p:pic>
      <p:sp>
        <p:nvSpPr>
          <p:cNvPr id="243" name="Google Shape;243;p8"/>
          <p:cNvSpPr txBox="1"/>
          <p:nvPr/>
        </p:nvSpPr>
        <p:spPr>
          <a:xfrm>
            <a:off x="902757" y="472704"/>
            <a:ext cx="9773952" cy="58477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3200" b="1">
                <a:solidFill>
                  <a:schemeClr val="dk1"/>
                </a:solidFill>
                <a:latin typeface="Calibri"/>
                <a:ea typeface="Calibri"/>
                <a:cs typeface="Calibri"/>
                <a:sym typeface="Calibri"/>
              </a:rPr>
              <a:t>Preprocessing of optical data</a:t>
            </a:r>
            <a:endParaRPr/>
          </a:p>
        </p:txBody>
      </p:sp>
      <p:pic>
        <p:nvPicPr>
          <p:cNvPr id="244" name="Google Shape;244;p8" descr="Ein Bild, das Schwarz, Dunkelheit enthält.&#10;&#10;Automatisch generierte Beschreibung"/>
          <p:cNvPicPr preferRelativeResize="0"/>
          <p:nvPr/>
        </p:nvPicPr>
        <p:blipFill rotWithShape="1">
          <a:blip r:embed="rId4">
            <a:alphaModFix/>
          </a:blip>
          <a:srcRect/>
          <a:stretch/>
        </p:blipFill>
        <p:spPr>
          <a:xfrm>
            <a:off x="11235462" y="112704"/>
            <a:ext cx="720000" cy="720000"/>
          </a:xfrm>
          <a:prstGeom prst="rect">
            <a:avLst/>
          </a:prstGeom>
          <a:noFill/>
          <a:ln>
            <a:noFill/>
          </a:ln>
        </p:spPr>
      </p:pic>
      <p:sp>
        <p:nvSpPr>
          <p:cNvPr id="245" name="Google Shape;245;p8"/>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8</a:t>
            </a:fld>
            <a:endParaRPr/>
          </a:p>
        </p:txBody>
      </p:sp>
      <p:pic>
        <p:nvPicPr>
          <p:cNvPr id="246" name="Google Shape;246;p8"/>
          <p:cNvPicPr preferRelativeResize="0"/>
          <p:nvPr/>
        </p:nvPicPr>
        <p:blipFill rotWithShape="1">
          <a:blip r:embed="rId5">
            <a:alphaModFix amt="30000"/>
          </a:blip>
          <a:srcRect/>
          <a:stretch/>
        </p:blipFill>
        <p:spPr>
          <a:xfrm rot="-5400000">
            <a:off x="-3042044" y="3163081"/>
            <a:ext cx="6768000" cy="531838"/>
          </a:xfrm>
          <a:prstGeom prst="rect">
            <a:avLst/>
          </a:prstGeom>
          <a:noFill/>
          <a:ln>
            <a:noFill/>
          </a:ln>
        </p:spPr>
      </p:pic>
      <p:sp>
        <p:nvSpPr>
          <p:cNvPr id="247" name="Google Shape;247;p8"/>
          <p:cNvSpPr txBox="1"/>
          <p:nvPr/>
        </p:nvSpPr>
        <p:spPr>
          <a:xfrm>
            <a:off x="8221984" y="1811817"/>
            <a:ext cx="3808915" cy="4351338"/>
          </a:xfrm>
          <a:prstGeom prst="rect">
            <a:avLst/>
          </a:prstGeom>
          <a:noFill/>
          <a:ln>
            <a:noFill/>
          </a:ln>
        </p:spPr>
        <p:txBody>
          <a:bodyPr spcFirstLastPara="1" wrap="square" lIns="91425" tIns="45700" rIns="91425" bIns="45700" anchor="t" anchorCtr="0">
            <a:normAutofit/>
          </a:bodyPr>
          <a:lstStyle/>
          <a:p>
            <a:pPr marL="228600" marR="0" lvl="0" indent="-101600" algn="l" rtl="0">
              <a:lnSpc>
                <a:spcPct val="90000"/>
              </a:lnSpc>
              <a:spcBef>
                <a:spcPts val="0"/>
              </a:spcBef>
              <a:spcAft>
                <a:spcPts val="0"/>
              </a:spcAft>
              <a:buClr>
                <a:schemeClr val="dk1"/>
              </a:buClr>
              <a:buSzPts val="2000"/>
              <a:buFont typeface="Arial"/>
              <a:buNone/>
            </a:pPr>
            <a:endParaRPr sz="2000">
              <a:solidFill>
                <a:schemeClr val="dk1"/>
              </a:solidFill>
              <a:latin typeface="Calibri"/>
              <a:ea typeface="Calibri"/>
              <a:cs typeface="Calibri"/>
              <a:sym typeface="Calibri"/>
            </a:endParaRPr>
          </a:p>
          <a:p>
            <a:pPr marL="228600" marR="0" lvl="0" indent="-101600" algn="l" rtl="0">
              <a:lnSpc>
                <a:spcPct val="90000"/>
              </a:lnSpc>
              <a:spcBef>
                <a:spcPts val="1000"/>
              </a:spcBef>
              <a:spcAft>
                <a:spcPts val="0"/>
              </a:spcAft>
              <a:buClr>
                <a:schemeClr val="dk1"/>
              </a:buClr>
              <a:buSzPts val="2000"/>
              <a:buFont typeface="Arial"/>
              <a:buNone/>
            </a:pPr>
            <a:endParaRPr sz="2000">
              <a:solidFill>
                <a:schemeClr val="dk1"/>
              </a:solidFill>
              <a:latin typeface="Calibri"/>
              <a:ea typeface="Calibri"/>
              <a:cs typeface="Calibri"/>
              <a:sym typeface="Calibri"/>
            </a:endParaRPr>
          </a:p>
          <a:p>
            <a:pPr marL="228600" marR="0" lvl="0" indent="-50800" algn="l" rtl="0">
              <a:lnSpc>
                <a:spcPct val="90000"/>
              </a:lnSpc>
              <a:spcBef>
                <a:spcPts val="1000"/>
              </a:spcBef>
              <a:spcAft>
                <a:spcPts val="0"/>
              </a:spcAft>
              <a:buClr>
                <a:schemeClr val="dk1"/>
              </a:buClr>
              <a:buSzPts val="2800"/>
              <a:buFont typeface="Arial"/>
              <a:buNone/>
            </a:pPr>
            <a:endParaRPr sz="2800">
              <a:solidFill>
                <a:schemeClr val="dk1"/>
              </a:solidFill>
              <a:latin typeface="Calibri"/>
              <a:ea typeface="Calibri"/>
              <a:cs typeface="Calibri"/>
              <a:sym typeface="Calibri"/>
            </a:endParaRPr>
          </a:p>
        </p:txBody>
      </p:sp>
      <p:sp>
        <p:nvSpPr>
          <p:cNvPr id="248" name="Google Shape;248;p8"/>
          <p:cNvSpPr txBox="1">
            <a:spLocks noGrp="1"/>
          </p:cNvSpPr>
          <p:nvPr>
            <p:ph type="ftr" idx="11"/>
          </p:nvPr>
        </p:nvSpPr>
        <p:spPr>
          <a:xfrm>
            <a:off x="2865663" y="6356350"/>
            <a:ext cx="6460672" cy="456647"/>
          </a:xfrm>
          <a:prstGeom prst="rect">
            <a:avLst/>
          </a:prstGeom>
          <a:noFill/>
          <a:ln>
            <a:noFill/>
          </a:ln>
        </p:spPr>
        <p:txBody>
          <a:bodyPr spcFirstLastPara="1" wrap="square" lIns="91425" tIns="45700" rIns="91425" bIns="45700" anchor="ctr" anchorCtr="0">
            <a:noAutofit/>
          </a:bodyPr>
          <a:lstStyle/>
          <a:p>
            <a:pPr marL="0" lvl="0" indent="0" algn="ctr" rtl="0">
              <a:spcBef>
                <a:spcPts val="0"/>
              </a:spcBef>
              <a:spcAft>
                <a:spcPts val="0"/>
              </a:spcAft>
              <a:buNone/>
            </a:pPr>
            <a:r>
              <a:rPr lang="en-US"/>
              <a:t>EOCap4Africa – TB 05a Remote Sensing Data: Preprocessing</a:t>
            </a:r>
            <a:endParaRPr/>
          </a:p>
        </p:txBody>
      </p:sp>
      <p:sp>
        <p:nvSpPr>
          <p:cNvPr id="249" name="Google Shape;249;p8"/>
          <p:cNvSpPr txBox="1"/>
          <p:nvPr/>
        </p:nvSpPr>
        <p:spPr>
          <a:xfrm>
            <a:off x="902757" y="1325835"/>
            <a:ext cx="6097604"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a:solidFill>
                  <a:schemeClr val="dk1"/>
                </a:solidFill>
                <a:latin typeface="Calibri"/>
                <a:ea typeface="Calibri"/>
                <a:cs typeface="Calibri"/>
                <a:sym typeface="Calibri"/>
              </a:rPr>
              <a:t>Processing Levels</a:t>
            </a:r>
            <a:endParaRPr/>
          </a:p>
        </p:txBody>
      </p:sp>
      <p:sp>
        <p:nvSpPr>
          <p:cNvPr id="250" name="Google Shape;250;p8"/>
          <p:cNvSpPr txBox="1"/>
          <p:nvPr/>
        </p:nvSpPr>
        <p:spPr>
          <a:xfrm>
            <a:off x="4559304" y="6104066"/>
            <a:ext cx="3843770" cy="307777"/>
          </a:xfrm>
          <a:prstGeom prst="rect">
            <a:avLst/>
          </a:prstGeom>
          <a:noFill/>
          <a:ln>
            <a:noFill/>
          </a:ln>
        </p:spPr>
        <p:txBody>
          <a:bodyPr spcFirstLastPara="1" wrap="square" lIns="91425" tIns="45700" rIns="91425" bIns="45700" anchor="t" anchorCtr="0">
            <a:spAutoFit/>
          </a:bodyPr>
          <a:lstStyle/>
          <a:p>
            <a:pPr marL="0" marR="0" lvl="0" indent="0" algn="just" rtl="0">
              <a:spcBef>
                <a:spcPts val="0"/>
              </a:spcBef>
              <a:spcAft>
                <a:spcPts val="0"/>
              </a:spcAft>
              <a:buNone/>
            </a:pPr>
            <a:r>
              <a:rPr lang="en-US" sz="1400" dirty="0">
                <a:solidFill>
                  <a:schemeClr val="dk1"/>
                </a:solidFill>
                <a:latin typeface="Calibri"/>
                <a:ea typeface="Calibri"/>
                <a:cs typeface="Calibri"/>
                <a:sym typeface="Calibri"/>
              </a:rPr>
              <a:t>Sentinel-2 Processing levels. (ESA 2021)</a:t>
            </a:r>
            <a:endParaRPr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55"/>
        <p:cNvGrpSpPr/>
        <p:nvPr/>
      </p:nvGrpSpPr>
      <p:grpSpPr>
        <a:xfrm>
          <a:off x="0" y="0"/>
          <a:ext cx="0" cy="0"/>
          <a:chOff x="0" y="0"/>
          <a:chExt cx="0" cy="0"/>
        </a:xfrm>
      </p:grpSpPr>
      <p:sp>
        <p:nvSpPr>
          <p:cNvPr id="256" name="Google Shape;256;p9"/>
          <p:cNvSpPr txBox="1"/>
          <p:nvPr/>
        </p:nvSpPr>
        <p:spPr>
          <a:xfrm>
            <a:off x="902757" y="472704"/>
            <a:ext cx="9773952" cy="58477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3200" b="1">
                <a:solidFill>
                  <a:schemeClr val="dk1"/>
                </a:solidFill>
                <a:latin typeface="Calibri"/>
                <a:ea typeface="Calibri"/>
                <a:cs typeface="Calibri"/>
                <a:sym typeface="Calibri"/>
              </a:rPr>
              <a:t>Preprocessing of optical data</a:t>
            </a:r>
            <a:endParaRPr/>
          </a:p>
        </p:txBody>
      </p:sp>
      <p:pic>
        <p:nvPicPr>
          <p:cNvPr id="257" name="Google Shape;257;p9" descr="Ein Bild, das Schwarz, Dunkelheit enthält.&#10;&#10;Automatisch generierte Beschreibung"/>
          <p:cNvPicPr preferRelativeResize="0"/>
          <p:nvPr/>
        </p:nvPicPr>
        <p:blipFill rotWithShape="1">
          <a:blip r:embed="rId3">
            <a:alphaModFix/>
          </a:blip>
          <a:srcRect/>
          <a:stretch/>
        </p:blipFill>
        <p:spPr>
          <a:xfrm>
            <a:off x="11235462" y="112704"/>
            <a:ext cx="720000" cy="720000"/>
          </a:xfrm>
          <a:prstGeom prst="rect">
            <a:avLst/>
          </a:prstGeom>
          <a:noFill/>
          <a:ln>
            <a:noFill/>
          </a:ln>
        </p:spPr>
      </p:pic>
      <p:sp>
        <p:nvSpPr>
          <p:cNvPr id="258" name="Google Shape;258;p9"/>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9</a:t>
            </a:fld>
            <a:endParaRPr/>
          </a:p>
        </p:txBody>
      </p:sp>
      <p:pic>
        <p:nvPicPr>
          <p:cNvPr id="259" name="Google Shape;259;p9"/>
          <p:cNvPicPr preferRelativeResize="0"/>
          <p:nvPr/>
        </p:nvPicPr>
        <p:blipFill rotWithShape="1">
          <a:blip r:embed="rId4">
            <a:alphaModFix amt="30000"/>
          </a:blip>
          <a:srcRect/>
          <a:stretch/>
        </p:blipFill>
        <p:spPr>
          <a:xfrm rot="-5400000">
            <a:off x="-3042044" y="3163081"/>
            <a:ext cx="6768000" cy="531838"/>
          </a:xfrm>
          <a:prstGeom prst="rect">
            <a:avLst/>
          </a:prstGeom>
          <a:noFill/>
          <a:ln>
            <a:noFill/>
          </a:ln>
        </p:spPr>
      </p:pic>
      <p:sp>
        <p:nvSpPr>
          <p:cNvPr id="260" name="Google Shape;260;p9"/>
          <p:cNvSpPr txBox="1"/>
          <p:nvPr/>
        </p:nvSpPr>
        <p:spPr>
          <a:xfrm>
            <a:off x="8221984" y="1811817"/>
            <a:ext cx="3808915" cy="4351338"/>
          </a:xfrm>
          <a:prstGeom prst="rect">
            <a:avLst/>
          </a:prstGeom>
          <a:noFill/>
          <a:ln>
            <a:noFill/>
          </a:ln>
        </p:spPr>
        <p:txBody>
          <a:bodyPr spcFirstLastPara="1" wrap="square" lIns="91425" tIns="45700" rIns="91425" bIns="45700" anchor="t" anchorCtr="0">
            <a:normAutofit/>
          </a:bodyPr>
          <a:lstStyle/>
          <a:p>
            <a:pPr marL="228600" marR="0" lvl="0" indent="-101600" algn="l" rtl="0">
              <a:lnSpc>
                <a:spcPct val="90000"/>
              </a:lnSpc>
              <a:spcBef>
                <a:spcPts val="0"/>
              </a:spcBef>
              <a:spcAft>
                <a:spcPts val="0"/>
              </a:spcAft>
              <a:buClr>
                <a:schemeClr val="dk1"/>
              </a:buClr>
              <a:buSzPts val="2000"/>
              <a:buFont typeface="Arial"/>
              <a:buNone/>
            </a:pPr>
            <a:endParaRPr sz="2000">
              <a:solidFill>
                <a:schemeClr val="dk1"/>
              </a:solidFill>
              <a:latin typeface="Calibri"/>
              <a:ea typeface="Calibri"/>
              <a:cs typeface="Calibri"/>
              <a:sym typeface="Calibri"/>
            </a:endParaRPr>
          </a:p>
          <a:p>
            <a:pPr marL="228600" marR="0" lvl="0" indent="-101600" algn="l" rtl="0">
              <a:lnSpc>
                <a:spcPct val="90000"/>
              </a:lnSpc>
              <a:spcBef>
                <a:spcPts val="1000"/>
              </a:spcBef>
              <a:spcAft>
                <a:spcPts val="0"/>
              </a:spcAft>
              <a:buClr>
                <a:schemeClr val="dk1"/>
              </a:buClr>
              <a:buSzPts val="2000"/>
              <a:buFont typeface="Arial"/>
              <a:buNone/>
            </a:pPr>
            <a:endParaRPr sz="2000">
              <a:solidFill>
                <a:schemeClr val="dk1"/>
              </a:solidFill>
              <a:latin typeface="Calibri"/>
              <a:ea typeface="Calibri"/>
              <a:cs typeface="Calibri"/>
              <a:sym typeface="Calibri"/>
            </a:endParaRPr>
          </a:p>
          <a:p>
            <a:pPr marL="228600" marR="0" lvl="0" indent="-50800" algn="l" rtl="0">
              <a:lnSpc>
                <a:spcPct val="90000"/>
              </a:lnSpc>
              <a:spcBef>
                <a:spcPts val="1000"/>
              </a:spcBef>
              <a:spcAft>
                <a:spcPts val="0"/>
              </a:spcAft>
              <a:buClr>
                <a:schemeClr val="dk1"/>
              </a:buClr>
              <a:buSzPts val="2800"/>
              <a:buFont typeface="Arial"/>
              <a:buNone/>
            </a:pPr>
            <a:endParaRPr sz="2800">
              <a:solidFill>
                <a:schemeClr val="dk1"/>
              </a:solidFill>
              <a:latin typeface="Calibri"/>
              <a:ea typeface="Calibri"/>
              <a:cs typeface="Calibri"/>
              <a:sym typeface="Calibri"/>
            </a:endParaRPr>
          </a:p>
        </p:txBody>
      </p:sp>
      <p:sp>
        <p:nvSpPr>
          <p:cNvPr id="261" name="Google Shape;261;p9"/>
          <p:cNvSpPr txBox="1">
            <a:spLocks noGrp="1"/>
          </p:cNvSpPr>
          <p:nvPr>
            <p:ph type="ftr" idx="11"/>
          </p:nvPr>
        </p:nvSpPr>
        <p:spPr>
          <a:xfrm>
            <a:off x="2865663" y="6356350"/>
            <a:ext cx="6460672" cy="456647"/>
          </a:xfrm>
          <a:prstGeom prst="rect">
            <a:avLst/>
          </a:prstGeom>
          <a:noFill/>
          <a:ln>
            <a:noFill/>
          </a:ln>
        </p:spPr>
        <p:txBody>
          <a:bodyPr spcFirstLastPara="1" wrap="square" lIns="91425" tIns="45700" rIns="91425" bIns="45700" anchor="ctr" anchorCtr="0">
            <a:noAutofit/>
          </a:bodyPr>
          <a:lstStyle/>
          <a:p>
            <a:pPr marL="0" lvl="0" indent="0" algn="ctr" rtl="0">
              <a:spcBef>
                <a:spcPts val="0"/>
              </a:spcBef>
              <a:spcAft>
                <a:spcPts val="0"/>
              </a:spcAft>
              <a:buNone/>
            </a:pPr>
            <a:r>
              <a:rPr lang="en-US"/>
              <a:t>EOCap4Africa – TB 05a Remote Sensing Data: Preprocessing</a:t>
            </a:r>
            <a:endParaRPr/>
          </a:p>
        </p:txBody>
      </p:sp>
      <p:sp>
        <p:nvSpPr>
          <p:cNvPr id="262" name="Google Shape;262;p9"/>
          <p:cNvSpPr txBox="1"/>
          <p:nvPr/>
        </p:nvSpPr>
        <p:spPr>
          <a:xfrm>
            <a:off x="902750" y="1460150"/>
            <a:ext cx="9991500" cy="3786600"/>
          </a:xfrm>
          <a:prstGeom prst="rect">
            <a:avLst/>
          </a:prstGeom>
          <a:noFill/>
          <a:ln>
            <a:noFill/>
          </a:ln>
        </p:spPr>
        <p:txBody>
          <a:bodyPr spcFirstLastPara="1" wrap="square" lIns="91425" tIns="45700" rIns="91425" bIns="45700" anchor="t" anchorCtr="0">
            <a:spAutoFit/>
          </a:bodyPr>
          <a:lstStyle/>
          <a:p>
            <a:pPr marL="0" marR="0" lvl="0" indent="0" algn="just" rtl="0">
              <a:spcBef>
                <a:spcPts val="0"/>
              </a:spcBef>
              <a:spcAft>
                <a:spcPts val="0"/>
              </a:spcAft>
              <a:buNone/>
            </a:pPr>
            <a:r>
              <a:rPr lang="en-US" sz="2000">
                <a:solidFill>
                  <a:schemeClr val="dk1"/>
                </a:solidFill>
                <a:latin typeface="Calibri"/>
                <a:ea typeface="Calibri"/>
                <a:cs typeface="Calibri"/>
                <a:sym typeface="Calibri"/>
              </a:rPr>
              <a:t>Processing Levels – General Systematic:</a:t>
            </a:r>
            <a:endParaRPr/>
          </a:p>
          <a:p>
            <a:pPr marL="342900" marR="0" lvl="0" indent="-342900" algn="just" rtl="0">
              <a:spcBef>
                <a:spcPts val="2400"/>
              </a:spcBef>
              <a:spcAft>
                <a:spcPts val="0"/>
              </a:spcAft>
              <a:buClr>
                <a:schemeClr val="dk1"/>
              </a:buClr>
              <a:buSzPts val="2000"/>
              <a:buFont typeface="Arial"/>
              <a:buChar char="•"/>
            </a:pPr>
            <a:r>
              <a:rPr lang="en-US" sz="2000">
                <a:solidFill>
                  <a:schemeClr val="dk1"/>
                </a:solidFill>
                <a:latin typeface="Calibri"/>
                <a:ea typeface="Calibri"/>
                <a:cs typeface="Calibri"/>
                <a:sym typeface="Calibri"/>
              </a:rPr>
              <a:t>Level 0: Raw data without any calibration or correction (not of interest for us)</a:t>
            </a:r>
            <a:endParaRPr/>
          </a:p>
          <a:p>
            <a:pPr marL="342900" marR="0" lvl="0" indent="-342900" algn="just" rtl="0">
              <a:spcBef>
                <a:spcPts val="2400"/>
              </a:spcBef>
              <a:spcAft>
                <a:spcPts val="0"/>
              </a:spcAft>
              <a:buClr>
                <a:schemeClr val="dk1"/>
              </a:buClr>
              <a:buSzPts val="2000"/>
              <a:buFont typeface="Arial"/>
              <a:buChar char="•"/>
            </a:pPr>
            <a:r>
              <a:rPr lang="en-US" sz="2000">
                <a:solidFill>
                  <a:schemeClr val="dk1"/>
                </a:solidFill>
                <a:latin typeface="Calibri"/>
                <a:ea typeface="Calibri"/>
                <a:cs typeface="Calibri"/>
                <a:sym typeface="Calibri"/>
              </a:rPr>
              <a:t>Level 1A: Raw data bundled with radiometric and geometric calibration and correction coefficients as well as geolocation information, where radiometric correction deal with internal anomalies in detector sensitivity or detector noise and geometric corrections deal with image distortions, e.g., due to the optics of the sensor or the rotation of the Earth</a:t>
            </a:r>
            <a:endParaRPr/>
          </a:p>
          <a:p>
            <a:pPr marL="342900" marR="0" lvl="0" indent="-342900" algn="just" rtl="0">
              <a:spcBef>
                <a:spcPts val="2400"/>
              </a:spcBef>
              <a:spcAft>
                <a:spcPts val="0"/>
              </a:spcAft>
              <a:buClr>
                <a:schemeClr val="dk1"/>
              </a:buClr>
              <a:buSzPts val="2000"/>
              <a:buFont typeface="Arial"/>
              <a:buChar char="•"/>
            </a:pPr>
            <a:r>
              <a:rPr lang="en-US" sz="2000">
                <a:solidFill>
                  <a:schemeClr val="dk1"/>
                </a:solidFill>
                <a:latin typeface="Calibri"/>
                <a:ea typeface="Calibri"/>
                <a:cs typeface="Calibri"/>
                <a:sym typeface="Calibri"/>
              </a:rPr>
              <a:t>Level 1B: Radiometric and geometric calibration and corrections from Level 1A have been applied to the raw data. Each pixel now corresponds to an explicit location on Earth – it is georeferenced. This is the minimum processing level you should strive for</a:t>
            </a:r>
            <a:endParaRPr/>
          </a:p>
        </p:txBody>
      </p:sp>
    </p:spTree>
  </p:cSld>
  <p:clrMapOvr>
    <a:masterClrMapping/>
  </p:clrMapOvr>
</p:sld>
</file>

<file path=ppt/theme/theme1.xml><?xml version="1.0" encoding="utf-8"?>
<a:theme xmlns:a="http://schemas.openxmlformats.org/drawingml/2006/main" name="Offic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3971</Words>
  <Application>Microsoft Office PowerPoint</Application>
  <PresentationFormat>Breitbild</PresentationFormat>
  <Paragraphs>534</Paragraphs>
  <Slides>50</Slides>
  <Notes>50</Notes>
  <HiddenSlides>0</HiddenSlides>
  <MMClips>0</MMClips>
  <ScaleCrop>false</ScaleCrop>
  <HeadingPairs>
    <vt:vector size="6" baseType="variant">
      <vt:variant>
        <vt:lpstr>Verwendete Schriftarten</vt:lpstr>
      </vt:variant>
      <vt:variant>
        <vt:i4>4</vt:i4>
      </vt:variant>
      <vt:variant>
        <vt:lpstr>Design</vt:lpstr>
      </vt:variant>
      <vt:variant>
        <vt:i4>1</vt:i4>
      </vt:variant>
      <vt:variant>
        <vt:lpstr>Folientitel</vt:lpstr>
      </vt:variant>
      <vt:variant>
        <vt:i4>50</vt:i4>
      </vt:variant>
    </vt:vector>
  </HeadingPairs>
  <TitlesOfParts>
    <vt:vector size="55" baseType="lpstr">
      <vt:lpstr>Open Sans Light</vt:lpstr>
      <vt:lpstr>Noto Sans Symbols</vt:lpstr>
      <vt:lpstr>Arial</vt:lpstr>
      <vt:lpstr>Calibri</vt:lpstr>
      <vt:lpstr>Office</vt:lpstr>
      <vt:lpstr>PowerPoint-Präsentation</vt:lpstr>
      <vt:lpstr>Recap</vt:lpstr>
      <vt:lpstr>PowerPoint-Präsentation</vt:lpstr>
      <vt:lpstr>Preprocessing of optical data</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Sensor Accuracy</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Thank you for your attention!     </vt:lpstr>
      <vt:lpstr>PowerPoint-Präsentation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Michael Thiel</dc:creator>
  <cp:lastModifiedBy>Lara Alves Oeltjebruns</cp:lastModifiedBy>
  <cp:revision>5</cp:revision>
  <dcterms:created xsi:type="dcterms:W3CDTF">2019-06-02T12:25:39Z</dcterms:created>
  <dcterms:modified xsi:type="dcterms:W3CDTF">2026-02-04T20:15:17Z</dcterms:modified>
</cp:coreProperties>
</file>