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</p:sldIdLst>
  <p:sldSz cy="6858000" cx="12192000"/>
  <p:notesSz cx="6858000" cy="9144000"/>
  <p:embeddedFontLst>
    <p:embeddedFont>
      <p:font typeface="Arial Narrow"/>
      <p:regular r:id="rId40"/>
      <p:bold r:id="rId41"/>
      <p:italic r:id="rId42"/>
      <p:boldItalic r:id="rId43"/>
    </p:embeddedFont>
    <p:embeddedFont>
      <p:font typeface="Open Sans Light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48" roundtripDataSignature="AMtx7mj3jq9KuGfX9eAptsfja2zTiEGVz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ArialNarrow-regular.fntdata"/><Relationship Id="rId20" Type="http://schemas.openxmlformats.org/officeDocument/2006/relationships/slide" Target="slides/slide16.xml"/><Relationship Id="rId42" Type="http://schemas.openxmlformats.org/officeDocument/2006/relationships/font" Target="fonts/ArialNarrow-italic.fntdata"/><Relationship Id="rId41" Type="http://schemas.openxmlformats.org/officeDocument/2006/relationships/font" Target="fonts/ArialNarrow-bold.fntdata"/><Relationship Id="rId22" Type="http://schemas.openxmlformats.org/officeDocument/2006/relationships/slide" Target="slides/slide18.xml"/><Relationship Id="rId44" Type="http://schemas.openxmlformats.org/officeDocument/2006/relationships/font" Target="fonts/OpenSansLight-regular.fntdata"/><Relationship Id="rId21" Type="http://schemas.openxmlformats.org/officeDocument/2006/relationships/slide" Target="slides/slide17.xml"/><Relationship Id="rId43" Type="http://schemas.openxmlformats.org/officeDocument/2006/relationships/font" Target="fonts/ArialNarrow-boldItalic.fntdata"/><Relationship Id="rId24" Type="http://schemas.openxmlformats.org/officeDocument/2006/relationships/slide" Target="slides/slide20.xml"/><Relationship Id="rId46" Type="http://schemas.openxmlformats.org/officeDocument/2006/relationships/font" Target="fonts/OpenSansLight-italic.fntdata"/><Relationship Id="rId23" Type="http://schemas.openxmlformats.org/officeDocument/2006/relationships/slide" Target="slides/slide19.xml"/><Relationship Id="rId45" Type="http://schemas.openxmlformats.org/officeDocument/2006/relationships/font" Target="fonts/OpenSansLight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8" Type="http://customschemas.google.com/relationships/presentationmetadata" Target="metadata"/><Relationship Id="rId25" Type="http://schemas.openxmlformats.org/officeDocument/2006/relationships/slide" Target="slides/slide21.xml"/><Relationship Id="rId47" Type="http://schemas.openxmlformats.org/officeDocument/2006/relationships/font" Target="fonts/OpenSansLight-boldItalic.fntdata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slide" Target="slides/slide31.xml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37" Type="http://schemas.openxmlformats.org/officeDocument/2006/relationships/slide" Target="slides/slide33.xml"/><Relationship Id="rId14" Type="http://schemas.openxmlformats.org/officeDocument/2006/relationships/slide" Target="slides/slide10.xml"/><Relationship Id="rId36" Type="http://schemas.openxmlformats.org/officeDocument/2006/relationships/slide" Target="slides/slide32.xml"/><Relationship Id="rId17" Type="http://schemas.openxmlformats.org/officeDocument/2006/relationships/slide" Target="slides/slide13.xml"/><Relationship Id="rId39" Type="http://schemas.openxmlformats.org/officeDocument/2006/relationships/slide" Target="slides/slide35.xml"/><Relationship Id="rId16" Type="http://schemas.openxmlformats.org/officeDocument/2006/relationships/slide" Target="slides/slide12.xml"/><Relationship Id="rId38" Type="http://schemas.openxmlformats.org/officeDocument/2006/relationships/slide" Target="slides/slide34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researchgate.net/journal/Geographical-Journal-1475-4959?_tp=eyJjb250ZXh0Ijp7ImZpcnN0UGFnZSI6Il9kaXJlY3QiLCJwYWdlIjoicHVibGljYXRpb24iLCJwb3NpdGlvbiI6InBhZ2VIZWFkZXIifX0" TargetMode="External"/><Relationship Id="rId3" Type="http://schemas.openxmlformats.org/officeDocument/2006/relationships/hyperlink" Target="https://doi.org/10.2307/634969" TargetMode="External"/><Relationship Id="rId4" Type="http://schemas.openxmlformats.org/officeDocument/2006/relationships/hyperlink" Target="https://www.researchgate.net/scientific-contributions/TM-Lillesand-899311?_sg%5B0%5D=WumCN6Gp5EFAZ2smo1PyrjM4-pAgEMGRuug8lNagPkaRkE1QFRkGLSrgfRSRrSxCYeWubCM.IC1P8UMXBTmhlwUJ4YbKbtlcy2_0m3hWNcBjfqGpsgybt4_b8S90LDdxBF9oBoFpparfgdCgsX75xQy2Y8hm6Q&amp;_sg%5B1%5D=32F7onoOdC3snuLwa9i-VvDnj_eLF7P3_ke5oztPd5QxdNRd_WeksPaXroEJnCBWNl_6VMM.XLqwk2QNK8ySpKEWA3C47N9rx0q43miCHJ4Ey90ePKN3hFY7bCsvuKptxAWh-QYY8iB_9liQqi1-FCgt8mHLrg" TargetMode="External"/><Relationship Id="rId5" Type="http://schemas.openxmlformats.org/officeDocument/2006/relationships/hyperlink" Target="https://www.researchgate.net/profile/Ralph-Kiefer?_sg%5B0%5D=WumCN6Gp5EFAZ2smo1PyrjM4-pAgEMGRuug8lNagPkaRkE1QFRkGLSrgfRSRrSxCYeWubCM.IC1P8UMXBTmhlwUJ4YbKbtlcy2_0m3hWNcBjfqGpsgybt4_b8S90LDdxBF9oBoFpparfgdCgsX75xQy2Y8hm6Q&amp;_sg%5B1%5D=32F7onoOdC3snuLwa9i-VvDnj_eLF7P3_ke5oztPd5QxdNRd_WeksPaXroEJnCBWNl_6VMM.XLqwk2QNK8ySpKEWA3C47N9rx0q43miCHJ4Ey90ePKN3hFY7bCsvuKptxAWh-QYY8iB_9liQqi1-FCgt8mHLrg" TargetMode="External"/><Relationship Id="rId6" Type="http://schemas.openxmlformats.org/officeDocument/2006/relationships/hyperlink" Target="https://www.researchgate.net/scientific-contributions/Jonathan-W-Chipman-72587557?_sg%5B0%5D=WumCN6Gp5EFAZ2smo1PyrjM4-pAgEMGRuug8lNagPkaRkE1QFRkGLSrgfRSRrSxCYeWubCM.IC1P8UMXBTmhlwUJ4YbKbtlcy2_0m3hWNcBjfqGpsgybt4_b8S90LDdxBF9oBoFpparfgdCgsX75xQy2Y8hm6Q&amp;_sg%5B1%5D=32F7onoOdC3snuLwa9i-VvDnj_eLF7P3_ke5oztPd5QxdNRd_WeksPaXroEJnCBWNl_6VMM.XLqwk2QNK8ySpKEWA3C47N9rx0q43miCHJ4Ey90ePKN3hFY7bCsvuKptxAWh-QYY8iB_9liQqi1-FCgt8mHLrg&amp;_tp=eyJjb250ZXh0Ijp7ImZpcnN0UGFnZSI6Il9kaXJlY3QiLCJwYWdlIjoicHVibGljYXRpb24iLCJwb3NpdGlvbiI6InBhZ2VIZWFkZXIifX0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researchgate.net/profile/Klaus-Tempfli?_sg%5B0%5D=Y_92DZBKPZ_m9YlTi3MvQZw8v0WGFU66GjivY7ifJ7tNJ0iKvXuNL8Pd5YHNpYgUy4Sb9P8.Lw-iZzbiRppuCR94VMpGO7YR85mRm3O9bcgnrqIEqc8_pMhnDiUsEmmazWnpeqNFAosaD4ej4qiCGsB7dHWKSA&amp;_sg%5B1%5D=kUsaY00PhZdIybDBSTsfjAmUe8ZU3hlmNpfz0ToGOZ3boEnk0-MnRaTCfVDzUPcXGVTporU.wr8SpKXicWyEQTud0h5qzG8FiSqDNZYliZIkjuP-zojuECTC455EZ-ISypLrdNQBJ8WL72OOxDbPliPdDcy9EA&amp;_tp=eyJjb250ZXh0Ijp7ImZpcnN0UGFnZSI6Il9kaXJlY3QiLCJwYWdlIjoicHVibGljYXRpb24iLCJwcmV2aW91c1BhZ2UiOiJwdWJsaWNhdGlvbiIsInBvc2l0aW9uIjoicGFnZUhlYWRlciJ9fQ" TargetMode="External"/><Relationship Id="rId3" Type="http://schemas.openxmlformats.org/officeDocument/2006/relationships/hyperlink" Target="https://www.researchgate.net/scientific-contributions/GC-Huurneman-2003722136?_sg%5B0%5D=Y_92DZBKPZ_m9YlTi3MvQZw8v0WGFU66GjivY7ifJ7tNJ0iKvXuNL8Pd5YHNpYgUy4Sb9P8.Lw-iZzbiRppuCR94VMpGO7YR85mRm3O9bcgnrqIEqc8_pMhnDiUsEmmazWnpeqNFAosaD4ej4qiCGsB7dHWKSA&amp;_sg%5B1%5D=kUsaY00PhZdIybDBSTsfjAmUe8ZU3hlmNpfz0ToGOZ3boEnk0-MnRaTCfVDzUPcXGVTporU.wr8SpKXicWyEQTud0h5qzG8FiSqDNZYliZIkjuP-zojuECTC455EZ-ISypLrdNQBJ8WL72OOxDbPliPdDcy9EA&amp;_tp=eyJjb250ZXh0Ijp7ImZpcnN0UGFnZSI6Il9kaXJlY3QiLCJwYWdlIjoicHVibGljYXRpb24iLCJwcmV2aW91c1BhZ2UiOiJwdWJsaWNhdGlvbiIsInBvc2l0aW9uIjoicGFnZUhlYWRlciJ9fQ" TargetMode="External"/><Relationship Id="rId4" Type="http://schemas.openxmlformats.org/officeDocument/2006/relationships/hyperlink" Target="https://www.researchgate.net/profile/Wim-Bakker?_sg%5B0%5D=Y_92DZBKPZ_m9YlTi3MvQZw8v0WGFU66GjivY7ifJ7tNJ0iKvXuNL8Pd5YHNpYgUy4Sb9P8.Lw-iZzbiRppuCR94VMpGO7YR85mRm3O9bcgnrqIEqc8_pMhnDiUsEmmazWnpeqNFAosaD4ej4qiCGsB7dHWKSA&amp;_sg%5B1%5D=kUsaY00PhZdIybDBSTsfjAmUe8ZU3hlmNpfz0ToGOZ3boEnk0-MnRaTCfVDzUPcXGVTporU.wr8SpKXicWyEQTud0h5qzG8FiSqDNZYliZIkjuP-zojuECTC455EZ-ISypLrdNQBJ8WL72OOxDbPliPdDcy9EA" TargetMode="External"/><Relationship Id="rId5" Type="http://schemas.openxmlformats.org/officeDocument/2006/relationships/hyperlink" Target="https://www.researchgate.net/profile/Tsehaie-Woldai-2?_sg%5B0%5D=Y_92DZBKPZ_m9YlTi3MvQZw8v0WGFU66GjivY7ifJ7tNJ0iKvXuNL8Pd5YHNpYgUy4Sb9P8.Lw-iZzbiRppuCR94VMpGO7YR85mRm3O9bcgnrqIEqc8_pMhnDiUsEmmazWnpeqNFAosaD4ej4qiCGsB7dHWKSA&amp;_sg%5B1%5D=kUsaY00PhZdIybDBSTsfjAmUe8ZU3hlmNpfz0ToGOZ3boEnk0-MnRaTCfVDzUPcXGVTporU.wr8SpKXicWyEQTud0h5qzG8FiSqDNZYliZIkjuP-zojuECTC455EZ-ISypLrdNQBJ8WL72OOxDbPliPdDcy9EA" TargetMode="Externa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researchgate.net/profile/Klaus-Tempfli?_sg%5B0%5D=_84edVss86BgS-i7_1xE_vOjI_y4o1DXptklcdCaAlYLtx5JDwJqABFL6RYJcBA-53ck4Co.qIYcA_thG16OzoU7YF4BERp7o9Uu4EuyaJxgSpk0fINGCY5xjlUKwWeNuYs2qycyCKutB5kUg8pHpjX47SKPAQ&amp;_sg%5B1%5D=LhrQW5B7FPungBet0vFIXDwGVpmNZiaGOsc2HDSn5GmEAKQ7UiEw9yrog35rQadj7vqhxqc.pXtTxy-sWzClF_KbRnvCbaRnqpsjnqZjv2U0cuYq-V3u3Y0qC66NOTsUgi5QHtktN_JV9SxseF01npKw_408HA&amp;_tp=eyJjb250ZXh0Ijp7ImZpcnN0UGFnZSI6Il9kaXJlY3QiLCJwYWdlIjoicHVibGljYXRpb24iLCJwb3NpdGlvbiI6InBhZ2VIZWFkZXIifX0" TargetMode="External"/><Relationship Id="rId3" Type="http://schemas.openxmlformats.org/officeDocument/2006/relationships/hyperlink" Target="https://www.researchgate.net/scientific-contributions/GC-Huurneman-2003722136?_sg%5B0%5D=_84edVss86BgS-i7_1xE_vOjI_y4o1DXptklcdCaAlYLtx5JDwJqABFL6RYJcBA-53ck4Co.qIYcA_thG16OzoU7YF4BERp7o9Uu4EuyaJxgSpk0fINGCY5xjlUKwWeNuYs2qycyCKutB5kUg8pHpjX47SKPAQ&amp;_sg%5B1%5D=LhrQW5B7FPungBet0vFIXDwGVpmNZiaGOsc2HDSn5GmEAKQ7UiEw9yrog35rQadj7vqhxqc.pXtTxy-sWzClF_KbRnvCbaRnqpsjnqZjv2U0cuYq-V3u3Y0qC66NOTsUgi5QHtktN_JV9SxseF01npKw_408HA" TargetMode="External"/><Relationship Id="rId4" Type="http://schemas.openxmlformats.org/officeDocument/2006/relationships/hyperlink" Target="https://www.researchgate.net/profile/Wim-Bakker?_sg%5B0%5D=_84edVss86BgS-i7_1xE_vOjI_y4o1DXptklcdCaAlYLtx5JDwJqABFL6RYJcBA-53ck4Co.qIYcA_thG16OzoU7YF4BERp7o9Uu4EuyaJxgSpk0fINGCY5xjlUKwWeNuYs2qycyCKutB5kUg8pHpjX47SKPAQ&amp;_sg%5B1%5D=LhrQW5B7FPungBet0vFIXDwGVpmNZiaGOsc2HDSn5GmEAKQ7UiEw9yrog35rQadj7vqhxqc.pXtTxy-sWzClF_KbRnvCbaRnqpsjnqZjv2U0cuYq-V3u3Y0qC66NOTsUgi5QHtktN_JV9SxseF01npKw_408HA" TargetMode="External"/><Relationship Id="rId5" Type="http://schemas.openxmlformats.org/officeDocument/2006/relationships/hyperlink" Target="https://www.researchgate.net/profile/Tsehaie-Woldai-2?_sg%5B0%5D=_84edVss86BgS-i7_1xE_vOjI_y4o1DXptklcdCaAlYLtx5JDwJqABFL6RYJcBA-53ck4Co.qIYcA_thG16OzoU7YF4BERp7o9Uu4EuyaJxgSpk0fINGCY5xjlUKwWeNuYs2qycyCKutB5kUg8pHpjX47SKPAQ&amp;_sg%5B1%5D=LhrQW5B7FPungBet0vFIXDwGVpmNZiaGOsc2HDSn5GmEAKQ7UiEw9yrog35rQadj7vqhxqc.pXtTxy-sWzClF_KbRnvCbaRnqpsjnqZjv2U0cuYq-V3u3Y0qC66NOTsUgi5QHtktN_JV9SxseF01npKw_408HA&amp;_tp=eyJjb250ZXh0Ijp7ImZpcnN0UGFnZSI6Il9kaXJlY3QiLCJwYWdlIjoicHVibGljYXRpb24iLCJwb3NpdGlvbiI6InBhZ2VIZWFkZXIifX0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0" name="Google Shape;15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https://www.researchgate.net/publication/235863921_Remote_Sensing_and_Image_Interpretation_Fifth_Edition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Remote Sensing and Image Interpretation (Fifth Edition)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January 2004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2"/>
              </a:rPr>
              <a:t>Geographical Journal</a:t>
            </a:r>
            <a:r>
              <a:rPr lang="en-US"/>
              <a:t> 146(3)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DOI: 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10.2307/634969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Edition: 5th ed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Publisher: Wiley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ISBN: 0471152277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Thomas M. Lillesand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Ralph M Kiefer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Jonathan W Chipman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4" name="Google Shape;264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5" name="Google Shape;27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6" name="Google Shape;276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6" name="Google Shape;286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https://nireos.com/application/what-is-hyperspectral-imaging/</a:t>
            </a:r>
            <a:endParaRPr/>
          </a:p>
        </p:txBody>
      </p:sp>
      <p:sp>
        <p:nvSpPr>
          <p:cNvPr id="287" name="Google Shape;287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8" name="Google Shape;298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9" name="Google Shape;299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9" name="Google Shape;309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0" name="Google Shape;310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1" name="Google Shape;321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2" name="Google Shape;322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3" name="Google Shape;33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https://newsfeed.time.com/2013/01/21/nasa-beams-mona-lisa-image-into-space/</a:t>
            </a:r>
            <a:endParaRPr/>
          </a:p>
        </p:txBody>
      </p:sp>
      <p:sp>
        <p:nvSpPr>
          <p:cNvPr id="334" name="Google Shape;334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7" name="Google Shape;347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7" name="Google Shape;357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Principles of remote sensing : an introductory textbook.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January 2009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 book: Principles of Remote Sensing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Edition: ITC Educational Textbook Series 2,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Chapter: 2.2-2.4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Publisher: University of Twente Faculty of Geo-Information and Earth Observation (ITC),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Editors: Tempfli K, G.C. Huurneman, W.H. Bakker, and L.L.F. Janssen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2"/>
              </a:rPr>
              <a:t>Klaus Tempfli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G.C. Huurneman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Wim Bakker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Tsehaie Woldai</a:t>
            </a:r>
            <a:endParaRPr/>
          </a:p>
        </p:txBody>
      </p:sp>
      <p:sp>
        <p:nvSpPr>
          <p:cNvPr id="358" name="Google Shape;358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9" name="Google Shape;369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0" name="Google Shape;370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0" name="Google Shape;17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0" name="Google Shape;380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0" name="Google Shape;390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1" name="Google Shape;391;p2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5" name="Google Shape;405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6" name="Google Shape;406;p2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9" name="Google Shape;419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0" name="Google Shape;420;p2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0" name="Google Shape;430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31" name="Google Shape;431;p2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2" name="Google Shape;442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43" name="Google Shape;443;p2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3" name="Google Shape;453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54" name="Google Shape;454;p2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5" name="Google Shape;465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66" name="Google Shape;466;p2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6" name="Google Shape;476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https://www.mdpi.com/2072-4292/12/12/1971</a:t>
            </a:r>
            <a:endParaRPr/>
          </a:p>
        </p:txBody>
      </p:sp>
      <p:sp>
        <p:nvSpPr>
          <p:cNvPr id="477" name="Google Shape;477;p2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8" name="Google Shape;488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89" name="Google Shape;489;p2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/>
              <a:t>https://gisrsstudy.com/electromagnetic-spectrum/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1" name="Google Shape;181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9" name="Google Shape;499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00" name="Google Shape;500;p3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0" name="Google Shape;510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Eker, R., Aydın, A. &amp; Hübl, J. Unmanned aerial vehicle (UAV)-based monitoring of a landslide: Gallenzerkogel landslide (Ybbs-Lower Austria) case study. </a:t>
            </a:r>
            <a:r>
              <a:rPr i="1" lang="en-US"/>
              <a:t>Environ Monit Assess</a:t>
            </a:r>
            <a:r>
              <a:rPr lang="en-US"/>
              <a:t> </a:t>
            </a:r>
            <a:r>
              <a:rPr b="1" lang="en-US"/>
              <a:t>190</a:t>
            </a:r>
            <a:r>
              <a:rPr lang="en-US"/>
              <a:t>, 28 (2018). https://doi.org/10.1007/s10661-017-6402-8</a:t>
            </a:r>
            <a:endParaRPr/>
          </a:p>
        </p:txBody>
      </p:sp>
      <p:sp>
        <p:nvSpPr>
          <p:cNvPr id="511" name="Google Shape;511;p3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3" name="Google Shape;523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https://www.satimagingcorp.com/gallery/terrasar-x/terrasar-x-radar-satellite-image-aswan-dam/</a:t>
            </a:r>
            <a:endParaRPr/>
          </a:p>
        </p:txBody>
      </p:sp>
      <p:sp>
        <p:nvSpPr>
          <p:cNvPr id="524" name="Google Shape;524;p3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5" name="Google Shape;535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36" name="Google Shape;536;p3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46" name="Google Shape;546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6" name="Google Shape;566;p4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67" name="Google Shape;567;p4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4" name="Google Shape;19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https://byjus.com/physics/electromagnetic-waves/</a:t>
            </a:r>
            <a:endParaRPr/>
          </a:p>
        </p:txBody>
      </p:sp>
      <p:sp>
        <p:nvSpPr>
          <p:cNvPr id="205" name="Google Shape;205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Principles of remote sensing : an introductory textbook.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January 2009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 book: Principles of Remote Sensing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Edition: ITC Educational Textbook Series 2,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Chapter: 2.2-2.4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Publisher: University of Twente Faculty of Geo-Information and Earth Observation (ITC),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Editors: Tempfli K, G.C. Huurneman, W.H. Bakker, and L.L.F. Janssen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2"/>
              </a:rPr>
              <a:t>Klaus Tempfli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G.C. Huurneman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Wim Bakker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Tsehaie Woldai</a:t>
            </a:r>
            <a:endParaRPr/>
          </a:p>
        </p:txBody>
      </p:sp>
      <p:sp>
        <p:nvSpPr>
          <p:cNvPr id="216" name="Google Shape;216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https://www.toppr.com/ask/question/what-is-the-distance-from-crest-to-crest-or-from-trough-to-trough-called/</a:t>
            </a:r>
            <a:endParaRPr/>
          </a:p>
        </p:txBody>
      </p:sp>
      <p:sp>
        <p:nvSpPr>
          <p:cNvPr id="230" name="Google Shape;230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Lillesand, T.M., Kiefer, R.W. and Chipman, J.W. (2004) Remote Sensing and Image Interpretation. Chap.7 Digital Image Processing. 5th Edition, Vol. 53, Wiley &amp; Sons, New York. </a:t>
            </a:r>
            <a:br>
              <a:rPr lang="en-US"/>
            </a:br>
            <a:r>
              <a:rPr lang="en-US"/>
              <a:t>https://doi.org/10.1017/CBO9781107415324.004 </a:t>
            </a:r>
            <a:endParaRPr/>
          </a:p>
        </p:txBody>
      </p:sp>
      <p:sp>
        <p:nvSpPr>
          <p:cNvPr id="241" name="Google Shape;24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3" name="Google Shape;253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3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3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4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4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4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4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7" name="Google Shape;127;p4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28" name="Google Shape;128;p45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4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45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45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45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45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4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4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4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4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4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0" name="Google Shape;140;p4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41" name="Google Shape;141;p46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4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46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46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46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46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5" name="Google Shape;25;p3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3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3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3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35" name="Google Shape;35;p38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3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38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38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38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38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4" name="Google Shape;44;p3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7" name="Google Shape;47;p3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48" name="Google Shape;48;p39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3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39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39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39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39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7" name="Google Shape;57;p4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4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4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4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4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4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3" name="Google Shape;63;p4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64" name="Google Shape;64;p40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4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40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40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40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40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4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4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4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4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76" name="Google Shape;76;p41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4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41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41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41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41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4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4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Google Shape;86;p4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87" name="Google Shape;87;p42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4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42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42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42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42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4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96" name="Google Shape;96;p4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4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4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4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0" name="Google Shape;100;p4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01" name="Google Shape;101;p43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4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43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43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43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43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4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4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1" name="Google Shape;111;p4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4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4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4" name="Google Shape;114;p4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i="0" sz="2600" u="none" cap="none" strike="noStrike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15" name="Google Shape;115;p44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4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44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44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44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44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3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3.png"/><Relationship Id="rId11" Type="http://schemas.openxmlformats.org/officeDocument/2006/relationships/image" Target="../media/image4.png"/><Relationship Id="rId10" Type="http://schemas.openxmlformats.org/officeDocument/2006/relationships/image" Target="../media/image10.png"/><Relationship Id="rId12" Type="http://schemas.openxmlformats.org/officeDocument/2006/relationships/image" Target="../media/image2.png"/><Relationship Id="rId9" Type="http://schemas.openxmlformats.org/officeDocument/2006/relationships/image" Target="../media/image12.jpg"/><Relationship Id="rId5" Type="http://schemas.openxmlformats.org/officeDocument/2006/relationships/image" Target="../media/image7.png"/><Relationship Id="rId6" Type="http://schemas.openxmlformats.org/officeDocument/2006/relationships/image" Target="../media/image1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2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3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2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5" Type="http://schemas.openxmlformats.org/officeDocument/2006/relationships/image" Target="../media/image1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5" Type="http://schemas.openxmlformats.org/officeDocument/2006/relationships/image" Target="../media/image1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4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31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3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3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3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1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4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37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0.png"/><Relationship Id="rId4" Type="http://schemas.openxmlformats.org/officeDocument/2006/relationships/image" Target="../media/image4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2" Type="http://schemas.openxmlformats.org/officeDocument/2006/relationships/image" Target="../media/image12.jpg"/><Relationship Id="rId9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11.png"/><Relationship Id="rId7" Type="http://schemas.openxmlformats.org/officeDocument/2006/relationships/image" Target="../media/image3.png"/><Relationship Id="rId8" Type="http://schemas.openxmlformats.org/officeDocument/2006/relationships/image" Target="../media/image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hyperlink" Target="https://www.satimagingcorp.com/gallery/terrasar-x/terrasar-x-radar-satellite-image-aswan-dam/" TargetMode="External"/><Relationship Id="rId5" Type="http://schemas.openxmlformats.org/officeDocument/2006/relationships/hyperlink" Target="https://doi.org/10.1007/s10661-017-6402-8" TargetMode="External"/><Relationship Id="rId6" Type="http://schemas.openxmlformats.org/officeDocument/2006/relationships/hyperlink" Target="https://gisrsstudy.com/electromagnetic-spectrum/" TargetMode="External"/><Relationship Id="rId7" Type="http://schemas.openxmlformats.org/officeDocument/2006/relationships/hyperlink" Target="https://doi.org/10.3390/rs12121971" TargetMode="External"/><Relationship Id="rId8" Type="http://schemas.openxmlformats.org/officeDocument/2006/relationships/hyperlink" Target="https://nireos.com/application/what-is-hyperspectral-imaging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2.png"/><Relationship Id="rId5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3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2.png"/><Relationship Id="rId5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b="1" i="0" lang="en-US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US" sz="37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b="1" i="0" lang="en-US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3	Sensing of Electromagnetic Energy </a:t>
            </a:r>
            <a:br>
              <a:rPr b="0" i="0" lang="en-US" sz="32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5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1" i="0" sz="3600" u="none" cap="none" strike="noStrike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cap="flat" cmpd="sng" w="31750">
            <a:solidFill>
              <a:srgbClr val="1E4E79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descr="Ein Bild, das Text, Schrift, Grafiken, Screenshot enthält.&#10;&#10;Automatisch generierte Beschreibung" id="157" name="Google Shape;157;p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rift, Grafiken, Logo, Screenshot enthält.&#10;&#10;Automatisch generierte Beschreibung" id="158" name="Google Shape;158;p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warz, Dunkelheit enthält.&#10;&#10;Automatisch generierte Beschreibung" id="159" name="Google Shape;159;p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Logo, Grafiken, Symbol, Clipart enthält.&#10;&#10;Automatisch generierte Beschreibung" id="160" name="Google Shape;160;p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Text, Logo, Design, Darstellung enthält.&#10;&#10;Automatisch generierte Beschreibung" id="161" name="Google Shape;161;p1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ymbol, Grafiken, Flagge enthält.&#10;&#10;Automatisch generierte Beschreibung" id="162" name="Google Shape;162;p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KNUST Logo" id="163" name="Google Shape;163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166" name="Google Shape;166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Band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67" name="Google Shape;26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69" name="Google Shape;269;p1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0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id="271" name="Google Shape;271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61296" y="1138912"/>
            <a:ext cx="6696552" cy="54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10"/>
          <p:cNvSpPr txBox="1"/>
          <p:nvPr/>
        </p:nvSpPr>
        <p:spPr>
          <a:xfrm>
            <a:off x="9086250" y="4137656"/>
            <a:ext cx="2816247" cy="14772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(Lillesand et al., 2004)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reflectance curves and spectral bands of some multispectral sensors.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1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Band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79" name="Google Shape;27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81" name="Google Shape;281;p1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11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283" name="Google Shape;283;p11"/>
          <p:cNvSpPr txBox="1"/>
          <p:nvPr/>
        </p:nvSpPr>
        <p:spPr>
          <a:xfrm>
            <a:off x="1034693" y="2019609"/>
            <a:ext cx="9773952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Sensing in several spectral bands allows us to relate properties that show up well in specific spectral bands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 combined reflection characteristics in the red and NIR bands (Sentinel-2 channels 4 and 8) provide information about plant health and biomass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Landsat MSS (MultiSpectral Scanner), the first civil spaceborne earth observation sensor had detectors for three broad spectral bands in the visible part of the spectrum with a width of 100 nm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hyperspectral scanner uses detectors for many more but narrower bands, which may be as narrow as 10 nm or less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2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resolution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90" name="Google Shape;29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92" name="Google Shape;292;p1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12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294" name="Google Shape;294;p12"/>
          <p:cNvSpPr txBox="1"/>
          <p:nvPr/>
        </p:nvSpPr>
        <p:spPr>
          <a:xfrm>
            <a:off x="8419171" y="4903591"/>
            <a:ext cx="3389970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hyperspectral sensor has </a:t>
            </a: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higher ‘spectral resolution’ than a multispectral one (Nireos 2025).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reenshot, Farbigkeit, Design enthält.&#10;&#10;KI-generierte Inhalte können fehlerhaft sein." id="295" name="Google Shape;295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16723" y="1319169"/>
            <a:ext cx="7132776" cy="50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Radiometric resolution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302" name="Google Shape;30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04" name="Google Shape;304;p1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13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306" name="Google Shape;306;p13"/>
          <p:cNvSpPr txBox="1"/>
          <p:nvPr/>
        </p:nvSpPr>
        <p:spPr>
          <a:xfrm>
            <a:off x="902757" y="1313807"/>
            <a:ext cx="9773952" cy="501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Multispectral scanners use electronic detectors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Those are made of semiconductor material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electrical signal of these detectors is sampled and quantized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process is called A/D conversion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🡪 the output is a digital number (DN)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DN is an integer number within a fixed range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Older sensors have used 8 bits recording (2</a:t>
            </a:r>
            <a:r>
              <a:rPr b="0" baseline="3000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= 256 levels; DNs range 0 to 255)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Newer sensors record in a higher radiometric resolution of 11 bits (2</a:t>
            </a:r>
            <a:r>
              <a:rPr b="0" baseline="3000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= 2048)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higher radiometric resolution requires more storage capacity but has the advantage of a higher information content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Radiometric resolution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313" name="Google Shape;31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15" name="Google Shape;315;p1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14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id="317" name="Google Shape;317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05636" y="1812251"/>
            <a:ext cx="7340869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14"/>
          <p:cNvSpPr txBox="1"/>
          <p:nvPr/>
        </p:nvSpPr>
        <p:spPr>
          <a:xfrm>
            <a:off x="8565492" y="3885482"/>
            <a:ext cx="3389970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Illustration of sampling as understood in signal processing. The sampling interval should be smaller than half the period of the highest oscillation contained in the signal (Tempfli et al., 2009).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Radiometric resolution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325" name="Google Shape;325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27" name="Google Shape;327;p1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5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id="329" name="Google Shape;329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0503" y="1720295"/>
            <a:ext cx="8885042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5"/>
          <p:cNvSpPr txBox="1"/>
          <p:nvPr/>
        </p:nvSpPr>
        <p:spPr>
          <a:xfrm>
            <a:off x="9576937" y="5332409"/>
            <a:ext cx="2612571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bits vs. 1 bit radiometric resolution.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Radiometric resolution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337" name="Google Shape;33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39" name="Google Shape;339;p1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16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id="341" name="Google Shape;341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23676" y="1662167"/>
            <a:ext cx="8640000" cy="4293168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16"/>
          <p:cNvSpPr txBox="1"/>
          <p:nvPr/>
        </p:nvSpPr>
        <p:spPr>
          <a:xfrm>
            <a:off x="9570630" y="4658728"/>
            <a:ext cx="261257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Digital image (a) data from sensors, (b) display by grey values, (c) image zoomed out.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16"/>
          <p:cNvSpPr txBox="1"/>
          <p:nvPr/>
        </p:nvSpPr>
        <p:spPr>
          <a:xfrm>
            <a:off x="8965950" y="5909621"/>
            <a:ext cx="532518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NASA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1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Imaging, spatial resolution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350" name="Google Shape;35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52" name="Google Shape;352;p1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17"/>
          <p:cNvSpPr txBox="1"/>
          <p:nvPr/>
        </p:nvSpPr>
        <p:spPr>
          <a:xfrm>
            <a:off x="902757" y="2358851"/>
            <a:ext cx="9878454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refer to the obtained image from a spaceborne camera as digital image and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a sensor producing digital images as imaging sensor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array of DNs represents an image in terms of discrete picture elements 🡪 pixels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value of a pixel – the DN – corresponds to the radiance of the light reflected from the small ground area viewed by the respective detector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17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8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Imaging, spatial resolution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361" name="Google Shape;36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3" name="Google Shape;363;p1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18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id="365" name="Google Shape;365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6150" y="1720547"/>
            <a:ext cx="8178801" cy="36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18"/>
          <p:cNvSpPr txBox="1"/>
          <p:nvPr/>
        </p:nvSpPr>
        <p:spPr>
          <a:xfrm>
            <a:off x="8374050" y="3696694"/>
            <a:ext cx="3581400" cy="28315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(Tempfli et al., 2009)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24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image file comprises a digital image for each of the spectral bands in the sensor. For every band the DN-values are stored in a row-column arrangement.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Storage media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373" name="Google Shape;37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75" name="Google Shape;375;p1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19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377" name="Google Shape;377;p19"/>
          <p:cNvSpPr txBox="1"/>
          <p:nvPr/>
        </p:nvSpPr>
        <p:spPr>
          <a:xfrm>
            <a:off x="902757" y="2402436"/>
            <a:ext cx="9773952" cy="3170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Satellites usually have recorders on board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Light sensor systems often transmit data to ground receiving stations at night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can also be transmitted directly to a receiving station using satellite communication technology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Airborne sensors often use the hard-disk of a laptop computer as recording device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1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draußen, Gras, Baum, Landschaft enthält.&#10;&#10;Automatisch generierte Beschreibung" id="172" name="Google Shape;172;p2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"/>
          <p:cNvSpPr txBox="1"/>
          <p:nvPr>
            <p:ph type="title"/>
          </p:nvPr>
        </p:nvSpPr>
        <p:spPr>
          <a:xfrm>
            <a:off x="4647270" y="2766218"/>
            <a:ext cx="289745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Recap</a:t>
            </a:r>
            <a:endParaRPr/>
          </a:p>
        </p:txBody>
      </p:sp>
      <p:pic>
        <p:nvPicPr>
          <p:cNvPr id="174" name="Google Shape;174;p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6" name="Google Shape;176;p2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descr="Ein Bild, das Schwarz, Dunkelheit enthält.&#10;&#10;Automatisch generierte Beschreibung" id="177" name="Google Shape;177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draußen, Gras, Baum, Landschaft enthält.&#10;&#10;Automatisch generierte Beschreibung" id="382" name="Google Shape;382;p20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20"/>
          <p:cNvSpPr txBox="1"/>
          <p:nvPr>
            <p:ph type="title"/>
          </p:nvPr>
        </p:nvSpPr>
        <p:spPr>
          <a:xfrm>
            <a:off x="2170611" y="2766218"/>
            <a:ext cx="781158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Classification of sensors</a:t>
            </a:r>
            <a:endParaRPr/>
          </a:p>
        </p:txBody>
      </p:sp>
      <p:pic>
        <p:nvPicPr>
          <p:cNvPr id="384" name="Google Shape;384;p2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Ein Bild, das Schwarz, Dunkelheit enthält.&#10;&#10;Automatisch generierte Beschreibung" id="386" name="Google Shape;386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20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1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Altimeter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394" name="Google Shape;39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96" name="Google Shape;396;p2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21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21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399" name="Google Shape;399;p21"/>
          <p:cNvSpPr txBox="1"/>
          <p:nvPr/>
        </p:nvSpPr>
        <p:spPr>
          <a:xfrm>
            <a:off x="1025901" y="2286012"/>
            <a:ext cx="4930678" cy="3477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According to the focus of interest in earth observation (geometric properties, spectral differences, intensity distribution of an object or scene) three types can be distinguished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Altimeters, spectrometers, radiometer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Laser and radar altimeters are non-imaging sensors, providing us with information on elevation of water and land surfaces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0" name="Google Shape;400;p21"/>
          <p:cNvGrpSpPr/>
          <p:nvPr/>
        </p:nvGrpSpPr>
        <p:grpSpPr>
          <a:xfrm>
            <a:off x="6145530" y="1454475"/>
            <a:ext cx="5610393" cy="4595746"/>
            <a:chOff x="6145530" y="1454475"/>
            <a:chExt cx="5610393" cy="4595746"/>
          </a:xfrm>
        </p:grpSpPr>
        <p:pic>
          <p:nvPicPr>
            <p:cNvPr descr="Ein Bild, das Text, Screenshot, Diagramm, Reihe enthält.&#10;&#10;KI-generierte Inhalte können fehlerhaft sein." id="401" name="Google Shape;401;p2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6145530" y="1454475"/>
              <a:ext cx="5610390" cy="432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02" name="Google Shape;402;p21"/>
            <p:cNvSpPr txBox="1"/>
            <p:nvPr/>
          </p:nvSpPr>
          <p:spPr>
            <a:xfrm>
              <a:off x="10782383" y="5773222"/>
              <a:ext cx="97354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NOAA 2024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22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Radiometer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09" name="Google Shape;40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11" name="Google Shape;411;p2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22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413" name="Google Shape;413;p22"/>
          <p:cNvSpPr txBox="1"/>
          <p:nvPr/>
        </p:nvSpPr>
        <p:spPr>
          <a:xfrm>
            <a:off x="990991" y="1314143"/>
            <a:ext cx="5967300" cy="48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Thermal sensors are called (imaging) radiometers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Radiometers measure radiance and typically sense in a broad spectral band or in only a few bands, but with high radiometric resolution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Panchromatic cameras and passive microwave sensors are other examples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Radiometers have a wide application range: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they are used to detect forest/bush/coal fires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Determine soil moisture and plant response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Monitor ecosystem dynamics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1" marL="6858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Analyze energy balance across land and sea surfaces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4" name="Google Shape;414;p22"/>
          <p:cNvGrpSpPr/>
          <p:nvPr/>
        </p:nvGrpSpPr>
        <p:grpSpPr>
          <a:xfrm>
            <a:off x="7635462" y="2014669"/>
            <a:ext cx="3744465" cy="3211939"/>
            <a:chOff x="7635462" y="2014669"/>
            <a:chExt cx="3744465" cy="3211939"/>
          </a:xfrm>
        </p:grpSpPr>
        <p:pic>
          <p:nvPicPr>
            <p:cNvPr descr="Ein Bild, das Transport, Satellit, Raum, Weltraum enthält.&#10;&#10;KI-generierte Inhalte können fehlerhaft sein." id="415" name="Google Shape;415;p2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7635462" y="2014669"/>
              <a:ext cx="3600000" cy="29349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6" name="Google Shape;416;p22"/>
            <p:cNvSpPr txBox="1"/>
            <p:nvPr/>
          </p:nvSpPr>
          <p:spPr>
            <a:xfrm>
              <a:off x="10406387" y="4949609"/>
              <a:ext cx="973540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0" i="0" lang="en-US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NASA 2024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Spectrometers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23" name="Google Shape;42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25" name="Google Shape;425;p2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23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427" name="Google Shape;427;p23"/>
          <p:cNvSpPr txBox="1"/>
          <p:nvPr/>
        </p:nvSpPr>
        <p:spPr>
          <a:xfrm>
            <a:off x="1166054" y="2524634"/>
            <a:ext cx="9859889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Spectrometers measure radiance in many narrow, contiguous spectral bands, </a:t>
            </a: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thus have a high spectral resolution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Spatial resolution is moderate to low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Prime use of imaging spectrometers is identifying surface materials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4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Remote Sensors with respect to their spectral domains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34" name="Google Shape;434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36" name="Google Shape;436;p2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24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id="438" name="Google Shape;438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02757" y="1682114"/>
            <a:ext cx="8211696" cy="4610743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24"/>
          <p:cNvSpPr txBox="1"/>
          <p:nvPr/>
        </p:nvSpPr>
        <p:spPr>
          <a:xfrm>
            <a:off x="9169121" y="4969418"/>
            <a:ext cx="2861778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Overview of the sensors with respect to their spectral domains (Tempfli et al., 2009).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Multispectral scanners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46" name="Google Shape;44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48" name="Google Shape;448;p2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25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450" name="Google Shape;450;p25"/>
          <p:cNvSpPr txBox="1"/>
          <p:nvPr/>
        </p:nvSpPr>
        <p:spPr>
          <a:xfrm>
            <a:off x="902756" y="2402436"/>
            <a:ext cx="10531597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Multispectral scanners are mostly operated from satellites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essential difference with satellite line cameras is in the imaging/optical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Usage of a mirror to ‘scan’ a line (i.e., a narrow strip of the ground) and a single detector instead of recording intensity values of an entire line at one instant by an array of detectors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1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2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Multispectral scanners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57" name="Google Shape;45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59" name="Google Shape;459;p2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26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id="461" name="Google Shape;461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02757" y="1701294"/>
            <a:ext cx="7189372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26"/>
          <p:cNvSpPr txBox="1"/>
          <p:nvPr/>
        </p:nvSpPr>
        <p:spPr>
          <a:xfrm>
            <a:off x="8092129" y="3790128"/>
            <a:ext cx="3938770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Landsat-5 TM false color composite of an area of 30 km by 17 km. </a:t>
            </a: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image was obtained by combining the images of the Landsat TM channels 4, 5, and 7, which are displayed in red, green and blue, respectively.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Thermal scanners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69" name="Google Shape;46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71" name="Google Shape;471;p2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27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473" name="Google Shape;473;p27"/>
          <p:cNvSpPr txBox="1"/>
          <p:nvPr/>
        </p:nvSpPr>
        <p:spPr>
          <a:xfrm>
            <a:off x="902756" y="2402436"/>
            <a:ext cx="10531597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Thermal remote sensing is a technique to measure radiation emitting from the ground object of any entity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Thermal scanners are special instruments and a component of multispectral radiometers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Thermal scanners provide data, which can directly be related to object temperature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Applications: forest fires, landslides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28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Thermal scanners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80" name="Google Shape;48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82" name="Google Shape;482;p2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28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descr="Ein Bild, das Screenshot, Karte, Text enthält.&#10;&#10;KI-generierte Inhalte können fehlerhaft sein." id="484" name="Google Shape;484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96529" y="1573813"/>
            <a:ext cx="9586408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28"/>
          <p:cNvSpPr txBox="1"/>
          <p:nvPr/>
        </p:nvSpPr>
        <p:spPr>
          <a:xfrm>
            <a:off x="1018903" y="5860872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Costal Cliff near Villaggio Nurra, Sassari, Italy. (A) Optical data and (B) thermal data in the area in the dotted red box (Melis et al. 2020).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2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Microwave radiometers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492" name="Google Shape;49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94" name="Google Shape;494;p2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29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496" name="Google Shape;496;p29"/>
          <p:cNvSpPr txBox="1"/>
          <p:nvPr/>
        </p:nvSpPr>
        <p:spPr>
          <a:xfrm>
            <a:off x="902758" y="2820420"/>
            <a:ext cx="89031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Passive microwave radiometers detect emitted radiation of the Earth’s surface in the 1mm to 1m wavelength range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 applications: mineral exploration, monitoring soil moisture changes, snow and ice detection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"/>
          <p:cNvSpPr txBox="1"/>
          <p:nvPr/>
        </p:nvSpPr>
        <p:spPr>
          <a:xfrm>
            <a:off x="902757" y="47270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Remote Sensing?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184" name="Google Shape;18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6" name="Google Shape;186;p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1985" y="1790193"/>
            <a:ext cx="7200000" cy="4096297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3"/>
          <p:cNvSpPr txBox="1"/>
          <p:nvPr/>
        </p:nvSpPr>
        <p:spPr>
          <a:xfrm>
            <a:off x="8221984" y="1811817"/>
            <a:ext cx="380891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3"/>
          <p:cNvSpPr txBox="1"/>
          <p:nvPr/>
        </p:nvSpPr>
        <p:spPr>
          <a:xfrm>
            <a:off x="8375305" y="2012586"/>
            <a:ext cx="3580157" cy="3949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electromagnetic spectrum is the full range of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wave frequencies 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that characterizes solar radiation.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Although we are talking about light, most of the electromagnetic spectrum cannot be detected by the human eye.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Even satellite detectors only capture a small portion of the entire electromagnetic spectrum.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3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191" name="Google Shape;191;p3"/>
          <p:cNvSpPr txBox="1"/>
          <p:nvPr/>
        </p:nvSpPr>
        <p:spPr>
          <a:xfrm>
            <a:off x="6033564" y="5922229"/>
            <a:ext cx="218842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modified based on gisrsstudy, </a:t>
            </a:r>
            <a:r>
              <a:rPr lang="en-US" sz="1000"/>
              <a:t>n.d.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0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Laser Scanners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503" name="Google Shape;50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05" name="Google Shape;505;p3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30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507" name="Google Shape;507;p30"/>
          <p:cNvSpPr txBox="1"/>
          <p:nvPr/>
        </p:nvSpPr>
        <p:spPr>
          <a:xfrm>
            <a:off x="902757" y="2075698"/>
            <a:ext cx="10261632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Laser scanners are a scanning variant of laser rangefinders and laser altimeters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They measure the distance from the laser instrument to many points of the target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Laser ranging is often referred to as LIDAR (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ght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etection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nd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anging)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 applications (of airborne laser scanning): create high resolution digital surface </a:t>
            </a: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models and digital terrain relief models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31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Laser Scanners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514" name="Google Shape;51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15" name="Google Shape;515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16" name="Google Shape;516;p3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31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grpSp>
        <p:nvGrpSpPr>
          <p:cNvPr id="518" name="Google Shape;518;p31"/>
          <p:cNvGrpSpPr/>
          <p:nvPr/>
        </p:nvGrpSpPr>
        <p:grpSpPr>
          <a:xfrm>
            <a:off x="1018903" y="2138107"/>
            <a:ext cx="9773952" cy="4061279"/>
            <a:chOff x="1018903" y="2138107"/>
            <a:chExt cx="9773952" cy="4061279"/>
          </a:xfrm>
        </p:grpSpPr>
        <p:pic>
          <p:nvPicPr>
            <p:cNvPr descr="Ein Bild, das Screenshot enthält.&#10;&#10;KI-generierte Inhalte können fehlerhaft sein." id="519" name="Google Shape;519;p3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119975" y="2138107"/>
              <a:ext cx="9603388" cy="31376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0" name="Google Shape;520;p31"/>
            <p:cNvSpPr txBox="1"/>
            <p:nvPr/>
          </p:nvSpPr>
          <p:spPr>
            <a:xfrm>
              <a:off x="1018903" y="5860872"/>
              <a:ext cx="9773952" cy="33851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6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Gallenzerkogel</a:t>
              </a:r>
              <a:r>
                <a:rPr b="0" i="0" lang="en-US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: </a:t>
              </a:r>
              <a:r>
                <a:rPr b="0" i="0" lang="en-US" sz="16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LIDAR-DSM (left) and LIDAR –DTM (right) 				Eker et al. 2018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32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Imaging radar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527" name="Google Shape;527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29" name="Google Shape;529;p3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32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531" name="Google Shape;531;p32"/>
          <p:cNvSpPr txBox="1"/>
          <p:nvPr/>
        </p:nvSpPr>
        <p:spPr>
          <a:xfrm>
            <a:off x="902757" y="1614541"/>
            <a:ext cx="10670934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Imaging radar (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dio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etection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nd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anging) operates in the spectral domain from 10 to 1000 mm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Radar instruments are active sensors and because of the used wavelength they can provide us with data day and night, and under all </a:t>
            </a: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weather conditions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Radar waves can penetrate clouds, </a:t>
            </a:r>
            <a:b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only heavy rainfall affects imaging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Karte, Text enthält.&#10;&#10;KI-generierte Inhalte können fehlerhaft sein." id="532" name="Google Shape;532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07488" y="2704357"/>
            <a:ext cx="6168960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33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Radar altimeters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539" name="Google Shape;53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41" name="Google Shape;541;p3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42" name="Google Shape;542;p33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543" name="Google Shape;543;p33"/>
          <p:cNvSpPr txBox="1"/>
          <p:nvPr/>
        </p:nvSpPr>
        <p:spPr>
          <a:xfrm>
            <a:off x="902757" y="2198359"/>
            <a:ext cx="10261632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Radar altimeters are used to measure elevation profiles of the Earth’s surface parallel to the satellite orbit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They operate in the 10 to 60 mm  range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Allow us to calculate elevation with an accuracy of 20 to 50 mm.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Useful for measuring relative smooth surfaces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34"/>
          <p:cNvSpPr txBox="1"/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b="1" i="0" lang="en-US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b="1" i="0" lang="en-US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US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50"/>
            </a:br>
            <a:endParaRPr b="1" sz="36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9" name="Google Shape;549;p34"/>
          <p:cNvSpPr txBox="1"/>
          <p:nvPr/>
        </p:nvSpPr>
        <p:spPr>
          <a:xfrm>
            <a:off x="1259150" y="4087500"/>
            <a:ext cx="58830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Dr. Insa Otte (on behalf of the EOCap4Africa Team) </a:t>
            </a:r>
            <a:endParaRPr b="1" i="0" sz="1800" u="none" cap="none" strike="noStrik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and colleagues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D4D4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insa.otte@uni-wuerzburg.de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551" name="Google Shape;551;p34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552" name="Google Shape;552;p3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553" name="Google Shape;553;p3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54" name="Google Shape;554;p34"/>
          <p:cNvPicPr preferRelativeResize="0"/>
          <p:nvPr/>
        </p:nvPicPr>
        <p:blipFill rotWithShape="1">
          <a:blip r:embed="rId5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5" name="Google Shape;555;p34"/>
          <p:cNvGrpSpPr/>
          <p:nvPr/>
        </p:nvGrpSpPr>
        <p:grpSpPr>
          <a:xfrm>
            <a:off x="1203556" y="5819278"/>
            <a:ext cx="9855759" cy="749899"/>
            <a:chOff x="1098931" y="5326428"/>
            <a:chExt cx="9855759" cy="749899"/>
          </a:xfrm>
        </p:grpSpPr>
        <p:grpSp>
          <p:nvGrpSpPr>
            <p:cNvPr id="556" name="Google Shape;556;p34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descr="Ein Bild, das Text, Schrift, Grafiken, Screenshot enthält.&#10;&#10;Automatisch generierte Beschreibung" id="557" name="Google Shape;557;p34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rift, Grafiken, Logo, Screenshot enthält.&#10;&#10;Automatisch generierte Beschreibung" id="558" name="Google Shape;558;p34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warz, Dunkelheit enthält.&#10;&#10;Automatisch generierte Beschreibung" id="559" name="Google Shape;559;p34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Logo, Grafiken, Symbol, Clipart enthält.&#10;&#10;Automatisch generierte Beschreibung" id="560" name="Google Shape;560;p34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Text, Logo, Design, Darstellung enthält.&#10;&#10;Automatisch generierte Beschreibung" id="561" name="Google Shape;561;p34"/>
              <p:cNvPicPr preferRelativeResize="0"/>
              <p:nvPr/>
            </p:nvPicPr>
            <p:blipFill rotWithShape="1">
              <a:blip r:embed="rId10">
                <a:alphaModFix/>
              </a:blip>
              <a:srcRect b="0" l="0" r="0" t="0"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ymbol, Grafiken, Flagge enthält.&#10;&#10;Automatisch generierte Beschreibung" id="562" name="Google Shape;562;p34"/>
              <p:cNvPicPr preferRelativeResize="0"/>
              <p:nvPr/>
            </p:nvPicPr>
            <p:blipFill rotWithShape="1">
              <a:blip r:embed="rId11">
                <a:alphaModFix/>
              </a:blip>
              <a:srcRect b="0" l="0" r="0" t="0"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KNUST Logo" id="563" name="Google Shape;563;p34"/>
            <p:cNvPicPr preferRelativeResize="0"/>
            <p:nvPr/>
          </p:nvPicPr>
          <p:blipFill rotWithShape="1">
            <a:blip r:embed="rId12">
              <a:alphaModFix/>
            </a:blip>
            <a:srcRect b="0" l="0" r="0" t="0"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4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References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570" name="Google Shape;570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4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72" name="Google Shape;572;p4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47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574" name="Google Shape;574;p47"/>
          <p:cNvSpPr txBox="1"/>
          <p:nvPr/>
        </p:nvSpPr>
        <p:spPr>
          <a:xfrm>
            <a:off x="902757" y="1162022"/>
            <a:ext cx="10118148" cy="46166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Eker, R., Aydın, A., &amp; Hübl, J. (2018). Unmanned aerial vehicle (UAV)-based monitoring of a landslide: Gallenzerkogel landslide (Ybbs-Lower Austria) case study.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Environmental Monitoring and Assessment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190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(1), 28. </a:t>
            </a:r>
            <a:r>
              <a:rPr b="0" i="0" lang="en-US" sz="1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https://doi.org/10.1007/s10661-017-6402-8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Gisrsstudy. (n.d.).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Electromagnetic Spectrum (EMS)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Retrieved 2 February 2026, from </a:t>
            </a:r>
            <a:r>
              <a:rPr b="0" i="0" lang="en-US" sz="1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https://gisrsstudy.com/electromagnetic-spectrum/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Lillesand, T., Ralph|Chipman, Jonathan. (2004).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Remote Sensing and Image Interpretation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Wiley-Blackwell.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Melis, M., Da Pelo, S., Erbì, I., Loche, M., Deiana, G., Demurtas, V., Meloni, M., Dessì, F., Funedda, A., Scaioni, M., &amp; Scaringi, G. (2020). Thermal Remote Sensing from UAVs: A Review on Methods in Coastal Cliffs Prone to Landslides.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Remote Sensing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(12), 1971. </a:t>
            </a:r>
            <a:r>
              <a:rPr b="0" i="0" lang="en-US" sz="1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https://doi.org/10.3390/rs12121971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Nireos. (n.d.).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hyperspectral imaging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Retrieved 3 February 2026, from </a:t>
            </a:r>
            <a:r>
              <a:rPr b="0" i="0" lang="en-US" sz="1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https://nireos.com/application/what-is-hyperspectral-imaging/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Satellite Imaging. (n.d.).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TerraSAR-X Radar Satellite Image Aswan Dam, Egypt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Retrieved 3 February 2026, from </a:t>
            </a:r>
            <a:r>
              <a:rPr b="0" i="0" lang="en-US" sz="1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https://www.satimagingcorp.com/gallery/terrasar-x/terrasar-x-radar-satellite-image-aswan-dam/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Tempfli, K., Huurneman, G. C., Bakker, W. H., Janssen, L. L. F., Feringa, W. F., Gieske, A. S. M., Grabmaier, K. A., Hecker, C. A., &amp; Horn, J. A. van der (Eds). (2009).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Principles of remote sensing: An introductory textbook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(Fourth edition). ITC.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draußen, Gras, Baum, Landschaft enthält.&#10;&#10;Automatisch generierte Beschreibung" id="196" name="Google Shape;196;p4"/>
          <p:cNvPicPr preferRelativeResize="0"/>
          <p:nvPr/>
        </p:nvPicPr>
        <p:blipFill rotWithShape="1">
          <a:blip r:embed="rId3">
            <a:alphaModFix amt="20000"/>
          </a:blip>
          <a:srcRect b="0" l="0" r="0" t="0"/>
          <a:stretch/>
        </p:blipFill>
        <p:spPr>
          <a:xfrm>
            <a:off x="1596000" y="1146273"/>
            <a:ext cx="9000000" cy="4565454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4"/>
          <p:cNvSpPr txBox="1"/>
          <p:nvPr>
            <p:ph type="title"/>
          </p:nvPr>
        </p:nvSpPr>
        <p:spPr>
          <a:xfrm>
            <a:off x="2170611" y="2766218"/>
            <a:ext cx="781158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Sensing Properties</a:t>
            </a:r>
            <a:endParaRPr/>
          </a:p>
        </p:txBody>
      </p:sp>
      <p:pic>
        <p:nvPicPr>
          <p:cNvPr id="198" name="Google Shape;198;p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Ein Bild, das Schwarz, Dunkelheit enthält.&#10;&#10;Automatisch generierte Beschreibung" id="200" name="Google Shape;20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Bottlenecks of Sensing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08" name="Google Shape;20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0" name="Google Shape;210;p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5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212" name="Google Shape;212;p5"/>
          <p:cNvSpPr txBox="1"/>
          <p:nvPr/>
        </p:nvSpPr>
        <p:spPr>
          <a:xfrm>
            <a:off x="1034693" y="1811817"/>
            <a:ext cx="9773952" cy="36112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remote sensor is a device that detects EM energy, quantifies it, and usually records it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Many sensors used in earth observation detect reflected solar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Others detect the energy emitted by the Earth itself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Bottlenecks: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Sun not always shining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Cloud cover: some regions on the globe are almost permanently under cloud cover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Regions with seasons of very low sun elevation: long shadows over long periods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6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Active vs. passive remote sensing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19" name="Google Shape;21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1" name="Google Shape;221;p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6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223" name="Google Shape;223;p6"/>
          <p:cNvSpPr txBox="1"/>
          <p:nvPr/>
        </p:nvSpPr>
        <p:spPr>
          <a:xfrm>
            <a:off x="902757" y="1618622"/>
            <a:ext cx="10086153" cy="7745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Active sensor: emits EM energy and detects the energy returning from the object or surface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Passive sensors: measure solar or terrestrial energy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94074" y="2554429"/>
            <a:ext cx="8640000" cy="3809033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6"/>
          <p:cNvSpPr txBox="1"/>
          <p:nvPr/>
        </p:nvSpPr>
        <p:spPr>
          <a:xfrm>
            <a:off x="9791812" y="4408829"/>
            <a:ext cx="2081349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remote sensor measures reflected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 emitted energy.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active sensor has </a:t>
            </a:r>
            <a:b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its own source of energy.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6"/>
          <p:cNvSpPr txBox="1"/>
          <p:nvPr/>
        </p:nvSpPr>
        <p:spPr>
          <a:xfrm>
            <a:off x="8165451" y="6217850"/>
            <a:ext cx="1391728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Tempfli et al., 2009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Measuring radiance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33" name="Google Shape;23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35" name="Google Shape;235;p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7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237" name="Google Shape;237;p7"/>
          <p:cNvSpPr txBox="1"/>
          <p:nvPr/>
        </p:nvSpPr>
        <p:spPr>
          <a:xfrm>
            <a:off x="1034693" y="1811817"/>
            <a:ext cx="97740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radiance at the Earth's surface depends on the irradiance, i.e., the intensity of the incident solar radiation and the terrain surface reflectance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irradiance stems from direct sunlight and diffuse light, which is caused by atmospheric scattering (enhanced on hazy days!)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Note: keep in mind the importance of radiometric correction to better infer on surface features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8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Measuring radiance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44" name="Google Shape;24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46" name="Google Shape;246;p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8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pic>
        <p:nvPicPr>
          <p:cNvPr id="248" name="Google Shape;248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70930" y="982477"/>
            <a:ext cx="5139670" cy="54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8"/>
          <p:cNvSpPr txBox="1"/>
          <p:nvPr/>
        </p:nvSpPr>
        <p:spPr>
          <a:xfrm>
            <a:off x="8779215" y="5516824"/>
            <a:ext cx="281624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Radiance at the sensor.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(Lillesand et al. 2004)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9"/>
          <p:cNvSpPr txBox="1"/>
          <p:nvPr/>
        </p:nvSpPr>
        <p:spPr>
          <a:xfrm>
            <a:off x="902757" y="472704"/>
            <a:ext cx="97739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Band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in Bild, das Schwarz, Dunkelheit enthält.&#10;&#10;Automatisch generierte Beschreibung" id="256" name="Google Shape;25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58" name="Google Shape;258;p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9"/>
          <p:cNvSpPr txBox="1"/>
          <p:nvPr>
            <p:ph idx="11" type="ftr"/>
          </p:nvPr>
        </p:nvSpPr>
        <p:spPr>
          <a:xfrm>
            <a:off x="2865663" y="6356350"/>
            <a:ext cx="6460672" cy="456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EOCap4Africa – TB 03 Sensing of Electromagnetic Energy</a:t>
            </a:r>
            <a:endParaRPr/>
          </a:p>
        </p:txBody>
      </p:sp>
      <p:sp>
        <p:nvSpPr>
          <p:cNvPr id="260" name="Google Shape;260;p9"/>
          <p:cNvSpPr txBox="1"/>
          <p:nvPr/>
        </p:nvSpPr>
        <p:spPr>
          <a:xfrm>
            <a:off x="1034693" y="2019609"/>
            <a:ext cx="9773952" cy="37292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radiance is observed for a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spectral band 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(not for a single wavelength!)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spectral band is an interval of the EM spectrum for which the average radiance is measured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Sensors like a radar sensor or a laser scanner only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measure in one specific band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multispectral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scanner measures in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several spectral bands at the same time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Multispectral sensors have several ‘channels’, one for each spectral band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1600" lvl="0" marL="228600" marR="0" rtl="0" algn="l">
              <a:lnSpc>
                <a:spcPct val="90000"/>
              </a:lnSpc>
              <a:spcBef>
                <a:spcPts val="2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2019-06-02T12:25:39Z</dcterms:created>
  <dc:creator>Michael Thiel</dc:creator>
</cp:coreProperties>
</file>