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45.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Lst>
  <p:sldSz cy="6858000" cx="12192000"/>
  <p:notesSz cx="6858000" cy="9144000"/>
  <p:embeddedFontLst>
    <p:embeddedFont>
      <p:font typeface="Arial Narrow"/>
      <p:regular r:id="rId51"/>
      <p:bold r:id="rId52"/>
      <p:italic r:id="rId53"/>
      <p:boldItalic r:id="rId54"/>
    </p:embeddedFont>
    <p:embeddedFont>
      <p:font typeface="Open Sans Light"/>
      <p:regular r:id="rId55"/>
      <p:bold r:id="rId56"/>
      <p:italic r:id="rId57"/>
      <p:boldItalic r:id="rId5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59" roundtripDataSignature="AMtx7mhW23s6QOQ2tZq2JQz+X2F4AI0O4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0BCDF000-0385-4438-83C8-350B6020CC79}">
  <a:tblStyle styleId="{0BCDF000-0385-4438-83C8-350B6020CC79}"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font" Target="fonts/ArialNarrow-regular.fntdata"/><Relationship Id="rId50" Type="http://schemas.openxmlformats.org/officeDocument/2006/relationships/slide" Target="slides/slide45.xml"/><Relationship Id="rId53" Type="http://schemas.openxmlformats.org/officeDocument/2006/relationships/font" Target="fonts/ArialNarrow-italic.fntdata"/><Relationship Id="rId52" Type="http://schemas.openxmlformats.org/officeDocument/2006/relationships/font" Target="fonts/ArialNarrow-bold.fntdata"/><Relationship Id="rId11" Type="http://schemas.openxmlformats.org/officeDocument/2006/relationships/slide" Target="slides/slide6.xml"/><Relationship Id="rId55" Type="http://schemas.openxmlformats.org/officeDocument/2006/relationships/font" Target="fonts/OpenSansLight-regular.fntdata"/><Relationship Id="rId10" Type="http://schemas.openxmlformats.org/officeDocument/2006/relationships/slide" Target="slides/slide5.xml"/><Relationship Id="rId54" Type="http://schemas.openxmlformats.org/officeDocument/2006/relationships/font" Target="fonts/ArialNarrow-boldItalic.fntdata"/><Relationship Id="rId13" Type="http://schemas.openxmlformats.org/officeDocument/2006/relationships/slide" Target="slides/slide8.xml"/><Relationship Id="rId57" Type="http://schemas.openxmlformats.org/officeDocument/2006/relationships/font" Target="fonts/OpenSansLight-italic.fntdata"/><Relationship Id="rId12" Type="http://schemas.openxmlformats.org/officeDocument/2006/relationships/slide" Target="slides/slide7.xml"/><Relationship Id="rId56" Type="http://schemas.openxmlformats.org/officeDocument/2006/relationships/font" Target="fonts/OpenSansLight-bold.fntdata"/><Relationship Id="rId15" Type="http://schemas.openxmlformats.org/officeDocument/2006/relationships/slide" Target="slides/slide10.xml"/><Relationship Id="rId59" Type="http://customschemas.google.com/relationships/presentationmetadata" Target="metadata"/><Relationship Id="rId14" Type="http://schemas.openxmlformats.org/officeDocument/2006/relationships/slide" Target="slides/slide9.xml"/><Relationship Id="rId58" Type="http://schemas.openxmlformats.org/officeDocument/2006/relationships/font" Target="fonts/OpenSansLight-boldItalic.fntdata"/><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sciencedirect.com/author/24492301400/alex-mark-lechner" TargetMode="External"/><Relationship Id="rId3" Type="http://schemas.openxmlformats.org/officeDocument/2006/relationships/hyperlink" Target="https://www.sciencedirect.com/author/24492301400/alex-mark-lechner" TargetMode="External"/><Relationship Id="rId4" Type="http://schemas.openxmlformats.org/officeDocument/2006/relationships/hyperlink" Target="https://www.sciencedirect.com/author/7007014233/giles-m-foody" TargetMode="External"/><Relationship Id="rId5" Type="http://schemas.openxmlformats.org/officeDocument/2006/relationships/hyperlink" Target="https://www.sciencedirect.com/author/7007014233/giles-m-foody" TargetMode="External"/><Relationship Id="rId6" Type="http://schemas.openxmlformats.org/officeDocument/2006/relationships/hyperlink" Target="https://www.sciencedirect.com/author/7202871470/doreen-s-boyd" TargetMode="External"/><Relationship Id="rId7" Type="http://schemas.openxmlformats.org/officeDocument/2006/relationships/hyperlink" Target="https://www.sciencedirect.com/author/7202871470/doreen-s-boyd" TargetMode="Externa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8" name="Google Shape;138;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9" name="Google Shape;139;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 name="Shape 249"/>
        <p:cNvGrpSpPr/>
        <p:nvPr/>
      </p:nvGrpSpPr>
      <p:grpSpPr>
        <a:xfrm>
          <a:off x="0" y="0"/>
          <a:ext cx="0" cy="0"/>
          <a:chOff x="0" y="0"/>
          <a:chExt cx="0" cy="0"/>
        </a:xfrm>
      </p:grpSpPr>
      <p:sp>
        <p:nvSpPr>
          <p:cNvPr id="250" name="Google Shape;250;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51" name="Google Shape;251;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1" name="Google Shape;261;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62" name="Google Shape;262;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3" name="Google Shape;273;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74" name="Google Shape;274;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4" name="Google Shape;284;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85" name="Google Shape;285;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0" name="Google Shape;300;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The electromagnetic spectrum and atmospheric transmittance. Source: with modifications from Albertz, 2007 : Einführung in die Fernerkundung. Grundlagen der Interpretation von Luft- &amp; Satellitenbildern. (Darmstadt) 254 pp. </a:t>
            </a:r>
            <a:endParaRPr/>
          </a:p>
        </p:txBody>
      </p:sp>
      <p:sp>
        <p:nvSpPr>
          <p:cNvPr id="301" name="Google Shape;301;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1" name="Shape 311"/>
        <p:cNvGrpSpPr/>
        <p:nvPr/>
      </p:nvGrpSpPr>
      <p:grpSpPr>
        <a:xfrm>
          <a:off x="0" y="0"/>
          <a:ext cx="0" cy="0"/>
          <a:chOff x="0" y="0"/>
          <a:chExt cx="0" cy="0"/>
        </a:xfrm>
      </p:grpSpPr>
      <p:sp>
        <p:nvSpPr>
          <p:cNvPr id="312" name="Google Shape;312;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3" name="Google Shape;313;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14" name="Google Shape;314;p1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2" name="Shape 322"/>
        <p:cNvGrpSpPr/>
        <p:nvPr/>
      </p:nvGrpSpPr>
      <p:grpSpPr>
        <a:xfrm>
          <a:off x="0" y="0"/>
          <a:ext cx="0" cy="0"/>
          <a:chOff x="0" y="0"/>
          <a:chExt cx="0" cy="0"/>
        </a:xfrm>
      </p:grpSpPr>
      <p:sp>
        <p:nvSpPr>
          <p:cNvPr id="323" name="Google Shape;323;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4" name="Google Shape;324;p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25" name="Google Shape;325;p1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 name="Shape 333"/>
        <p:cNvGrpSpPr/>
        <p:nvPr/>
      </p:nvGrpSpPr>
      <p:grpSpPr>
        <a:xfrm>
          <a:off x="0" y="0"/>
          <a:ext cx="0" cy="0"/>
          <a:chOff x="0" y="0"/>
          <a:chExt cx="0" cy="0"/>
        </a:xfrm>
      </p:grpSpPr>
      <p:sp>
        <p:nvSpPr>
          <p:cNvPr id="334" name="Google Shape;334;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5" name="Google Shape;335;p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https://www.esa.int/ESA_Multimedia/Images/2013/09/Cloud_cover</a:t>
            </a:r>
            <a:endParaRPr/>
          </a:p>
        </p:txBody>
      </p:sp>
      <p:sp>
        <p:nvSpPr>
          <p:cNvPr id="336" name="Google Shape;336;p1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8" name="Shape 348"/>
        <p:cNvGrpSpPr/>
        <p:nvPr/>
      </p:nvGrpSpPr>
      <p:grpSpPr>
        <a:xfrm>
          <a:off x="0" y="0"/>
          <a:ext cx="0" cy="0"/>
          <a:chOff x="0" y="0"/>
          <a:chExt cx="0" cy="0"/>
        </a:xfrm>
      </p:grpSpPr>
      <p:sp>
        <p:nvSpPr>
          <p:cNvPr id="349" name="Google Shape;349;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0" name="Google Shape;350;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51" name="Google Shape;351;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1" name="Google Shape;361;p1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62" name="Google Shape;362;p1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9" name="Google Shape;159;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0" name="Shape 370"/>
        <p:cNvGrpSpPr/>
        <p:nvPr/>
      </p:nvGrpSpPr>
      <p:grpSpPr>
        <a:xfrm>
          <a:off x="0" y="0"/>
          <a:ext cx="0" cy="0"/>
          <a:chOff x="0" y="0"/>
          <a:chExt cx="0" cy="0"/>
        </a:xfrm>
      </p:grpSpPr>
      <p:sp>
        <p:nvSpPr>
          <p:cNvPr id="371" name="Google Shape;371;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2" name="Google Shape;372;p2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73" name="Google Shape;373;p2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1" name="Shape 381"/>
        <p:cNvGrpSpPr/>
        <p:nvPr/>
      </p:nvGrpSpPr>
      <p:grpSpPr>
        <a:xfrm>
          <a:off x="0" y="0"/>
          <a:ext cx="0" cy="0"/>
          <a:chOff x="0" y="0"/>
          <a:chExt cx="0" cy="0"/>
        </a:xfrm>
      </p:grpSpPr>
      <p:sp>
        <p:nvSpPr>
          <p:cNvPr id="382" name="Google Shape;382;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3" name="Google Shape;383;p2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84" name="Google Shape;384;p2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4" name="Shape 394"/>
        <p:cNvGrpSpPr/>
        <p:nvPr/>
      </p:nvGrpSpPr>
      <p:grpSpPr>
        <a:xfrm>
          <a:off x="0" y="0"/>
          <a:ext cx="0" cy="0"/>
          <a:chOff x="0" y="0"/>
          <a:chExt cx="0" cy="0"/>
        </a:xfrm>
      </p:grpSpPr>
      <p:sp>
        <p:nvSpPr>
          <p:cNvPr id="395" name="Google Shape;395;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6" name="Google Shape;396;p2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97" name="Google Shape;397;p2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5" name="Shape 405"/>
        <p:cNvGrpSpPr/>
        <p:nvPr/>
      </p:nvGrpSpPr>
      <p:grpSpPr>
        <a:xfrm>
          <a:off x="0" y="0"/>
          <a:ext cx="0" cy="0"/>
          <a:chOff x="0" y="0"/>
          <a:chExt cx="0" cy="0"/>
        </a:xfrm>
      </p:grpSpPr>
      <p:sp>
        <p:nvSpPr>
          <p:cNvPr id="406" name="Google Shape;406;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7" name="Google Shape;407;p2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08" name="Google Shape;408;p2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6" name="Shape 416"/>
        <p:cNvGrpSpPr/>
        <p:nvPr/>
      </p:nvGrpSpPr>
      <p:grpSpPr>
        <a:xfrm>
          <a:off x="0" y="0"/>
          <a:ext cx="0" cy="0"/>
          <a:chOff x="0" y="0"/>
          <a:chExt cx="0" cy="0"/>
        </a:xfrm>
      </p:grpSpPr>
      <p:sp>
        <p:nvSpPr>
          <p:cNvPr id="417" name="Google Shape;417;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8" name="Google Shape;418;p2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19" name="Google Shape;419;p2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7" name="Shape 427"/>
        <p:cNvGrpSpPr/>
        <p:nvPr/>
      </p:nvGrpSpPr>
      <p:grpSpPr>
        <a:xfrm>
          <a:off x="0" y="0"/>
          <a:ext cx="0" cy="0"/>
          <a:chOff x="0" y="0"/>
          <a:chExt cx="0" cy="0"/>
        </a:xfrm>
      </p:grpSpPr>
      <p:sp>
        <p:nvSpPr>
          <p:cNvPr id="428" name="Google Shape;428;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9" name="Google Shape;429;p2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30" name="Google Shape;430;p2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8" name="Shape 438"/>
        <p:cNvGrpSpPr/>
        <p:nvPr/>
      </p:nvGrpSpPr>
      <p:grpSpPr>
        <a:xfrm>
          <a:off x="0" y="0"/>
          <a:ext cx="0" cy="0"/>
          <a:chOff x="0" y="0"/>
          <a:chExt cx="0" cy="0"/>
        </a:xfrm>
      </p:grpSpPr>
      <p:sp>
        <p:nvSpPr>
          <p:cNvPr id="439" name="Google Shape;439;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40" name="Google Shape;440;p2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41" name="Google Shape;441;p2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2" name="Shape 452"/>
        <p:cNvGrpSpPr/>
        <p:nvPr/>
      </p:nvGrpSpPr>
      <p:grpSpPr>
        <a:xfrm>
          <a:off x="0" y="0"/>
          <a:ext cx="0" cy="0"/>
          <a:chOff x="0" y="0"/>
          <a:chExt cx="0" cy="0"/>
        </a:xfrm>
      </p:grpSpPr>
      <p:sp>
        <p:nvSpPr>
          <p:cNvPr id="453" name="Google Shape;453;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54" name="Google Shape;454;p2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55" name="Google Shape;455;p2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3" name="Shape 463"/>
        <p:cNvGrpSpPr/>
        <p:nvPr/>
      </p:nvGrpSpPr>
      <p:grpSpPr>
        <a:xfrm>
          <a:off x="0" y="0"/>
          <a:ext cx="0" cy="0"/>
          <a:chOff x="0" y="0"/>
          <a:chExt cx="0" cy="0"/>
        </a:xfrm>
      </p:grpSpPr>
      <p:sp>
        <p:nvSpPr>
          <p:cNvPr id="464" name="Google Shape;464;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5" name="Google Shape;465;p2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66" name="Google Shape;466;p2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4" name="Shape 474"/>
        <p:cNvGrpSpPr/>
        <p:nvPr/>
      </p:nvGrpSpPr>
      <p:grpSpPr>
        <a:xfrm>
          <a:off x="0" y="0"/>
          <a:ext cx="0" cy="0"/>
          <a:chOff x="0" y="0"/>
          <a:chExt cx="0" cy="0"/>
        </a:xfrm>
      </p:grpSpPr>
      <p:sp>
        <p:nvSpPr>
          <p:cNvPr id="475" name="Google Shape;475;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76" name="Google Shape;476;p2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77" name="Google Shape;477;p2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9" name="Google Shape;169;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0" name="Google Shape;170;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5" name="Shape 485"/>
        <p:cNvGrpSpPr/>
        <p:nvPr/>
      </p:nvGrpSpPr>
      <p:grpSpPr>
        <a:xfrm>
          <a:off x="0" y="0"/>
          <a:ext cx="0" cy="0"/>
          <a:chOff x="0" y="0"/>
          <a:chExt cx="0" cy="0"/>
        </a:xfrm>
      </p:grpSpPr>
      <p:sp>
        <p:nvSpPr>
          <p:cNvPr id="486" name="Google Shape;486;p3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87" name="Google Shape;487;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5" name="Shape 495"/>
        <p:cNvGrpSpPr/>
        <p:nvPr/>
      </p:nvGrpSpPr>
      <p:grpSpPr>
        <a:xfrm>
          <a:off x="0" y="0"/>
          <a:ext cx="0" cy="0"/>
          <a:chOff x="0" y="0"/>
          <a:chExt cx="0" cy="0"/>
        </a:xfrm>
      </p:grpSpPr>
      <p:sp>
        <p:nvSpPr>
          <p:cNvPr id="496" name="Google Shape;496;p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97" name="Google Shape;497;p3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98" name="Google Shape;498;p3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6" name="Shape 506"/>
        <p:cNvGrpSpPr/>
        <p:nvPr/>
      </p:nvGrpSpPr>
      <p:grpSpPr>
        <a:xfrm>
          <a:off x="0" y="0"/>
          <a:ext cx="0" cy="0"/>
          <a:chOff x="0" y="0"/>
          <a:chExt cx="0" cy="0"/>
        </a:xfrm>
      </p:grpSpPr>
      <p:sp>
        <p:nvSpPr>
          <p:cNvPr id="507" name="Google Shape;507;p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08" name="Google Shape;508;p3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09" name="Google Shape;509;p3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8" name="Shape 518"/>
        <p:cNvGrpSpPr/>
        <p:nvPr/>
      </p:nvGrpSpPr>
      <p:grpSpPr>
        <a:xfrm>
          <a:off x="0" y="0"/>
          <a:ext cx="0" cy="0"/>
          <a:chOff x="0" y="0"/>
          <a:chExt cx="0" cy="0"/>
        </a:xfrm>
      </p:grpSpPr>
      <p:sp>
        <p:nvSpPr>
          <p:cNvPr id="519" name="Google Shape;519;p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20" name="Google Shape;520;p3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21" name="Google Shape;521;p3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0" name="Shape 530"/>
        <p:cNvGrpSpPr/>
        <p:nvPr/>
      </p:nvGrpSpPr>
      <p:grpSpPr>
        <a:xfrm>
          <a:off x="0" y="0"/>
          <a:ext cx="0" cy="0"/>
          <a:chOff x="0" y="0"/>
          <a:chExt cx="0" cy="0"/>
        </a:xfrm>
      </p:grpSpPr>
      <p:sp>
        <p:nvSpPr>
          <p:cNvPr id="531" name="Google Shape;531;p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32" name="Google Shape;532;p3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33" name="Google Shape;533;p3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2" name="Shape 542"/>
        <p:cNvGrpSpPr/>
        <p:nvPr/>
      </p:nvGrpSpPr>
      <p:grpSpPr>
        <a:xfrm>
          <a:off x="0" y="0"/>
          <a:ext cx="0" cy="0"/>
          <a:chOff x="0" y="0"/>
          <a:chExt cx="0" cy="0"/>
        </a:xfrm>
      </p:grpSpPr>
      <p:sp>
        <p:nvSpPr>
          <p:cNvPr id="543" name="Google Shape;543;p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44" name="Google Shape;544;p3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45" name="Google Shape;545;p3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6" name="Shape 556"/>
        <p:cNvGrpSpPr/>
        <p:nvPr/>
      </p:nvGrpSpPr>
      <p:grpSpPr>
        <a:xfrm>
          <a:off x="0" y="0"/>
          <a:ext cx="0" cy="0"/>
          <a:chOff x="0" y="0"/>
          <a:chExt cx="0" cy="0"/>
        </a:xfrm>
      </p:grpSpPr>
      <p:sp>
        <p:nvSpPr>
          <p:cNvPr id="557" name="Google Shape;557;p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58" name="Google Shape;558;p3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59" name="Google Shape;559;p3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7" name="Shape 567"/>
        <p:cNvGrpSpPr/>
        <p:nvPr/>
      </p:nvGrpSpPr>
      <p:grpSpPr>
        <a:xfrm>
          <a:off x="0" y="0"/>
          <a:ext cx="0" cy="0"/>
          <a:chOff x="0" y="0"/>
          <a:chExt cx="0" cy="0"/>
        </a:xfrm>
      </p:grpSpPr>
      <p:sp>
        <p:nvSpPr>
          <p:cNvPr id="568" name="Google Shape;568;p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69" name="Google Shape;569;p3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70" name="Google Shape;570;p3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0" name="Shape 580"/>
        <p:cNvGrpSpPr/>
        <p:nvPr/>
      </p:nvGrpSpPr>
      <p:grpSpPr>
        <a:xfrm>
          <a:off x="0" y="0"/>
          <a:ext cx="0" cy="0"/>
          <a:chOff x="0" y="0"/>
          <a:chExt cx="0" cy="0"/>
        </a:xfrm>
      </p:grpSpPr>
      <p:sp>
        <p:nvSpPr>
          <p:cNvPr id="581" name="Google Shape;581;g37deb4706ec_0_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82" name="Google Shape;582;g37deb4706ec_0_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83" name="Google Shape;583;g37deb4706ec_0_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3" name="Shape 593"/>
        <p:cNvGrpSpPr/>
        <p:nvPr/>
      </p:nvGrpSpPr>
      <p:grpSpPr>
        <a:xfrm>
          <a:off x="0" y="0"/>
          <a:ext cx="0" cy="0"/>
          <a:chOff x="0" y="0"/>
          <a:chExt cx="0" cy="0"/>
        </a:xfrm>
      </p:grpSpPr>
      <p:sp>
        <p:nvSpPr>
          <p:cNvPr id="594" name="Google Shape;594;p3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95" name="Google Shape;595;p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0" name="Google Shape;180;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1" name="Google Shape;181;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3" name="Shape 603"/>
        <p:cNvGrpSpPr/>
        <p:nvPr/>
      </p:nvGrpSpPr>
      <p:grpSpPr>
        <a:xfrm>
          <a:off x="0" y="0"/>
          <a:ext cx="0" cy="0"/>
          <a:chOff x="0" y="0"/>
          <a:chExt cx="0" cy="0"/>
        </a:xfrm>
      </p:grpSpPr>
      <p:sp>
        <p:nvSpPr>
          <p:cNvPr id="604" name="Google Shape;604;p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05" name="Google Shape;605;p3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06" name="Google Shape;606;p3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5" name="Shape 615"/>
        <p:cNvGrpSpPr/>
        <p:nvPr/>
      </p:nvGrpSpPr>
      <p:grpSpPr>
        <a:xfrm>
          <a:off x="0" y="0"/>
          <a:ext cx="0" cy="0"/>
          <a:chOff x="0" y="0"/>
          <a:chExt cx="0" cy="0"/>
        </a:xfrm>
      </p:grpSpPr>
      <p:sp>
        <p:nvSpPr>
          <p:cNvPr id="616" name="Google Shape;616;p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17" name="Google Shape;617;p4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18" name="Google Shape;618;p4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7" name="Shape 627"/>
        <p:cNvGrpSpPr/>
        <p:nvPr/>
      </p:nvGrpSpPr>
      <p:grpSpPr>
        <a:xfrm>
          <a:off x="0" y="0"/>
          <a:ext cx="0" cy="0"/>
          <a:chOff x="0" y="0"/>
          <a:chExt cx="0" cy="0"/>
        </a:xfrm>
      </p:grpSpPr>
      <p:sp>
        <p:nvSpPr>
          <p:cNvPr id="628" name="Google Shape;628;p4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29" name="Google Shape;629;p4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30" name="Google Shape;630;p4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9" name="Shape 639"/>
        <p:cNvGrpSpPr/>
        <p:nvPr/>
      </p:nvGrpSpPr>
      <p:grpSpPr>
        <a:xfrm>
          <a:off x="0" y="0"/>
          <a:ext cx="0" cy="0"/>
          <a:chOff x="0" y="0"/>
          <a:chExt cx="0" cy="0"/>
        </a:xfrm>
      </p:grpSpPr>
      <p:sp>
        <p:nvSpPr>
          <p:cNvPr id="640" name="Google Shape;640;p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41" name="Google Shape;641;p4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42" name="Google Shape;642;p4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1" name="Shape 651"/>
        <p:cNvGrpSpPr/>
        <p:nvPr/>
      </p:nvGrpSpPr>
      <p:grpSpPr>
        <a:xfrm>
          <a:off x="0" y="0"/>
          <a:ext cx="0" cy="0"/>
          <a:chOff x="0" y="0"/>
          <a:chExt cx="0" cy="0"/>
        </a:xfrm>
      </p:grpSpPr>
      <p:sp>
        <p:nvSpPr>
          <p:cNvPr id="652" name="Google Shape;652;p4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53" name="Google Shape;653;p4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0" name="Shape 670"/>
        <p:cNvGrpSpPr/>
        <p:nvPr/>
      </p:nvGrpSpPr>
      <p:grpSpPr>
        <a:xfrm>
          <a:off x="0" y="0"/>
          <a:ext cx="0" cy="0"/>
          <a:chOff x="0" y="0"/>
          <a:chExt cx="0" cy="0"/>
        </a:xfrm>
      </p:grpSpPr>
      <p:sp>
        <p:nvSpPr>
          <p:cNvPr id="671" name="Google Shape;671;p5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72" name="Google Shape;672;p5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73" name="Google Shape;673;p5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1" name="Google Shape;191;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2" name="Google Shape;192;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2" name="Google Shape;202;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https://www.sciencedirect.com/science/article/pii/S2590332220302062</a:t>
            </a:r>
            <a:endParaRPr/>
          </a:p>
          <a:p>
            <a:pPr indent="0" lvl="0" marL="0" rtl="0" algn="l">
              <a:lnSpc>
                <a:spcPct val="100000"/>
              </a:lnSpc>
              <a:spcBef>
                <a:spcPts val="0"/>
              </a:spcBef>
              <a:spcAft>
                <a:spcPts val="0"/>
              </a:spcAft>
              <a:buSzPts val="1400"/>
              <a:buNone/>
            </a:pPr>
            <a:r>
              <a:t/>
            </a:r>
            <a:endParaRPr/>
          </a:p>
          <a:p>
            <a:pPr indent="-228600" lvl="0" marL="457200" marR="0" rtl="0" algn="l">
              <a:lnSpc>
                <a:spcPct val="100000"/>
              </a:lnSpc>
              <a:spcBef>
                <a:spcPts val="0"/>
              </a:spcBef>
              <a:spcAft>
                <a:spcPts val="0"/>
              </a:spcAft>
              <a:buSzPts val="1400"/>
              <a:buNone/>
            </a:pPr>
            <a:r>
              <a:rPr b="1" lang="en-US"/>
              <a:t>Applications in Remote Sensing to Forest Ecology and Management</a:t>
            </a:r>
            <a:endParaRPr/>
          </a:p>
          <a:p>
            <a:pPr indent="-228600" lvl="0" marL="457200" marR="0" rtl="0" algn="l">
              <a:lnSpc>
                <a:spcPct val="100000"/>
              </a:lnSpc>
              <a:spcBef>
                <a:spcPts val="0"/>
              </a:spcBef>
              <a:spcAft>
                <a:spcPts val="0"/>
              </a:spcAft>
              <a:buSzPts val="1400"/>
              <a:buNone/>
            </a:pPr>
            <a:r>
              <a:rPr lang="en-US"/>
              <a:t>Author links open overlay panel</a:t>
            </a:r>
            <a:r>
              <a:rPr lang="en-US" u="sng">
                <a:solidFill>
                  <a:schemeClr val="hlink"/>
                </a:solidFill>
                <a:hlinkClick r:id="rId2"/>
              </a:rPr>
              <a:t>Alex M. Lechner </a:t>
            </a:r>
            <a:r>
              <a:rPr baseline="30000" lang="en-US" u="sng">
                <a:solidFill>
                  <a:schemeClr val="hlink"/>
                </a:solidFill>
                <a:hlinkClick r:id="rId3"/>
              </a:rPr>
              <a:t>1</a:t>
            </a:r>
            <a:endParaRPr/>
          </a:p>
          <a:p>
            <a:pPr indent="-228600" lvl="0" marL="457200" marR="0" rtl="0" algn="l">
              <a:lnSpc>
                <a:spcPct val="100000"/>
              </a:lnSpc>
              <a:spcBef>
                <a:spcPts val="0"/>
              </a:spcBef>
              <a:spcAft>
                <a:spcPts val="0"/>
              </a:spcAft>
              <a:buSzPts val="1400"/>
              <a:buNone/>
            </a:pPr>
            <a:r>
              <a:rPr lang="en-US"/>
              <a:t>, </a:t>
            </a:r>
            <a:r>
              <a:rPr lang="en-US" u="sng">
                <a:solidFill>
                  <a:schemeClr val="hlink"/>
                </a:solidFill>
                <a:hlinkClick r:id="rId4"/>
              </a:rPr>
              <a:t>Giles M. Foody </a:t>
            </a:r>
            <a:r>
              <a:rPr baseline="30000" lang="en-US" u="sng">
                <a:solidFill>
                  <a:schemeClr val="hlink"/>
                </a:solidFill>
                <a:hlinkClick r:id="rId5"/>
              </a:rPr>
              <a:t>2</a:t>
            </a:r>
            <a:r>
              <a:rPr lang="en-US"/>
              <a:t>, </a:t>
            </a:r>
            <a:r>
              <a:rPr lang="en-US" u="sng">
                <a:solidFill>
                  <a:schemeClr val="hlink"/>
                </a:solidFill>
                <a:hlinkClick r:id="rId6"/>
              </a:rPr>
              <a:t>Doreen S. Boyd </a:t>
            </a:r>
            <a:r>
              <a:rPr baseline="30000" lang="en-US" u="sng">
                <a:solidFill>
                  <a:schemeClr val="hlink"/>
                </a:solidFill>
                <a:hlinkClick r:id="rId7"/>
              </a:rPr>
              <a:t>2</a:t>
            </a:r>
            <a:endParaRPr/>
          </a:p>
        </p:txBody>
      </p:sp>
      <p:sp>
        <p:nvSpPr>
          <p:cNvPr id="203" name="Google Shape;203;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5" name="Google Shape;215;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16" name="Google Shape;216;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6" name="Google Shape;226;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27" name="Google Shape;227;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9" name="Google Shape;239;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40" name="Google Shape;240;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Zwei Inhalte" type="twoObj">
  <p:cSld name="TWO_OBJECTS">
    <p:spTree>
      <p:nvGrpSpPr>
        <p:cNvPr id="15" name="Shape 15"/>
        <p:cNvGrpSpPr/>
        <p:nvPr/>
      </p:nvGrpSpPr>
      <p:grpSpPr>
        <a:xfrm>
          <a:off x="0" y="0"/>
          <a:ext cx="0" cy="0"/>
          <a:chOff x="0" y="0"/>
          <a:chExt cx="0" cy="0"/>
        </a:xfrm>
      </p:grpSpPr>
      <p:sp>
        <p:nvSpPr>
          <p:cNvPr id="16" name="Google Shape;16;p4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45"/>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 name="Google Shape;18;p45"/>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 name="Google Shape;19;p4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4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4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kaler Titel und Text" type="vertTitleAndTx">
  <p:cSld name="VERTICAL_TITLE_AND_VERTICAL_TEXT">
    <p:spTree>
      <p:nvGrpSpPr>
        <p:cNvPr id="123" name="Shape 123"/>
        <p:cNvGrpSpPr/>
        <p:nvPr/>
      </p:nvGrpSpPr>
      <p:grpSpPr>
        <a:xfrm>
          <a:off x="0" y="0"/>
          <a:ext cx="0" cy="0"/>
          <a:chOff x="0" y="0"/>
          <a:chExt cx="0" cy="0"/>
        </a:xfrm>
      </p:grpSpPr>
      <p:sp>
        <p:nvSpPr>
          <p:cNvPr id="124" name="Google Shape;124;p55"/>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5" name="Google Shape;125;p55"/>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6" name="Google Shape;126;p5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7" name="Google Shape;127;p5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8" name="Google Shape;128;p5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129" name="Google Shape;129;p55"/>
          <p:cNvSpPr/>
          <p:nvPr/>
        </p:nvSpPr>
        <p:spPr>
          <a:xfrm>
            <a:off x="0" y="188913"/>
            <a:ext cx="12192000" cy="755650"/>
          </a:xfrm>
          <a:prstGeom prst="rect">
            <a:avLst/>
          </a:prstGeom>
          <a:solidFill>
            <a:srgbClr val="CDCDC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600"/>
              <a:buFont typeface="Noto Sans Symbols"/>
              <a:buNone/>
            </a:pPr>
            <a:r>
              <a:t/>
            </a:r>
            <a:endParaRPr b="1" i="0" sz="2600" u="none" cap="none" strike="noStrike">
              <a:solidFill>
                <a:schemeClr val="dk2"/>
              </a:solidFill>
              <a:latin typeface="Open Sans Light"/>
              <a:ea typeface="Open Sans Light"/>
              <a:cs typeface="Open Sans Light"/>
              <a:sym typeface="Open Sans Light"/>
            </a:endParaRPr>
          </a:p>
        </p:txBody>
      </p:sp>
      <p:pic>
        <p:nvPicPr>
          <p:cNvPr descr="unilogo4c" id="130" name="Google Shape;130;p55"/>
          <p:cNvPicPr preferRelativeResize="0"/>
          <p:nvPr/>
        </p:nvPicPr>
        <p:blipFill rotWithShape="1">
          <a:blip r:embed="rId2">
            <a:alphaModFix/>
          </a:blip>
          <a:srcRect b="0" l="0" r="80917" t="0"/>
          <a:stretch/>
        </p:blipFill>
        <p:spPr>
          <a:xfrm>
            <a:off x="-1588" y="188913"/>
            <a:ext cx="1836738" cy="750887"/>
          </a:xfrm>
          <a:prstGeom prst="rect">
            <a:avLst/>
          </a:prstGeom>
          <a:noFill/>
          <a:ln>
            <a:noFill/>
          </a:ln>
        </p:spPr>
      </p:pic>
      <p:grpSp>
        <p:nvGrpSpPr>
          <p:cNvPr id="131" name="Google Shape;131;p55"/>
          <p:cNvGrpSpPr/>
          <p:nvPr/>
        </p:nvGrpSpPr>
        <p:grpSpPr>
          <a:xfrm>
            <a:off x="11222092" y="267493"/>
            <a:ext cx="719138" cy="593725"/>
            <a:chOff x="4876" y="255"/>
            <a:chExt cx="726" cy="599"/>
          </a:xfrm>
        </p:grpSpPr>
        <p:sp>
          <p:nvSpPr>
            <p:cNvPr id="132" name="Google Shape;132;p55"/>
            <p:cNvSpPr/>
            <p:nvPr/>
          </p:nvSpPr>
          <p:spPr>
            <a:xfrm>
              <a:off x="5278" y="734"/>
              <a:ext cx="102" cy="120"/>
            </a:xfrm>
            <a:custGeom>
              <a:rect b="b" l="l" r="r" t="t"/>
              <a:pathLst>
                <a:path extrusionOk="0" h="393" w="334">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3" name="Google Shape;133;p55"/>
            <p:cNvSpPr/>
            <p:nvPr/>
          </p:nvSpPr>
          <p:spPr>
            <a:xfrm>
              <a:off x="5401" y="734"/>
              <a:ext cx="71" cy="120"/>
            </a:xfrm>
            <a:custGeom>
              <a:rect b="b" l="l" r="r" t="t"/>
              <a:pathLst>
                <a:path extrusionOk="0" h="393" w="231">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4" name="Google Shape;134;p55"/>
            <p:cNvSpPr/>
            <p:nvPr/>
          </p:nvSpPr>
          <p:spPr>
            <a:xfrm>
              <a:off x="4876" y="255"/>
              <a:ext cx="726" cy="559"/>
            </a:xfrm>
            <a:custGeom>
              <a:rect b="b" l="l" r="r" t="t"/>
              <a:pathLst>
                <a:path extrusionOk="0" h="1810" w="235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5" name="Google Shape;135;p55"/>
            <p:cNvSpPr/>
            <p:nvPr/>
          </p:nvSpPr>
          <p:spPr>
            <a:xfrm>
              <a:off x="5491" y="734"/>
              <a:ext cx="102" cy="120"/>
            </a:xfrm>
            <a:custGeom>
              <a:rect b="b" l="l" r="r" t="t"/>
              <a:pathLst>
                <a:path extrusionOk="0" h="393" w="326">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elfolie" type="title">
  <p:cSld name="TITLE">
    <p:spTree>
      <p:nvGrpSpPr>
        <p:cNvPr id="22" name="Shape 22"/>
        <p:cNvGrpSpPr/>
        <p:nvPr/>
      </p:nvGrpSpPr>
      <p:grpSpPr>
        <a:xfrm>
          <a:off x="0" y="0"/>
          <a:ext cx="0" cy="0"/>
          <a:chOff x="0" y="0"/>
          <a:chExt cx="0" cy="0"/>
        </a:xfrm>
      </p:grpSpPr>
      <p:sp>
        <p:nvSpPr>
          <p:cNvPr id="23" name="Google Shape;23;p46"/>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 name="Google Shape;24;p46"/>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5" name="Google Shape;25;p4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4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 name="Google Shape;27;p4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el und Inhalt" type="obj">
  <p:cSld name="OBJECT">
    <p:spTree>
      <p:nvGrpSpPr>
        <p:cNvPr id="28" name="Shape 28"/>
        <p:cNvGrpSpPr/>
        <p:nvPr/>
      </p:nvGrpSpPr>
      <p:grpSpPr>
        <a:xfrm>
          <a:off x="0" y="0"/>
          <a:ext cx="0" cy="0"/>
          <a:chOff x="0" y="0"/>
          <a:chExt cx="0" cy="0"/>
        </a:xfrm>
      </p:grpSpPr>
      <p:sp>
        <p:nvSpPr>
          <p:cNvPr id="29" name="Google Shape;29;p4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47"/>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1" name="Google Shape;31;p4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4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 name="Google Shape;33;p4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34" name="Google Shape;34;p47"/>
          <p:cNvSpPr/>
          <p:nvPr/>
        </p:nvSpPr>
        <p:spPr>
          <a:xfrm>
            <a:off x="0" y="188913"/>
            <a:ext cx="12192000" cy="755650"/>
          </a:xfrm>
          <a:prstGeom prst="rect">
            <a:avLst/>
          </a:prstGeom>
          <a:solidFill>
            <a:srgbClr val="CDCDC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600"/>
              <a:buFont typeface="Noto Sans Symbols"/>
              <a:buNone/>
            </a:pPr>
            <a:r>
              <a:t/>
            </a:r>
            <a:endParaRPr b="1" i="0" sz="2600" u="none" cap="none" strike="noStrike">
              <a:solidFill>
                <a:schemeClr val="dk2"/>
              </a:solidFill>
              <a:latin typeface="Open Sans Light"/>
              <a:ea typeface="Open Sans Light"/>
              <a:cs typeface="Open Sans Light"/>
              <a:sym typeface="Open Sans Light"/>
            </a:endParaRPr>
          </a:p>
        </p:txBody>
      </p:sp>
      <p:pic>
        <p:nvPicPr>
          <p:cNvPr descr="unilogo4c" id="35" name="Google Shape;35;p47"/>
          <p:cNvPicPr preferRelativeResize="0"/>
          <p:nvPr/>
        </p:nvPicPr>
        <p:blipFill rotWithShape="1">
          <a:blip r:embed="rId2">
            <a:alphaModFix/>
          </a:blip>
          <a:srcRect b="0" l="0" r="80917" t="0"/>
          <a:stretch/>
        </p:blipFill>
        <p:spPr>
          <a:xfrm>
            <a:off x="-1588" y="188913"/>
            <a:ext cx="1836738" cy="750887"/>
          </a:xfrm>
          <a:prstGeom prst="rect">
            <a:avLst/>
          </a:prstGeom>
          <a:noFill/>
          <a:ln>
            <a:noFill/>
          </a:ln>
        </p:spPr>
      </p:pic>
      <p:grpSp>
        <p:nvGrpSpPr>
          <p:cNvPr id="36" name="Google Shape;36;p47"/>
          <p:cNvGrpSpPr/>
          <p:nvPr/>
        </p:nvGrpSpPr>
        <p:grpSpPr>
          <a:xfrm>
            <a:off x="11222092" y="267493"/>
            <a:ext cx="719138" cy="593725"/>
            <a:chOff x="4876" y="255"/>
            <a:chExt cx="726" cy="599"/>
          </a:xfrm>
        </p:grpSpPr>
        <p:sp>
          <p:nvSpPr>
            <p:cNvPr id="37" name="Google Shape;37;p47"/>
            <p:cNvSpPr/>
            <p:nvPr/>
          </p:nvSpPr>
          <p:spPr>
            <a:xfrm>
              <a:off x="5278" y="734"/>
              <a:ext cx="102" cy="120"/>
            </a:xfrm>
            <a:custGeom>
              <a:rect b="b" l="l" r="r" t="t"/>
              <a:pathLst>
                <a:path extrusionOk="0" h="393" w="334">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8" name="Google Shape;38;p47"/>
            <p:cNvSpPr/>
            <p:nvPr/>
          </p:nvSpPr>
          <p:spPr>
            <a:xfrm>
              <a:off x="5401" y="734"/>
              <a:ext cx="71" cy="120"/>
            </a:xfrm>
            <a:custGeom>
              <a:rect b="b" l="l" r="r" t="t"/>
              <a:pathLst>
                <a:path extrusionOk="0" h="393" w="231">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9" name="Google Shape;39;p47"/>
            <p:cNvSpPr/>
            <p:nvPr/>
          </p:nvSpPr>
          <p:spPr>
            <a:xfrm>
              <a:off x="4876" y="255"/>
              <a:ext cx="726" cy="559"/>
            </a:xfrm>
            <a:custGeom>
              <a:rect b="b" l="l" r="r" t="t"/>
              <a:pathLst>
                <a:path extrusionOk="0" h="1810" w="235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0" name="Google Shape;40;p47"/>
            <p:cNvSpPr/>
            <p:nvPr/>
          </p:nvSpPr>
          <p:spPr>
            <a:xfrm>
              <a:off x="5491" y="734"/>
              <a:ext cx="102" cy="120"/>
            </a:xfrm>
            <a:custGeom>
              <a:rect b="b" l="l" r="r" t="t"/>
              <a:pathLst>
                <a:path extrusionOk="0" h="393" w="326">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bschnitts-&#10;überschrift" type="secHead">
  <p:cSld name="SECTION_HEADER">
    <p:spTree>
      <p:nvGrpSpPr>
        <p:cNvPr id="41" name="Shape 41"/>
        <p:cNvGrpSpPr/>
        <p:nvPr/>
      </p:nvGrpSpPr>
      <p:grpSpPr>
        <a:xfrm>
          <a:off x="0" y="0"/>
          <a:ext cx="0" cy="0"/>
          <a:chOff x="0" y="0"/>
          <a:chExt cx="0" cy="0"/>
        </a:xfrm>
      </p:grpSpPr>
      <p:sp>
        <p:nvSpPr>
          <p:cNvPr id="42" name="Google Shape;42;p48"/>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48"/>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44" name="Google Shape;44;p4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5" name="Google Shape;45;p4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6" name="Google Shape;46;p4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47" name="Google Shape;47;p48"/>
          <p:cNvSpPr/>
          <p:nvPr/>
        </p:nvSpPr>
        <p:spPr>
          <a:xfrm>
            <a:off x="0" y="188913"/>
            <a:ext cx="12192000" cy="755650"/>
          </a:xfrm>
          <a:prstGeom prst="rect">
            <a:avLst/>
          </a:prstGeom>
          <a:solidFill>
            <a:srgbClr val="CDCDC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600"/>
              <a:buFont typeface="Noto Sans Symbols"/>
              <a:buNone/>
            </a:pPr>
            <a:r>
              <a:t/>
            </a:r>
            <a:endParaRPr b="1" i="0" sz="2600" u="none" cap="none" strike="noStrike">
              <a:solidFill>
                <a:schemeClr val="dk2"/>
              </a:solidFill>
              <a:latin typeface="Open Sans Light"/>
              <a:ea typeface="Open Sans Light"/>
              <a:cs typeface="Open Sans Light"/>
              <a:sym typeface="Open Sans Light"/>
            </a:endParaRPr>
          </a:p>
        </p:txBody>
      </p:sp>
      <p:pic>
        <p:nvPicPr>
          <p:cNvPr descr="unilogo4c" id="48" name="Google Shape;48;p48"/>
          <p:cNvPicPr preferRelativeResize="0"/>
          <p:nvPr/>
        </p:nvPicPr>
        <p:blipFill rotWithShape="1">
          <a:blip r:embed="rId2">
            <a:alphaModFix/>
          </a:blip>
          <a:srcRect b="0" l="0" r="80917" t="0"/>
          <a:stretch/>
        </p:blipFill>
        <p:spPr>
          <a:xfrm>
            <a:off x="-1588" y="188913"/>
            <a:ext cx="1836738" cy="750887"/>
          </a:xfrm>
          <a:prstGeom prst="rect">
            <a:avLst/>
          </a:prstGeom>
          <a:noFill/>
          <a:ln>
            <a:noFill/>
          </a:ln>
        </p:spPr>
      </p:pic>
      <p:grpSp>
        <p:nvGrpSpPr>
          <p:cNvPr id="49" name="Google Shape;49;p48"/>
          <p:cNvGrpSpPr/>
          <p:nvPr/>
        </p:nvGrpSpPr>
        <p:grpSpPr>
          <a:xfrm>
            <a:off x="11222092" y="267493"/>
            <a:ext cx="719138" cy="593725"/>
            <a:chOff x="4876" y="255"/>
            <a:chExt cx="726" cy="599"/>
          </a:xfrm>
        </p:grpSpPr>
        <p:sp>
          <p:nvSpPr>
            <p:cNvPr id="50" name="Google Shape;50;p48"/>
            <p:cNvSpPr/>
            <p:nvPr/>
          </p:nvSpPr>
          <p:spPr>
            <a:xfrm>
              <a:off x="5278" y="734"/>
              <a:ext cx="102" cy="120"/>
            </a:xfrm>
            <a:custGeom>
              <a:rect b="b" l="l" r="r" t="t"/>
              <a:pathLst>
                <a:path extrusionOk="0" h="393" w="334">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1" name="Google Shape;51;p48"/>
            <p:cNvSpPr/>
            <p:nvPr/>
          </p:nvSpPr>
          <p:spPr>
            <a:xfrm>
              <a:off x="5401" y="734"/>
              <a:ext cx="71" cy="120"/>
            </a:xfrm>
            <a:custGeom>
              <a:rect b="b" l="l" r="r" t="t"/>
              <a:pathLst>
                <a:path extrusionOk="0" h="393" w="231">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2" name="Google Shape;52;p48"/>
            <p:cNvSpPr/>
            <p:nvPr/>
          </p:nvSpPr>
          <p:spPr>
            <a:xfrm>
              <a:off x="4876" y="255"/>
              <a:ext cx="726" cy="559"/>
            </a:xfrm>
            <a:custGeom>
              <a:rect b="b" l="l" r="r" t="t"/>
              <a:pathLst>
                <a:path extrusionOk="0" h="1810" w="235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3" name="Google Shape;53;p48"/>
            <p:cNvSpPr/>
            <p:nvPr/>
          </p:nvSpPr>
          <p:spPr>
            <a:xfrm>
              <a:off x="5491" y="734"/>
              <a:ext cx="102" cy="120"/>
            </a:xfrm>
            <a:custGeom>
              <a:rect b="b" l="l" r="r" t="t"/>
              <a:pathLst>
                <a:path extrusionOk="0" h="393" w="326">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gleich" type="twoTxTwoObj">
  <p:cSld name="TWO_OBJECTS_WITH_TEXT">
    <p:spTree>
      <p:nvGrpSpPr>
        <p:cNvPr id="54" name="Shape 54"/>
        <p:cNvGrpSpPr/>
        <p:nvPr/>
      </p:nvGrpSpPr>
      <p:grpSpPr>
        <a:xfrm>
          <a:off x="0" y="0"/>
          <a:ext cx="0" cy="0"/>
          <a:chOff x="0" y="0"/>
          <a:chExt cx="0" cy="0"/>
        </a:xfrm>
      </p:grpSpPr>
      <p:sp>
        <p:nvSpPr>
          <p:cNvPr id="55" name="Google Shape;55;p49"/>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49"/>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7" name="Google Shape;57;p49"/>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8" name="Google Shape;58;p49"/>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9" name="Google Shape;59;p49"/>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0" name="Google Shape;60;p4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1" name="Google Shape;61;p4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2" name="Google Shape;62;p4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63" name="Google Shape;63;p49"/>
          <p:cNvSpPr/>
          <p:nvPr/>
        </p:nvSpPr>
        <p:spPr>
          <a:xfrm>
            <a:off x="0" y="188913"/>
            <a:ext cx="12192000" cy="755650"/>
          </a:xfrm>
          <a:prstGeom prst="rect">
            <a:avLst/>
          </a:prstGeom>
          <a:solidFill>
            <a:srgbClr val="CDCDC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600"/>
              <a:buFont typeface="Noto Sans Symbols"/>
              <a:buNone/>
            </a:pPr>
            <a:r>
              <a:t/>
            </a:r>
            <a:endParaRPr b="1" i="0" sz="2600" u="none" cap="none" strike="noStrike">
              <a:solidFill>
                <a:schemeClr val="dk2"/>
              </a:solidFill>
              <a:latin typeface="Open Sans Light"/>
              <a:ea typeface="Open Sans Light"/>
              <a:cs typeface="Open Sans Light"/>
              <a:sym typeface="Open Sans Light"/>
            </a:endParaRPr>
          </a:p>
        </p:txBody>
      </p:sp>
      <p:pic>
        <p:nvPicPr>
          <p:cNvPr descr="unilogo4c" id="64" name="Google Shape;64;p49"/>
          <p:cNvPicPr preferRelativeResize="0"/>
          <p:nvPr/>
        </p:nvPicPr>
        <p:blipFill rotWithShape="1">
          <a:blip r:embed="rId2">
            <a:alphaModFix/>
          </a:blip>
          <a:srcRect b="0" l="0" r="80917" t="0"/>
          <a:stretch/>
        </p:blipFill>
        <p:spPr>
          <a:xfrm>
            <a:off x="-1588" y="188913"/>
            <a:ext cx="1836738" cy="750887"/>
          </a:xfrm>
          <a:prstGeom prst="rect">
            <a:avLst/>
          </a:prstGeom>
          <a:noFill/>
          <a:ln>
            <a:noFill/>
          </a:ln>
        </p:spPr>
      </p:pic>
      <p:grpSp>
        <p:nvGrpSpPr>
          <p:cNvPr id="65" name="Google Shape;65;p49"/>
          <p:cNvGrpSpPr/>
          <p:nvPr/>
        </p:nvGrpSpPr>
        <p:grpSpPr>
          <a:xfrm>
            <a:off x="11222092" y="267493"/>
            <a:ext cx="719138" cy="593725"/>
            <a:chOff x="4876" y="255"/>
            <a:chExt cx="726" cy="599"/>
          </a:xfrm>
        </p:grpSpPr>
        <p:sp>
          <p:nvSpPr>
            <p:cNvPr id="66" name="Google Shape;66;p49"/>
            <p:cNvSpPr/>
            <p:nvPr/>
          </p:nvSpPr>
          <p:spPr>
            <a:xfrm>
              <a:off x="5278" y="734"/>
              <a:ext cx="102" cy="120"/>
            </a:xfrm>
            <a:custGeom>
              <a:rect b="b" l="l" r="r" t="t"/>
              <a:pathLst>
                <a:path extrusionOk="0" h="393" w="334">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7" name="Google Shape;67;p49"/>
            <p:cNvSpPr/>
            <p:nvPr/>
          </p:nvSpPr>
          <p:spPr>
            <a:xfrm>
              <a:off x="5401" y="734"/>
              <a:ext cx="71" cy="120"/>
            </a:xfrm>
            <a:custGeom>
              <a:rect b="b" l="l" r="r" t="t"/>
              <a:pathLst>
                <a:path extrusionOk="0" h="393" w="231">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8" name="Google Shape;68;p49"/>
            <p:cNvSpPr/>
            <p:nvPr/>
          </p:nvSpPr>
          <p:spPr>
            <a:xfrm>
              <a:off x="4876" y="255"/>
              <a:ext cx="726" cy="559"/>
            </a:xfrm>
            <a:custGeom>
              <a:rect b="b" l="l" r="r" t="t"/>
              <a:pathLst>
                <a:path extrusionOk="0" h="1810" w="235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9" name="Google Shape;69;p49"/>
            <p:cNvSpPr/>
            <p:nvPr/>
          </p:nvSpPr>
          <p:spPr>
            <a:xfrm>
              <a:off x="5491" y="734"/>
              <a:ext cx="102" cy="120"/>
            </a:xfrm>
            <a:custGeom>
              <a:rect b="b" l="l" r="r" t="t"/>
              <a:pathLst>
                <a:path extrusionOk="0" h="393" w="326">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r Titel" type="titleOnly">
  <p:cSld name="TITLE_ONLY">
    <p:spTree>
      <p:nvGrpSpPr>
        <p:cNvPr id="70" name="Shape 70"/>
        <p:cNvGrpSpPr/>
        <p:nvPr/>
      </p:nvGrpSpPr>
      <p:grpSpPr>
        <a:xfrm>
          <a:off x="0" y="0"/>
          <a:ext cx="0" cy="0"/>
          <a:chOff x="0" y="0"/>
          <a:chExt cx="0" cy="0"/>
        </a:xfrm>
      </p:grpSpPr>
      <p:sp>
        <p:nvSpPr>
          <p:cNvPr id="71" name="Google Shape;71;p5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5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5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4" name="Google Shape;74;p5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75" name="Google Shape;75;p50"/>
          <p:cNvSpPr/>
          <p:nvPr/>
        </p:nvSpPr>
        <p:spPr>
          <a:xfrm>
            <a:off x="0" y="188913"/>
            <a:ext cx="12192000" cy="755650"/>
          </a:xfrm>
          <a:prstGeom prst="rect">
            <a:avLst/>
          </a:prstGeom>
          <a:solidFill>
            <a:srgbClr val="CDCDC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600"/>
              <a:buFont typeface="Noto Sans Symbols"/>
              <a:buNone/>
            </a:pPr>
            <a:r>
              <a:t/>
            </a:r>
            <a:endParaRPr b="1" i="0" sz="2600" u="none" cap="none" strike="noStrike">
              <a:solidFill>
                <a:schemeClr val="dk2"/>
              </a:solidFill>
              <a:latin typeface="Open Sans Light"/>
              <a:ea typeface="Open Sans Light"/>
              <a:cs typeface="Open Sans Light"/>
              <a:sym typeface="Open Sans Light"/>
            </a:endParaRPr>
          </a:p>
        </p:txBody>
      </p:sp>
      <p:pic>
        <p:nvPicPr>
          <p:cNvPr descr="unilogo4c" id="76" name="Google Shape;76;p50"/>
          <p:cNvPicPr preferRelativeResize="0"/>
          <p:nvPr/>
        </p:nvPicPr>
        <p:blipFill rotWithShape="1">
          <a:blip r:embed="rId2">
            <a:alphaModFix/>
          </a:blip>
          <a:srcRect b="0" l="0" r="80917" t="0"/>
          <a:stretch/>
        </p:blipFill>
        <p:spPr>
          <a:xfrm>
            <a:off x="-1588" y="188913"/>
            <a:ext cx="1836738" cy="750887"/>
          </a:xfrm>
          <a:prstGeom prst="rect">
            <a:avLst/>
          </a:prstGeom>
          <a:noFill/>
          <a:ln>
            <a:noFill/>
          </a:ln>
        </p:spPr>
      </p:pic>
      <p:grpSp>
        <p:nvGrpSpPr>
          <p:cNvPr id="77" name="Google Shape;77;p50"/>
          <p:cNvGrpSpPr/>
          <p:nvPr/>
        </p:nvGrpSpPr>
        <p:grpSpPr>
          <a:xfrm>
            <a:off x="11222092" y="267493"/>
            <a:ext cx="719138" cy="593725"/>
            <a:chOff x="4876" y="255"/>
            <a:chExt cx="726" cy="599"/>
          </a:xfrm>
        </p:grpSpPr>
        <p:sp>
          <p:nvSpPr>
            <p:cNvPr id="78" name="Google Shape;78;p50"/>
            <p:cNvSpPr/>
            <p:nvPr/>
          </p:nvSpPr>
          <p:spPr>
            <a:xfrm>
              <a:off x="5278" y="734"/>
              <a:ext cx="102" cy="120"/>
            </a:xfrm>
            <a:custGeom>
              <a:rect b="b" l="l" r="r" t="t"/>
              <a:pathLst>
                <a:path extrusionOk="0" h="393" w="334">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9" name="Google Shape;79;p50"/>
            <p:cNvSpPr/>
            <p:nvPr/>
          </p:nvSpPr>
          <p:spPr>
            <a:xfrm>
              <a:off x="5401" y="734"/>
              <a:ext cx="71" cy="120"/>
            </a:xfrm>
            <a:custGeom>
              <a:rect b="b" l="l" r="r" t="t"/>
              <a:pathLst>
                <a:path extrusionOk="0" h="393" w="231">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0" name="Google Shape;80;p50"/>
            <p:cNvSpPr/>
            <p:nvPr/>
          </p:nvSpPr>
          <p:spPr>
            <a:xfrm>
              <a:off x="4876" y="255"/>
              <a:ext cx="726" cy="559"/>
            </a:xfrm>
            <a:custGeom>
              <a:rect b="b" l="l" r="r" t="t"/>
              <a:pathLst>
                <a:path extrusionOk="0" h="1810" w="235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1" name="Google Shape;81;p50"/>
            <p:cNvSpPr/>
            <p:nvPr/>
          </p:nvSpPr>
          <p:spPr>
            <a:xfrm>
              <a:off x="5491" y="734"/>
              <a:ext cx="102" cy="120"/>
            </a:xfrm>
            <a:custGeom>
              <a:rect b="b" l="l" r="r" t="t"/>
              <a:pathLst>
                <a:path extrusionOk="0" h="393" w="326">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halt mit Überschrift" type="objTx">
  <p:cSld name="OBJECT_WITH_CAPTION_TEXT">
    <p:spTree>
      <p:nvGrpSpPr>
        <p:cNvPr id="82" name="Shape 82"/>
        <p:cNvGrpSpPr/>
        <p:nvPr/>
      </p:nvGrpSpPr>
      <p:grpSpPr>
        <a:xfrm>
          <a:off x="0" y="0"/>
          <a:ext cx="0" cy="0"/>
          <a:chOff x="0" y="0"/>
          <a:chExt cx="0" cy="0"/>
        </a:xfrm>
      </p:grpSpPr>
      <p:sp>
        <p:nvSpPr>
          <p:cNvPr id="83" name="Google Shape;83;p52"/>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4" name="Google Shape;84;p52"/>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85" name="Google Shape;85;p52"/>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86" name="Google Shape;86;p5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7" name="Google Shape;87;p5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8" name="Google Shape;88;p5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89" name="Google Shape;89;p52"/>
          <p:cNvSpPr/>
          <p:nvPr/>
        </p:nvSpPr>
        <p:spPr>
          <a:xfrm>
            <a:off x="0" y="188913"/>
            <a:ext cx="12192000" cy="755650"/>
          </a:xfrm>
          <a:prstGeom prst="rect">
            <a:avLst/>
          </a:prstGeom>
          <a:solidFill>
            <a:srgbClr val="CDCDC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600"/>
              <a:buFont typeface="Noto Sans Symbols"/>
              <a:buNone/>
            </a:pPr>
            <a:r>
              <a:t/>
            </a:r>
            <a:endParaRPr b="1" i="0" sz="2600" u="none" cap="none" strike="noStrike">
              <a:solidFill>
                <a:schemeClr val="dk2"/>
              </a:solidFill>
              <a:latin typeface="Open Sans Light"/>
              <a:ea typeface="Open Sans Light"/>
              <a:cs typeface="Open Sans Light"/>
              <a:sym typeface="Open Sans Light"/>
            </a:endParaRPr>
          </a:p>
        </p:txBody>
      </p:sp>
      <p:pic>
        <p:nvPicPr>
          <p:cNvPr descr="unilogo4c" id="90" name="Google Shape;90;p52"/>
          <p:cNvPicPr preferRelativeResize="0"/>
          <p:nvPr/>
        </p:nvPicPr>
        <p:blipFill rotWithShape="1">
          <a:blip r:embed="rId2">
            <a:alphaModFix/>
          </a:blip>
          <a:srcRect b="0" l="0" r="80917" t="0"/>
          <a:stretch/>
        </p:blipFill>
        <p:spPr>
          <a:xfrm>
            <a:off x="-1588" y="188913"/>
            <a:ext cx="1836738" cy="750887"/>
          </a:xfrm>
          <a:prstGeom prst="rect">
            <a:avLst/>
          </a:prstGeom>
          <a:noFill/>
          <a:ln>
            <a:noFill/>
          </a:ln>
        </p:spPr>
      </p:pic>
      <p:grpSp>
        <p:nvGrpSpPr>
          <p:cNvPr id="91" name="Google Shape;91;p52"/>
          <p:cNvGrpSpPr/>
          <p:nvPr/>
        </p:nvGrpSpPr>
        <p:grpSpPr>
          <a:xfrm>
            <a:off x="11222092" y="267493"/>
            <a:ext cx="719138" cy="593725"/>
            <a:chOff x="4876" y="255"/>
            <a:chExt cx="726" cy="599"/>
          </a:xfrm>
        </p:grpSpPr>
        <p:sp>
          <p:nvSpPr>
            <p:cNvPr id="92" name="Google Shape;92;p52"/>
            <p:cNvSpPr/>
            <p:nvPr/>
          </p:nvSpPr>
          <p:spPr>
            <a:xfrm>
              <a:off x="5278" y="734"/>
              <a:ext cx="102" cy="120"/>
            </a:xfrm>
            <a:custGeom>
              <a:rect b="b" l="l" r="r" t="t"/>
              <a:pathLst>
                <a:path extrusionOk="0" h="393" w="334">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3" name="Google Shape;93;p52"/>
            <p:cNvSpPr/>
            <p:nvPr/>
          </p:nvSpPr>
          <p:spPr>
            <a:xfrm>
              <a:off x="5401" y="734"/>
              <a:ext cx="71" cy="120"/>
            </a:xfrm>
            <a:custGeom>
              <a:rect b="b" l="l" r="r" t="t"/>
              <a:pathLst>
                <a:path extrusionOk="0" h="393" w="231">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4" name="Google Shape;94;p52"/>
            <p:cNvSpPr/>
            <p:nvPr/>
          </p:nvSpPr>
          <p:spPr>
            <a:xfrm>
              <a:off x="4876" y="255"/>
              <a:ext cx="726" cy="559"/>
            </a:xfrm>
            <a:custGeom>
              <a:rect b="b" l="l" r="r" t="t"/>
              <a:pathLst>
                <a:path extrusionOk="0" h="1810" w="235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5" name="Google Shape;95;p52"/>
            <p:cNvSpPr/>
            <p:nvPr/>
          </p:nvSpPr>
          <p:spPr>
            <a:xfrm>
              <a:off x="5491" y="734"/>
              <a:ext cx="102" cy="120"/>
            </a:xfrm>
            <a:custGeom>
              <a:rect b="b" l="l" r="r" t="t"/>
              <a:pathLst>
                <a:path extrusionOk="0" h="393" w="326">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ld mit Überschrift" type="picTx">
  <p:cSld name="PICTURE_WITH_CAPTION_TEXT">
    <p:spTree>
      <p:nvGrpSpPr>
        <p:cNvPr id="96" name="Shape 96"/>
        <p:cNvGrpSpPr/>
        <p:nvPr/>
      </p:nvGrpSpPr>
      <p:grpSpPr>
        <a:xfrm>
          <a:off x="0" y="0"/>
          <a:ext cx="0" cy="0"/>
          <a:chOff x="0" y="0"/>
          <a:chExt cx="0" cy="0"/>
        </a:xfrm>
      </p:grpSpPr>
      <p:sp>
        <p:nvSpPr>
          <p:cNvPr id="97" name="Google Shape;97;p53"/>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8" name="Google Shape;98;p53"/>
          <p:cNvSpPr/>
          <p:nvPr>
            <p:ph idx="2" type="pic"/>
          </p:nvPr>
        </p:nvSpPr>
        <p:spPr>
          <a:xfrm>
            <a:off x="5183188" y="987425"/>
            <a:ext cx="6172200" cy="4873625"/>
          </a:xfrm>
          <a:prstGeom prst="rect">
            <a:avLst/>
          </a:prstGeom>
          <a:noFill/>
          <a:ln>
            <a:noFill/>
          </a:ln>
        </p:spPr>
      </p:sp>
      <p:sp>
        <p:nvSpPr>
          <p:cNvPr id="99" name="Google Shape;99;p53"/>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00" name="Google Shape;100;p5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1" name="Google Shape;101;p5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2" name="Google Shape;102;p5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103" name="Google Shape;103;p53"/>
          <p:cNvSpPr/>
          <p:nvPr/>
        </p:nvSpPr>
        <p:spPr>
          <a:xfrm>
            <a:off x="0" y="188913"/>
            <a:ext cx="12192000" cy="755650"/>
          </a:xfrm>
          <a:prstGeom prst="rect">
            <a:avLst/>
          </a:prstGeom>
          <a:solidFill>
            <a:srgbClr val="CDCDC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600"/>
              <a:buFont typeface="Noto Sans Symbols"/>
              <a:buNone/>
            </a:pPr>
            <a:r>
              <a:t/>
            </a:r>
            <a:endParaRPr b="1" i="0" sz="2600" u="none" cap="none" strike="noStrike">
              <a:solidFill>
                <a:schemeClr val="dk2"/>
              </a:solidFill>
              <a:latin typeface="Open Sans Light"/>
              <a:ea typeface="Open Sans Light"/>
              <a:cs typeface="Open Sans Light"/>
              <a:sym typeface="Open Sans Light"/>
            </a:endParaRPr>
          </a:p>
        </p:txBody>
      </p:sp>
      <p:pic>
        <p:nvPicPr>
          <p:cNvPr descr="unilogo4c" id="104" name="Google Shape;104;p53"/>
          <p:cNvPicPr preferRelativeResize="0"/>
          <p:nvPr/>
        </p:nvPicPr>
        <p:blipFill rotWithShape="1">
          <a:blip r:embed="rId2">
            <a:alphaModFix/>
          </a:blip>
          <a:srcRect b="0" l="0" r="80917" t="0"/>
          <a:stretch/>
        </p:blipFill>
        <p:spPr>
          <a:xfrm>
            <a:off x="-1588" y="188913"/>
            <a:ext cx="1836738" cy="750887"/>
          </a:xfrm>
          <a:prstGeom prst="rect">
            <a:avLst/>
          </a:prstGeom>
          <a:noFill/>
          <a:ln>
            <a:noFill/>
          </a:ln>
        </p:spPr>
      </p:pic>
      <p:grpSp>
        <p:nvGrpSpPr>
          <p:cNvPr id="105" name="Google Shape;105;p53"/>
          <p:cNvGrpSpPr/>
          <p:nvPr/>
        </p:nvGrpSpPr>
        <p:grpSpPr>
          <a:xfrm>
            <a:off x="11222092" y="267493"/>
            <a:ext cx="719138" cy="593725"/>
            <a:chOff x="4876" y="255"/>
            <a:chExt cx="726" cy="599"/>
          </a:xfrm>
        </p:grpSpPr>
        <p:sp>
          <p:nvSpPr>
            <p:cNvPr id="106" name="Google Shape;106;p53"/>
            <p:cNvSpPr/>
            <p:nvPr/>
          </p:nvSpPr>
          <p:spPr>
            <a:xfrm>
              <a:off x="5278" y="734"/>
              <a:ext cx="102" cy="120"/>
            </a:xfrm>
            <a:custGeom>
              <a:rect b="b" l="l" r="r" t="t"/>
              <a:pathLst>
                <a:path extrusionOk="0" h="393" w="334">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7" name="Google Shape;107;p53"/>
            <p:cNvSpPr/>
            <p:nvPr/>
          </p:nvSpPr>
          <p:spPr>
            <a:xfrm>
              <a:off x="5401" y="734"/>
              <a:ext cx="71" cy="120"/>
            </a:xfrm>
            <a:custGeom>
              <a:rect b="b" l="l" r="r" t="t"/>
              <a:pathLst>
                <a:path extrusionOk="0" h="393" w="231">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8" name="Google Shape;108;p53"/>
            <p:cNvSpPr/>
            <p:nvPr/>
          </p:nvSpPr>
          <p:spPr>
            <a:xfrm>
              <a:off x="4876" y="255"/>
              <a:ext cx="726" cy="559"/>
            </a:xfrm>
            <a:custGeom>
              <a:rect b="b" l="l" r="r" t="t"/>
              <a:pathLst>
                <a:path extrusionOk="0" h="1810" w="235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9" name="Google Shape;109;p53"/>
            <p:cNvSpPr/>
            <p:nvPr/>
          </p:nvSpPr>
          <p:spPr>
            <a:xfrm>
              <a:off x="5491" y="734"/>
              <a:ext cx="102" cy="120"/>
            </a:xfrm>
            <a:custGeom>
              <a:rect b="b" l="l" r="r" t="t"/>
              <a:pathLst>
                <a:path extrusionOk="0" h="393" w="326">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el und vertikaler Text" type="vertTx">
  <p:cSld name="VERTICAL_TEXT">
    <p:spTree>
      <p:nvGrpSpPr>
        <p:cNvPr id="110" name="Shape 110"/>
        <p:cNvGrpSpPr/>
        <p:nvPr/>
      </p:nvGrpSpPr>
      <p:grpSpPr>
        <a:xfrm>
          <a:off x="0" y="0"/>
          <a:ext cx="0" cy="0"/>
          <a:chOff x="0" y="0"/>
          <a:chExt cx="0" cy="0"/>
        </a:xfrm>
      </p:grpSpPr>
      <p:sp>
        <p:nvSpPr>
          <p:cNvPr id="111" name="Google Shape;111;p5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2" name="Google Shape;112;p54"/>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3" name="Google Shape;113;p5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4" name="Google Shape;114;p5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5" name="Google Shape;115;p5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116" name="Google Shape;116;p54"/>
          <p:cNvSpPr/>
          <p:nvPr/>
        </p:nvSpPr>
        <p:spPr>
          <a:xfrm>
            <a:off x="0" y="188913"/>
            <a:ext cx="12192000" cy="755650"/>
          </a:xfrm>
          <a:prstGeom prst="rect">
            <a:avLst/>
          </a:prstGeom>
          <a:solidFill>
            <a:srgbClr val="CDCDC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600"/>
              <a:buFont typeface="Noto Sans Symbols"/>
              <a:buNone/>
            </a:pPr>
            <a:r>
              <a:t/>
            </a:r>
            <a:endParaRPr b="1" i="0" sz="2600" u="none" cap="none" strike="noStrike">
              <a:solidFill>
                <a:schemeClr val="dk2"/>
              </a:solidFill>
              <a:latin typeface="Open Sans Light"/>
              <a:ea typeface="Open Sans Light"/>
              <a:cs typeface="Open Sans Light"/>
              <a:sym typeface="Open Sans Light"/>
            </a:endParaRPr>
          </a:p>
        </p:txBody>
      </p:sp>
      <p:pic>
        <p:nvPicPr>
          <p:cNvPr descr="unilogo4c" id="117" name="Google Shape;117;p54"/>
          <p:cNvPicPr preferRelativeResize="0"/>
          <p:nvPr/>
        </p:nvPicPr>
        <p:blipFill rotWithShape="1">
          <a:blip r:embed="rId2">
            <a:alphaModFix/>
          </a:blip>
          <a:srcRect b="0" l="0" r="80917" t="0"/>
          <a:stretch/>
        </p:blipFill>
        <p:spPr>
          <a:xfrm>
            <a:off x="-1588" y="188913"/>
            <a:ext cx="1836738" cy="750887"/>
          </a:xfrm>
          <a:prstGeom prst="rect">
            <a:avLst/>
          </a:prstGeom>
          <a:noFill/>
          <a:ln>
            <a:noFill/>
          </a:ln>
        </p:spPr>
      </p:pic>
      <p:grpSp>
        <p:nvGrpSpPr>
          <p:cNvPr id="118" name="Google Shape;118;p54"/>
          <p:cNvGrpSpPr/>
          <p:nvPr/>
        </p:nvGrpSpPr>
        <p:grpSpPr>
          <a:xfrm>
            <a:off x="11222092" y="267493"/>
            <a:ext cx="719138" cy="593725"/>
            <a:chOff x="4876" y="255"/>
            <a:chExt cx="726" cy="599"/>
          </a:xfrm>
        </p:grpSpPr>
        <p:sp>
          <p:nvSpPr>
            <p:cNvPr id="119" name="Google Shape;119;p54"/>
            <p:cNvSpPr/>
            <p:nvPr/>
          </p:nvSpPr>
          <p:spPr>
            <a:xfrm>
              <a:off x="5278" y="734"/>
              <a:ext cx="102" cy="120"/>
            </a:xfrm>
            <a:custGeom>
              <a:rect b="b" l="l" r="r" t="t"/>
              <a:pathLst>
                <a:path extrusionOk="0" h="393" w="334">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0" name="Google Shape;120;p54"/>
            <p:cNvSpPr/>
            <p:nvPr/>
          </p:nvSpPr>
          <p:spPr>
            <a:xfrm>
              <a:off x="5401" y="734"/>
              <a:ext cx="71" cy="120"/>
            </a:xfrm>
            <a:custGeom>
              <a:rect b="b" l="l" r="r" t="t"/>
              <a:pathLst>
                <a:path extrusionOk="0" h="393" w="231">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1" name="Google Shape;121;p54"/>
            <p:cNvSpPr/>
            <p:nvPr/>
          </p:nvSpPr>
          <p:spPr>
            <a:xfrm>
              <a:off x="4876" y="255"/>
              <a:ext cx="726" cy="559"/>
            </a:xfrm>
            <a:custGeom>
              <a:rect b="b" l="l" r="r" t="t"/>
              <a:pathLst>
                <a:path extrusionOk="0" h="1810" w="235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2" name="Google Shape;122;p54"/>
            <p:cNvSpPr/>
            <p:nvPr/>
          </p:nvSpPr>
          <p:spPr>
            <a:xfrm>
              <a:off x="5491" y="734"/>
              <a:ext cx="102" cy="120"/>
            </a:xfrm>
            <a:custGeom>
              <a:rect b="b" l="l" r="r" t="t"/>
              <a:pathLst>
                <a:path extrusionOk="0" h="393" w="326">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theme" Target="../theme/theme1.xml"/><Relationship Id="rId10" Type="http://schemas.openxmlformats.org/officeDocument/2006/relationships/slideLayout" Target="../slideLayouts/slideLayout10.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4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4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4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4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4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png"/><Relationship Id="rId4" Type="http://schemas.openxmlformats.org/officeDocument/2006/relationships/image" Target="../media/image3.png"/><Relationship Id="rId11" Type="http://schemas.openxmlformats.org/officeDocument/2006/relationships/image" Target="../media/image9.png"/><Relationship Id="rId10" Type="http://schemas.openxmlformats.org/officeDocument/2006/relationships/image" Target="../media/image8.png"/><Relationship Id="rId12" Type="http://schemas.openxmlformats.org/officeDocument/2006/relationships/image" Target="../media/image4.png"/><Relationship Id="rId9" Type="http://schemas.openxmlformats.org/officeDocument/2006/relationships/image" Target="../media/image5.jpg"/><Relationship Id="rId5" Type="http://schemas.openxmlformats.org/officeDocument/2006/relationships/image" Target="../media/image1.png"/><Relationship Id="rId6" Type="http://schemas.openxmlformats.org/officeDocument/2006/relationships/image" Target="../media/image14.png"/><Relationship Id="rId7" Type="http://schemas.openxmlformats.org/officeDocument/2006/relationships/image" Target="../media/image2.png"/><Relationship Id="rId8"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5.png"/><Relationship Id="rId4" Type="http://schemas.openxmlformats.org/officeDocument/2006/relationships/image" Target="../media/image10.png"/><Relationship Id="rId5"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0.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0.pn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0.png"/><Relationship Id="rId4" Type="http://schemas.openxmlformats.org/officeDocument/2006/relationships/image" Target="../media/image4.png"/><Relationship Id="rId5" Type="http://schemas.openxmlformats.org/officeDocument/2006/relationships/image" Target="../media/image2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0.png"/><Relationship Id="rId4" Type="http://schemas.openxmlformats.org/officeDocument/2006/relationships/image" Target="../media/image4.png"/><Relationship Id="rId5" Type="http://schemas.openxmlformats.org/officeDocument/2006/relationships/image" Target="../media/image3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10.pn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10.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10.png"/><Relationship Id="rId4" Type="http://schemas.openxmlformats.org/officeDocument/2006/relationships/image" Target="../media/image4.png"/><Relationship Id="rId5" Type="http://schemas.openxmlformats.org/officeDocument/2006/relationships/image" Target="../media/image2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10.png"/><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10.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5.png"/><Relationship Id="rId4" Type="http://schemas.openxmlformats.org/officeDocument/2006/relationships/image" Target="../media/image10.png"/><Relationship Id="rId5"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10.pn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10.png"/><Relationship Id="rId4" Type="http://schemas.openxmlformats.org/officeDocument/2006/relationships/image" Target="../media/image4.png"/><Relationship Id="rId5" Type="http://schemas.openxmlformats.org/officeDocument/2006/relationships/image" Target="../media/image4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10.png"/><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10.png"/><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10.png"/><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10.png"/><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10.png"/><Relationship Id="rId4" Type="http://schemas.openxmlformats.org/officeDocument/2006/relationships/image" Target="../media/image4.png"/><Relationship Id="rId5" Type="http://schemas.openxmlformats.org/officeDocument/2006/relationships/image" Target="../media/image3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10.png"/><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10.png"/><Relationship Id="rId4" Type="http://schemas.openxmlformats.org/officeDocument/2006/relationships/image" Target="../media/image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10.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0.pn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15.png"/><Relationship Id="rId4" Type="http://schemas.openxmlformats.org/officeDocument/2006/relationships/image" Target="../media/image10.png"/><Relationship Id="rId5" Type="http://schemas.openxmlformats.org/officeDocument/2006/relationships/image" Target="../media/image4.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10.png"/><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10.png"/><Relationship Id="rId4" Type="http://schemas.openxmlformats.org/officeDocument/2006/relationships/image" Target="../media/image4.png"/><Relationship Id="rId5" Type="http://schemas.openxmlformats.org/officeDocument/2006/relationships/image" Target="../media/image37.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10.png"/><Relationship Id="rId4" Type="http://schemas.openxmlformats.org/officeDocument/2006/relationships/image" Target="../media/image4.png"/><Relationship Id="rId5" Type="http://schemas.openxmlformats.org/officeDocument/2006/relationships/image" Target="../media/image22.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image" Target="../media/image10.png"/><Relationship Id="rId4" Type="http://schemas.openxmlformats.org/officeDocument/2006/relationships/image" Target="../media/image4.png"/><Relationship Id="rId5" Type="http://schemas.openxmlformats.org/officeDocument/2006/relationships/image" Target="../media/image34.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image" Target="../media/image10.png"/><Relationship Id="rId4" Type="http://schemas.openxmlformats.org/officeDocument/2006/relationships/image" Target="../media/image4.png"/><Relationship Id="rId5" Type="http://schemas.openxmlformats.org/officeDocument/2006/relationships/image" Target="../media/image39.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10.png"/><Relationship Id="rId4" Type="http://schemas.openxmlformats.org/officeDocument/2006/relationships/image" Target="../media/image4.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 Id="rId3" Type="http://schemas.openxmlformats.org/officeDocument/2006/relationships/image" Target="../media/image10.png"/><Relationship Id="rId4" Type="http://schemas.openxmlformats.org/officeDocument/2006/relationships/image" Target="../media/image4.png"/><Relationship Id="rId5" Type="http://schemas.openxmlformats.org/officeDocument/2006/relationships/image" Target="../media/image31.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 Id="rId3" Type="http://schemas.openxmlformats.org/officeDocument/2006/relationships/image" Target="../media/image10.png"/><Relationship Id="rId4" Type="http://schemas.openxmlformats.org/officeDocument/2006/relationships/image" Target="../media/image4.png"/><Relationship Id="rId5" Type="http://schemas.openxmlformats.org/officeDocument/2006/relationships/image" Target="../media/image38.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 Id="rId3" Type="http://schemas.openxmlformats.org/officeDocument/2006/relationships/image" Target="../media/image15.png"/><Relationship Id="rId4" Type="http://schemas.openxmlformats.org/officeDocument/2006/relationships/image" Target="../media/image10.png"/><Relationship Id="rId5"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0.png"/><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 Id="rId3" Type="http://schemas.openxmlformats.org/officeDocument/2006/relationships/image" Target="../media/image10.png"/><Relationship Id="rId4" Type="http://schemas.openxmlformats.org/officeDocument/2006/relationships/image" Target="../media/image4.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 Id="rId3" Type="http://schemas.openxmlformats.org/officeDocument/2006/relationships/image" Target="../media/image10.png"/><Relationship Id="rId4" Type="http://schemas.openxmlformats.org/officeDocument/2006/relationships/image" Target="../media/image4.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2.xml"/><Relationship Id="rId3" Type="http://schemas.openxmlformats.org/officeDocument/2006/relationships/image" Target="../media/image10.png"/><Relationship Id="rId4" Type="http://schemas.openxmlformats.org/officeDocument/2006/relationships/image" Target="../media/image4.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3.xml"/><Relationship Id="rId3" Type="http://schemas.openxmlformats.org/officeDocument/2006/relationships/image" Target="../media/image10.png"/><Relationship Id="rId4" Type="http://schemas.openxmlformats.org/officeDocument/2006/relationships/image" Target="../media/image4.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8.png"/><Relationship Id="rId4" Type="http://schemas.openxmlformats.org/officeDocument/2006/relationships/image" Target="../media/image9.png"/><Relationship Id="rId11" Type="http://schemas.openxmlformats.org/officeDocument/2006/relationships/image" Target="../media/image7.png"/><Relationship Id="rId10" Type="http://schemas.openxmlformats.org/officeDocument/2006/relationships/image" Target="../media/image2.png"/><Relationship Id="rId12" Type="http://schemas.openxmlformats.org/officeDocument/2006/relationships/image" Target="../media/image5.jpg"/><Relationship Id="rId9" Type="http://schemas.openxmlformats.org/officeDocument/2006/relationships/image" Target="../media/image14.png"/><Relationship Id="rId5" Type="http://schemas.openxmlformats.org/officeDocument/2006/relationships/image" Target="../media/image4.png"/><Relationship Id="rId6" Type="http://schemas.openxmlformats.org/officeDocument/2006/relationships/image" Target="../media/image6.png"/><Relationship Id="rId7" Type="http://schemas.openxmlformats.org/officeDocument/2006/relationships/image" Target="../media/image3.png"/><Relationship Id="rId8" Type="http://schemas.openxmlformats.org/officeDocument/2006/relationships/image" Target="../media/image1.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5.xml"/><Relationship Id="rId3" Type="http://schemas.openxmlformats.org/officeDocument/2006/relationships/image" Target="../media/image10.png"/><Relationship Id="rId4" Type="http://schemas.openxmlformats.org/officeDocument/2006/relationships/image" Target="../media/image4.png"/><Relationship Id="rId5" Type="http://schemas.openxmlformats.org/officeDocument/2006/relationships/hyperlink" Target="https://www.esa.int/ESA_Multimedia/Images/2013/09/Cloud_cover" TargetMode="External"/><Relationship Id="rId6" Type="http://schemas.openxmlformats.org/officeDocument/2006/relationships/hyperlink" Target="https://doi.org/10.1016/j.oneear.2020.05.001"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0.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0.png"/><Relationship Id="rId4" Type="http://schemas.openxmlformats.org/officeDocument/2006/relationships/image" Target="../media/image4.png"/><Relationship Id="rId5" Type="http://schemas.openxmlformats.org/officeDocument/2006/relationships/image" Target="../media/image1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0.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0.png"/><Relationship Id="rId4" Type="http://schemas.openxmlformats.org/officeDocument/2006/relationships/image" Target="../media/image4.png"/><Relationship Id="rId5" Type="http://schemas.openxmlformats.org/officeDocument/2006/relationships/image" Target="../media/image36.png"/><Relationship Id="rId6" Type="http://schemas.openxmlformats.org/officeDocument/2006/relationships/image" Target="../media/image2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0.png"/><Relationship Id="rId4" Type="http://schemas.openxmlformats.org/officeDocument/2006/relationships/image" Target="../media/image4.png"/><Relationship Id="rId5"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sp>
        <p:nvSpPr>
          <p:cNvPr id="141" name="Google Shape;141;p1"/>
          <p:cNvSpPr/>
          <p:nvPr/>
        </p:nvSpPr>
        <p:spPr>
          <a:xfrm>
            <a:off x="784614" y="283169"/>
            <a:ext cx="2418736" cy="1156274"/>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2" name="Google Shape;142;p1"/>
          <p:cNvSpPr txBox="1"/>
          <p:nvPr/>
        </p:nvSpPr>
        <p:spPr>
          <a:xfrm>
            <a:off x="1622838" y="2185490"/>
            <a:ext cx="9144000" cy="2768924"/>
          </a:xfrm>
          <a:prstGeom prst="rect">
            <a:avLst/>
          </a:prstGeom>
          <a:noFill/>
          <a:ln>
            <a:noFill/>
          </a:ln>
        </p:spPr>
        <p:txBody>
          <a:bodyPr anchorCtr="0" anchor="ctr" bIns="45700" lIns="91425" spcFirstLastPara="1" rIns="91425" wrap="square" tIns="45700">
            <a:normAutofit fontScale="97500" lnSpcReduction="10000"/>
          </a:bodyPr>
          <a:lstStyle/>
          <a:p>
            <a:pPr indent="0" lvl="0" marL="0" marR="0" rtl="0" algn="ctr">
              <a:lnSpc>
                <a:spcPct val="90000"/>
              </a:lnSpc>
              <a:spcBef>
                <a:spcPts val="0"/>
              </a:spcBef>
              <a:spcAft>
                <a:spcPts val="0"/>
              </a:spcAft>
              <a:buClr>
                <a:srgbClr val="1F4E79"/>
              </a:buClr>
              <a:buSzPct val="100000"/>
              <a:buFont typeface="Calibri"/>
              <a:buNone/>
            </a:pPr>
            <a:r>
              <a:rPr b="1" i="0" lang="en-US" sz="3100" u="none" cap="none" strike="noStrike">
                <a:solidFill>
                  <a:srgbClr val="1F4E79"/>
                </a:solidFill>
                <a:latin typeface="Calibri"/>
                <a:ea typeface="Calibri"/>
                <a:cs typeface="Calibri"/>
                <a:sym typeface="Calibri"/>
              </a:rPr>
              <a:t> </a:t>
            </a:r>
            <a:r>
              <a:rPr b="1" i="0" lang="en-US" sz="3700" u="none" cap="none" strike="noStrike">
                <a:solidFill>
                  <a:srgbClr val="1F4E79"/>
                </a:solidFill>
                <a:latin typeface="Calibri"/>
                <a:ea typeface="Calibri"/>
                <a:cs typeface="Calibri"/>
                <a:sym typeface="Calibri"/>
              </a:rPr>
              <a:t>EOCap4Africa</a:t>
            </a:r>
            <a:br>
              <a:rPr b="1" i="0" lang="en-US" sz="3100" u="none" cap="none" strike="noStrike">
                <a:solidFill>
                  <a:srgbClr val="1F4E79"/>
                </a:solidFill>
                <a:latin typeface="Calibri"/>
                <a:ea typeface="Calibri"/>
                <a:cs typeface="Calibri"/>
                <a:sym typeface="Calibri"/>
              </a:rPr>
            </a:br>
            <a:br>
              <a:rPr b="1" i="0" lang="en-US" sz="3100" u="none" cap="none" strike="noStrike">
                <a:solidFill>
                  <a:srgbClr val="1F4E79"/>
                </a:solidFill>
                <a:latin typeface="Calibri"/>
                <a:ea typeface="Calibri"/>
                <a:cs typeface="Calibri"/>
                <a:sym typeface="Calibri"/>
              </a:rPr>
            </a:br>
            <a:r>
              <a:rPr b="1" i="0" lang="en-US" sz="3100" u="none" cap="none" strike="noStrike">
                <a:solidFill>
                  <a:srgbClr val="1F4E79"/>
                </a:solidFill>
                <a:latin typeface="Calibri"/>
                <a:ea typeface="Calibri"/>
                <a:cs typeface="Calibri"/>
                <a:sym typeface="Calibri"/>
              </a:rPr>
              <a:t>1	Fundamentals of Remote Sensing </a:t>
            </a:r>
            <a:br>
              <a:rPr b="0" i="0" lang="en-US" sz="3200" u="none" cap="none" strike="noStrike">
                <a:solidFill>
                  <a:srgbClr val="1F4E79"/>
                </a:solidFill>
                <a:latin typeface="Calibri"/>
                <a:ea typeface="Calibri"/>
                <a:cs typeface="Calibri"/>
                <a:sym typeface="Calibri"/>
              </a:rPr>
            </a:br>
            <a:br>
              <a:rPr b="0" i="0" lang="en-US" sz="3200" u="none" cap="none" strike="noStrike">
                <a:solidFill>
                  <a:srgbClr val="1F4E79"/>
                </a:solidFill>
                <a:latin typeface="Calibri"/>
                <a:ea typeface="Calibri"/>
                <a:cs typeface="Calibri"/>
                <a:sym typeface="Calibri"/>
              </a:rPr>
            </a:br>
            <a:r>
              <a:rPr b="1" i="0" lang="en-US" sz="2700" u="none" cap="none" strike="noStrike">
                <a:solidFill>
                  <a:srgbClr val="000000"/>
                </a:solidFill>
                <a:latin typeface="Calibri"/>
                <a:ea typeface="Calibri"/>
                <a:cs typeface="Calibri"/>
                <a:sym typeface="Calibri"/>
              </a:rPr>
              <a:t>Sensors and their Characteristics, </a:t>
            </a:r>
            <a:br>
              <a:rPr b="1" i="0" lang="en-US" sz="2700" u="none" cap="none" strike="noStrike">
                <a:solidFill>
                  <a:srgbClr val="000000"/>
                </a:solidFill>
                <a:latin typeface="Calibri"/>
                <a:ea typeface="Calibri"/>
                <a:cs typeface="Calibri"/>
                <a:sym typeface="Calibri"/>
              </a:rPr>
            </a:br>
            <a:r>
              <a:rPr b="1" i="0" lang="en-US" sz="2700" u="none" cap="none" strike="noStrike">
                <a:solidFill>
                  <a:srgbClr val="000000"/>
                </a:solidFill>
                <a:latin typeface="Calibri"/>
                <a:ea typeface="Calibri"/>
                <a:cs typeface="Calibri"/>
                <a:sym typeface="Calibri"/>
              </a:rPr>
              <a:t>Active vs. Passive Sensing, Remote Sensing Platforms</a:t>
            </a:r>
            <a:br>
              <a:rPr b="0" i="0" lang="en-US" sz="1050" u="none" cap="none" strike="noStrike">
                <a:solidFill>
                  <a:schemeClr val="dk1"/>
                </a:solidFill>
                <a:latin typeface="Calibri"/>
                <a:ea typeface="Calibri"/>
                <a:cs typeface="Calibri"/>
                <a:sym typeface="Calibri"/>
              </a:rPr>
            </a:br>
            <a:endParaRPr b="1" i="0" sz="3600" u="none" cap="none" strike="noStrike">
              <a:solidFill>
                <a:srgbClr val="2E75B5"/>
              </a:solidFill>
              <a:latin typeface="Calibri"/>
              <a:ea typeface="Calibri"/>
              <a:cs typeface="Calibri"/>
              <a:sym typeface="Calibri"/>
            </a:endParaRPr>
          </a:p>
        </p:txBody>
      </p:sp>
      <p:cxnSp>
        <p:nvCxnSpPr>
          <p:cNvPr id="143" name="Google Shape;143;p1"/>
          <p:cNvCxnSpPr/>
          <p:nvPr/>
        </p:nvCxnSpPr>
        <p:spPr>
          <a:xfrm>
            <a:off x="1938954" y="5032143"/>
            <a:ext cx="8522208" cy="0"/>
          </a:xfrm>
          <a:prstGeom prst="straightConnector1">
            <a:avLst/>
          </a:prstGeom>
          <a:noFill/>
          <a:ln cap="flat" cmpd="sng" w="31750">
            <a:solidFill>
              <a:srgbClr val="1E4E79"/>
            </a:solidFill>
            <a:prstDash val="solid"/>
            <a:miter lim="800000"/>
            <a:headEnd len="sm" w="sm" type="none"/>
            <a:tailEnd len="sm" w="sm" type="none"/>
          </a:ln>
        </p:spPr>
      </p:cxnSp>
      <p:grpSp>
        <p:nvGrpSpPr>
          <p:cNvPr id="144" name="Google Shape;144;p1"/>
          <p:cNvGrpSpPr/>
          <p:nvPr/>
        </p:nvGrpSpPr>
        <p:grpSpPr>
          <a:xfrm>
            <a:off x="1098931" y="5326428"/>
            <a:ext cx="9855759" cy="749899"/>
            <a:chOff x="1098931" y="5326428"/>
            <a:chExt cx="9855759" cy="749899"/>
          </a:xfrm>
        </p:grpSpPr>
        <p:grpSp>
          <p:nvGrpSpPr>
            <p:cNvPr id="145" name="Google Shape;145;p1"/>
            <p:cNvGrpSpPr/>
            <p:nvPr/>
          </p:nvGrpSpPr>
          <p:grpSpPr>
            <a:xfrm>
              <a:off x="1098931" y="5340828"/>
              <a:ext cx="9082114" cy="735499"/>
              <a:chOff x="609597" y="5421223"/>
              <a:chExt cx="9082114" cy="735499"/>
            </a:xfrm>
          </p:grpSpPr>
          <p:pic>
            <p:nvPicPr>
              <p:cNvPr descr="Ein Bild, das Text, Schrift, Grafiken, Screenshot enthält.&#10;&#10;Automatisch generierte Beschreibung" id="146" name="Google Shape;146;p1"/>
              <p:cNvPicPr preferRelativeResize="0"/>
              <p:nvPr/>
            </p:nvPicPr>
            <p:blipFill rotWithShape="1">
              <a:blip r:embed="rId3">
                <a:alphaModFix/>
              </a:blip>
              <a:srcRect b="0" l="0" r="0" t="0"/>
              <a:stretch/>
            </p:blipFill>
            <p:spPr>
              <a:xfrm>
                <a:off x="609597" y="5436722"/>
                <a:ext cx="1644246" cy="720000"/>
              </a:xfrm>
              <a:prstGeom prst="rect">
                <a:avLst/>
              </a:prstGeom>
              <a:noFill/>
              <a:ln>
                <a:noFill/>
              </a:ln>
            </p:spPr>
          </p:pic>
          <p:pic>
            <p:nvPicPr>
              <p:cNvPr descr="Ein Bild, das Schrift, Grafiken, Logo, Screenshot enthält.&#10;&#10;Automatisch generierte Beschreibung" id="147" name="Google Shape;147;p1"/>
              <p:cNvPicPr preferRelativeResize="0"/>
              <p:nvPr/>
            </p:nvPicPr>
            <p:blipFill rotWithShape="1">
              <a:blip r:embed="rId4">
                <a:alphaModFix/>
              </a:blip>
              <a:srcRect b="0" l="0" r="0" t="0"/>
              <a:stretch/>
            </p:blipFill>
            <p:spPr>
              <a:xfrm>
                <a:off x="2445867" y="5436722"/>
                <a:ext cx="861328" cy="720000"/>
              </a:xfrm>
              <a:prstGeom prst="rect">
                <a:avLst/>
              </a:prstGeom>
              <a:noFill/>
              <a:ln>
                <a:noFill/>
              </a:ln>
            </p:spPr>
          </p:pic>
          <p:pic>
            <p:nvPicPr>
              <p:cNvPr descr="Ein Bild, das Schwarz, Dunkelheit enthält.&#10;&#10;Automatisch generierte Beschreibung" id="148" name="Google Shape;148;p1"/>
              <p:cNvPicPr preferRelativeResize="0"/>
              <p:nvPr/>
            </p:nvPicPr>
            <p:blipFill rotWithShape="1">
              <a:blip r:embed="rId5">
                <a:alphaModFix/>
              </a:blip>
              <a:srcRect b="0" l="0" r="0" t="0"/>
              <a:stretch/>
            </p:blipFill>
            <p:spPr>
              <a:xfrm>
                <a:off x="3499219" y="5436722"/>
                <a:ext cx="1800000" cy="720000"/>
              </a:xfrm>
              <a:prstGeom prst="rect">
                <a:avLst/>
              </a:prstGeom>
              <a:noFill/>
              <a:ln>
                <a:noFill/>
              </a:ln>
            </p:spPr>
          </p:pic>
          <p:pic>
            <p:nvPicPr>
              <p:cNvPr descr="Ein Bild, das Logo, Grafiken, Symbol, Clipart enthält.&#10;&#10;Automatisch generierte Beschreibung" id="149" name="Google Shape;149;p1"/>
              <p:cNvPicPr preferRelativeResize="0"/>
              <p:nvPr/>
            </p:nvPicPr>
            <p:blipFill rotWithShape="1">
              <a:blip r:embed="rId6">
                <a:alphaModFix/>
              </a:blip>
              <a:srcRect b="0" l="0" r="0" t="0"/>
              <a:stretch/>
            </p:blipFill>
            <p:spPr>
              <a:xfrm>
                <a:off x="5491243" y="5436722"/>
                <a:ext cx="837209" cy="720000"/>
              </a:xfrm>
              <a:prstGeom prst="rect">
                <a:avLst/>
              </a:prstGeom>
              <a:noFill/>
              <a:ln>
                <a:noFill/>
              </a:ln>
            </p:spPr>
          </p:pic>
          <p:pic>
            <p:nvPicPr>
              <p:cNvPr descr="Ein Bild, das Text, Logo, Design, Darstellung enthält.&#10;&#10;Automatisch generierte Beschreibung" id="150" name="Google Shape;150;p1"/>
              <p:cNvPicPr preferRelativeResize="0"/>
              <p:nvPr/>
            </p:nvPicPr>
            <p:blipFill rotWithShape="1">
              <a:blip r:embed="rId7">
                <a:alphaModFix/>
              </a:blip>
              <a:srcRect b="0" l="0" r="0" t="0"/>
              <a:stretch/>
            </p:blipFill>
            <p:spPr>
              <a:xfrm>
                <a:off x="6520476" y="5421223"/>
                <a:ext cx="2278481" cy="720000"/>
              </a:xfrm>
              <a:prstGeom prst="rect">
                <a:avLst/>
              </a:prstGeom>
              <a:noFill/>
              <a:ln>
                <a:noFill/>
              </a:ln>
            </p:spPr>
          </p:pic>
          <p:pic>
            <p:nvPicPr>
              <p:cNvPr descr="Ein Bild, das Symbol, Grafiken, Flagge enthält.&#10;&#10;Automatisch generierte Beschreibung" id="151" name="Google Shape;151;p1"/>
              <p:cNvPicPr preferRelativeResize="0"/>
              <p:nvPr/>
            </p:nvPicPr>
            <p:blipFill rotWithShape="1">
              <a:blip r:embed="rId8">
                <a:alphaModFix/>
              </a:blip>
              <a:srcRect b="0" l="0" r="0" t="0"/>
              <a:stretch/>
            </p:blipFill>
            <p:spPr>
              <a:xfrm>
                <a:off x="8990981" y="5421223"/>
                <a:ext cx="700730" cy="720000"/>
              </a:xfrm>
              <a:prstGeom prst="rect">
                <a:avLst/>
              </a:prstGeom>
              <a:noFill/>
              <a:ln>
                <a:noFill/>
              </a:ln>
            </p:spPr>
          </p:pic>
        </p:grpSp>
        <p:pic>
          <p:nvPicPr>
            <p:cNvPr descr="KNUST Logo" id="152" name="Google Shape;152;p1"/>
            <p:cNvPicPr preferRelativeResize="0"/>
            <p:nvPr/>
          </p:nvPicPr>
          <p:blipFill rotWithShape="1">
            <a:blip r:embed="rId9">
              <a:alphaModFix/>
            </a:blip>
            <a:srcRect b="0" l="0" r="0" t="0"/>
            <a:stretch/>
          </p:blipFill>
          <p:spPr>
            <a:xfrm>
              <a:off x="10373069" y="5326428"/>
              <a:ext cx="581621" cy="734400"/>
            </a:xfrm>
            <a:prstGeom prst="rect">
              <a:avLst/>
            </a:prstGeom>
            <a:noFill/>
            <a:ln>
              <a:noFill/>
            </a:ln>
          </p:spPr>
        </p:pic>
      </p:grpSp>
      <p:grpSp>
        <p:nvGrpSpPr>
          <p:cNvPr id="153" name="Google Shape;153;p1"/>
          <p:cNvGrpSpPr/>
          <p:nvPr/>
        </p:nvGrpSpPr>
        <p:grpSpPr>
          <a:xfrm>
            <a:off x="1622838" y="139853"/>
            <a:ext cx="9360000" cy="1377319"/>
            <a:chOff x="1622838" y="139853"/>
            <a:chExt cx="9360000" cy="1377319"/>
          </a:xfrm>
        </p:grpSpPr>
        <p:pic>
          <p:nvPicPr>
            <p:cNvPr id="154" name="Google Shape;154;p1"/>
            <p:cNvPicPr preferRelativeResize="0"/>
            <p:nvPr/>
          </p:nvPicPr>
          <p:blipFill rotWithShape="1">
            <a:blip r:embed="rId10">
              <a:alphaModFix/>
            </a:blip>
            <a:srcRect b="0" l="0" r="0" t="0"/>
            <a:stretch/>
          </p:blipFill>
          <p:spPr>
            <a:xfrm>
              <a:off x="1622838" y="139853"/>
              <a:ext cx="9360000" cy="1377319"/>
            </a:xfrm>
            <a:prstGeom prst="rect">
              <a:avLst/>
            </a:prstGeom>
            <a:noFill/>
            <a:ln>
              <a:noFill/>
            </a:ln>
          </p:spPr>
        </p:pic>
        <p:pic>
          <p:nvPicPr>
            <p:cNvPr descr="Ein Bild, das Text, Schrift, Grafiken, weiß enthält.&#10;&#10;Automatisch generierte Beschreibung" id="155" name="Google Shape;155;p1"/>
            <p:cNvPicPr preferRelativeResize="0"/>
            <p:nvPr/>
          </p:nvPicPr>
          <p:blipFill rotWithShape="1">
            <a:blip r:embed="rId11">
              <a:alphaModFix/>
            </a:blip>
            <a:srcRect b="0" l="0" r="0" t="0"/>
            <a:stretch/>
          </p:blipFill>
          <p:spPr>
            <a:xfrm>
              <a:off x="5218909" y="300517"/>
              <a:ext cx="2646279" cy="936347"/>
            </a:xfrm>
            <a:prstGeom prst="rect">
              <a:avLst/>
            </a:prstGeom>
            <a:noFill/>
            <a:ln>
              <a:noFill/>
            </a:ln>
          </p:spPr>
        </p:pic>
      </p:grpSp>
      <p:pic>
        <p:nvPicPr>
          <p:cNvPr id="156" name="Google Shape;156;p1"/>
          <p:cNvPicPr preferRelativeResize="0"/>
          <p:nvPr/>
        </p:nvPicPr>
        <p:blipFill rotWithShape="1">
          <a:blip r:embed="rId12">
            <a:alphaModFix amt="30000"/>
          </a:blip>
          <a:srcRect b="0" l="0" r="0" t="0"/>
          <a:stretch/>
        </p:blipFill>
        <p:spPr>
          <a:xfrm rot="-5400000">
            <a:off x="-3042044" y="3163081"/>
            <a:ext cx="6768000" cy="531838"/>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 name="Shape 252"/>
        <p:cNvGrpSpPr/>
        <p:nvPr/>
      </p:nvGrpSpPr>
      <p:grpSpPr>
        <a:xfrm>
          <a:off x="0" y="0"/>
          <a:ext cx="0" cy="0"/>
          <a:chOff x="0" y="0"/>
          <a:chExt cx="0" cy="0"/>
        </a:xfrm>
      </p:grpSpPr>
      <p:pic>
        <p:nvPicPr>
          <p:cNvPr descr="Ein Bild, das draußen, Gras, Baum, Landschaft enthält.&#10;&#10;Automatisch generierte Beschreibung" id="253" name="Google Shape;253;p10"/>
          <p:cNvPicPr preferRelativeResize="0"/>
          <p:nvPr/>
        </p:nvPicPr>
        <p:blipFill rotWithShape="1">
          <a:blip r:embed="rId3">
            <a:alphaModFix amt="20000"/>
          </a:blip>
          <a:srcRect b="0" l="0" r="0" t="0"/>
          <a:stretch/>
        </p:blipFill>
        <p:spPr>
          <a:xfrm>
            <a:off x="1596000" y="1146273"/>
            <a:ext cx="9000000" cy="4565454"/>
          </a:xfrm>
          <a:prstGeom prst="rect">
            <a:avLst/>
          </a:prstGeom>
          <a:noFill/>
          <a:ln>
            <a:noFill/>
          </a:ln>
        </p:spPr>
      </p:pic>
      <p:sp>
        <p:nvSpPr>
          <p:cNvPr id="254" name="Google Shape;254;p10"/>
          <p:cNvSpPr txBox="1"/>
          <p:nvPr>
            <p:ph type="title"/>
          </p:nvPr>
        </p:nvSpPr>
        <p:spPr>
          <a:xfrm>
            <a:off x="2222205" y="2766218"/>
            <a:ext cx="7995683"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latin typeface="Calibri"/>
                <a:ea typeface="Calibri"/>
                <a:cs typeface="Calibri"/>
                <a:sym typeface="Calibri"/>
              </a:rPr>
              <a:t>Active vs. Passive Remote Sensing</a:t>
            </a:r>
            <a:endParaRPr/>
          </a:p>
        </p:txBody>
      </p:sp>
      <p:sp>
        <p:nvSpPr>
          <p:cNvPr id="255" name="Google Shape;255;p10"/>
          <p:cNvSpPr txBox="1"/>
          <p:nvPr>
            <p:ph idx="11" type="ftr"/>
          </p:nvPr>
        </p:nvSpPr>
        <p:spPr>
          <a:xfrm>
            <a:off x="3248406" y="6489056"/>
            <a:ext cx="5695188" cy="232419"/>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TB01b </a:t>
            </a:r>
            <a:r>
              <a:rPr lang="en-US">
                <a:latin typeface="Calibri"/>
                <a:ea typeface="Calibri"/>
                <a:cs typeface="Calibri"/>
                <a:sym typeface="Calibri"/>
              </a:rPr>
              <a:t>Active vs. Passive Remote Sensing, Remote Sensing Platforms</a:t>
            </a:r>
            <a:endParaRPr>
              <a:latin typeface="Calibri"/>
              <a:ea typeface="Calibri"/>
              <a:cs typeface="Calibri"/>
              <a:sym typeface="Calibri"/>
            </a:endParaRPr>
          </a:p>
          <a:p>
            <a:pPr indent="0" lvl="0" marL="0" rtl="0" algn="ctr">
              <a:lnSpc>
                <a:spcPct val="100000"/>
              </a:lnSpc>
              <a:spcBef>
                <a:spcPts val="0"/>
              </a:spcBef>
              <a:spcAft>
                <a:spcPts val="0"/>
              </a:spcAft>
              <a:buSzPts val="1400"/>
              <a:buNone/>
            </a:pPr>
            <a:r>
              <a:t/>
            </a:r>
            <a:endParaRPr/>
          </a:p>
        </p:txBody>
      </p:sp>
      <p:sp>
        <p:nvSpPr>
          <p:cNvPr id="256" name="Google Shape;256;p1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descr="Ein Bild, das Schwarz, Dunkelheit enthält.&#10;&#10;Automatisch generierte Beschreibung" id="257" name="Google Shape;257;p10"/>
          <p:cNvPicPr preferRelativeResize="0"/>
          <p:nvPr/>
        </p:nvPicPr>
        <p:blipFill rotWithShape="1">
          <a:blip r:embed="rId4">
            <a:alphaModFix/>
          </a:blip>
          <a:srcRect b="0" l="0" r="0" t="0"/>
          <a:stretch/>
        </p:blipFill>
        <p:spPr>
          <a:xfrm>
            <a:off x="11235462" y="112704"/>
            <a:ext cx="720000" cy="720000"/>
          </a:xfrm>
          <a:prstGeom prst="rect">
            <a:avLst/>
          </a:prstGeom>
          <a:noFill/>
          <a:ln>
            <a:noFill/>
          </a:ln>
        </p:spPr>
      </p:pic>
      <p:pic>
        <p:nvPicPr>
          <p:cNvPr id="258" name="Google Shape;258;p10"/>
          <p:cNvPicPr preferRelativeResize="0"/>
          <p:nvPr/>
        </p:nvPicPr>
        <p:blipFill rotWithShape="1">
          <a:blip r:embed="rId5">
            <a:alphaModFix amt="30000"/>
          </a:blip>
          <a:srcRect b="0" l="0" r="0" t="0"/>
          <a:stretch/>
        </p:blipFill>
        <p:spPr>
          <a:xfrm rot="-5400000">
            <a:off x="-3042044" y="3163081"/>
            <a:ext cx="6768000" cy="531838"/>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pic>
        <p:nvPicPr>
          <p:cNvPr descr="Ein Bild, das Schwarz, Dunkelheit enthält.&#10;&#10;Automatisch generierte Beschreibung" id="264" name="Google Shape;264;p11"/>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265" name="Google Shape;265;p11"/>
          <p:cNvSpPr txBox="1"/>
          <p:nvPr>
            <p:ph idx="11" type="ftr"/>
          </p:nvPr>
        </p:nvSpPr>
        <p:spPr>
          <a:xfrm>
            <a:off x="3248406" y="6489056"/>
            <a:ext cx="5695188" cy="232419"/>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TB01b </a:t>
            </a:r>
            <a:r>
              <a:rPr lang="en-US">
                <a:latin typeface="Calibri"/>
                <a:ea typeface="Calibri"/>
                <a:cs typeface="Calibri"/>
                <a:sym typeface="Calibri"/>
              </a:rPr>
              <a:t>Active vs. Passive Remote Sensing, Remote Sensing Platforms</a:t>
            </a:r>
            <a:endParaRPr>
              <a:latin typeface="Calibri"/>
              <a:ea typeface="Calibri"/>
              <a:cs typeface="Calibri"/>
              <a:sym typeface="Calibri"/>
            </a:endParaRPr>
          </a:p>
          <a:p>
            <a:pPr indent="0" lvl="0" marL="0" rtl="0" algn="ctr">
              <a:lnSpc>
                <a:spcPct val="100000"/>
              </a:lnSpc>
              <a:spcBef>
                <a:spcPts val="0"/>
              </a:spcBef>
              <a:spcAft>
                <a:spcPts val="0"/>
              </a:spcAft>
              <a:buSzPts val="1400"/>
              <a:buNone/>
            </a:pPr>
            <a:r>
              <a:t/>
            </a:r>
            <a:endParaRPr/>
          </a:p>
        </p:txBody>
      </p:sp>
      <p:sp>
        <p:nvSpPr>
          <p:cNvPr id="266" name="Google Shape;266;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267" name="Google Shape;267;p11"/>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268" name="Google Shape;268;p11"/>
          <p:cNvSpPr txBox="1"/>
          <p:nvPr/>
        </p:nvSpPr>
        <p:spPr>
          <a:xfrm>
            <a:off x="902757" y="112704"/>
            <a:ext cx="7537155" cy="86177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Arial Narrow"/>
              <a:ea typeface="Arial Narrow"/>
              <a:cs typeface="Arial Narrow"/>
              <a:sym typeface="Arial Narrow"/>
            </a:endParaRPr>
          </a:p>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Active vs. Passive Remote Sensing </a:t>
            </a:r>
            <a:endParaRPr b="0" i="0" sz="1400" u="none" cap="none" strike="noStrike">
              <a:solidFill>
                <a:srgbClr val="000000"/>
              </a:solidFill>
              <a:latin typeface="Arial"/>
              <a:ea typeface="Arial"/>
              <a:cs typeface="Arial"/>
              <a:sym typeface="Arial"/>
            </a:endParaRPr>
          </a:p>
        </p:txBody>
      </p:sp>
      <p:sp>
        <p:nvSpPr>
          <p:cNvPr id="269" name="Google Shape;269;p11"/>
          <p:cNvSpPr txBox="1"/>
          <p:nvPr/>
        </p:nvSpPr>
        <p:spPr>
          <a:xfrm>
            <a:off x="1046988" y="1294044"/>
            <a:ext cx="9962400" cy="501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Two main categories of Earth Observation systems can be differentiated – </a:t>
            </a:r>
            <a:r>
              <a:rPr b="1" i="0" lang="en-US" sz="2000" u="none" cap="none" strike="noStrike">
                <a:solidFill>
                  <a:schemeClr val="dk1"/>
                </a:solidFill>
                <a:latin typeface="Calibri"/>
                <a:ea typeface="Calibri"/>
                <a:cs typeface="Calibri"/>
                <a:sym typeface="Calibri"/>
              </a:rPr>
              <a:t>Passive and Active</a:t>
            </a:r>
            <a:endParaRPr b="1"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342900" marR="0" rtl="0" algn="l">
              <a:lnSpc>
                <a:spcPct val="100000"/>
              </a:lnSpc>
              <a:spcBef>
                <a:spcPts val="0"/>
              </a:spcBef>
              <a:spcAft>
                <a:spcPts val="0"/>
              </a:spcAft>
              <a:buClr>
                <a:schemeClr val="dk1"/>
              </a:buClr>
              <a:buSzPts val="2000"/>
              <a:buFont typeface="Arial"/>
              <a:buChar char="•"/>
            </a:pPr>
            <a:r>
              <a:rPr b="1" i="0" lang="en-US" sz="2000" u="none" cap="none" strike="noStrike">
                <a:solidFill>
                  <a:schemeClr val="dk1"/>
                </a:solidFill>
                <a:latin typeface="Calibri"/>
                <a:ea typeface="Calibri"/>
                <a:cs typeface="Calibri"/>
                <a:sym typeface="Calibri"/>
              </a:rPr>
              <a:t>Sensors that use external sources of EM radiation</a:t>
            </a:r>
            <a:r>
              <a:rPr b="0" i="0" lang="en-US" sz="2000" u="none" cap="none" strike="noStrike">
                <a:solidFill>
                  <a:schemeClr val="dk1"/>
                </a:solidFill>
                <a:latin typeface="Calibri"/>
                <a:ea typeface="Calibri"/>
                <a:cs typeface="Calibri"/>
                <a:sym typeface="Calibri"/>
              </a:rPr>
              <a:t> to “observe” an object, so usually rely on the sun but also the earth or atmosphere radiation are called</a:t>
            </a:r>
            <a:r>
              <a:rPr b="1" i="0" lang="en-US" sz="2000" u="none" cap="none" strike="noStrike">
                <a:solidFill>
                  <a:schemeClr val="dk1"/>
                </a:solidFill>
                <a:latin typeface="Calibri"/>
                <a:ea typeface="Calibri"/>
                <a:cs typeface="Calibri"/>
                <a:sym typeface="Calibri"/>
              </a:rPr>
              <a:t> passive sensors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1" i="0" sz="2000" u="none" cap="none" strike="noStrike">
              <a:solidFill>
                <a:schemeClr val="dk1"/>
              </a:solidFill>
              <a:latin typeface="Calibri"/>
              <a:ea typeface="Calibri"/>
              <a:cs typeface="Calibri"/>
              <a:sym typeface="Calibri"/>
            </a:endParaRPr>
          </a:p>
          <a:p>
            <a:pPr indent="-342900" lvl="0" marL="342900" marR="0" rtl="0" algn="l">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Passive sensors </a:t>
            </a:r>
            <a:r>
              <a:rPr b="1" i="0" lang="en-US" sz="2000" u="none" cap="none" strike="noStrike">
                <a:solidFill>
                  <a:schemeClr val="dk1"/>
                </a:solidFill>
                <a:latin typeface="Calibri"/>
                <a:ea typeface="Calibri"/>
                <a:cs typeface="Calibri"/>
                <a:sym typeface="Calibri"/>
              </a:rPr>
              <a:t>record electromagnetic energy that is reflected </a:t>
            </a:r>
            <a:r>
              <a:rPr b="0" i="0" lang="en-US" sz="2000" u="none" cap="none" strike="noStrike">
                <a:solidFill>
                  <a:schemeClr val="dk1"/>
                </a:solidFill>
                <a:latin typeface="Calibri"/>
                <a:ea typeface="Calibri"/>
                <a:cs typeface="Calibri"/>
                <a:sym typeface="Calibri"/>
              </a:rPr>
              <a:t>(e.g., blue, green, red, and infrared light) or emitted (e.g., thermal infrared radiation) from the surface of the earth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342900" marR="0" rtl="0" algn="l">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What is important to remember that this kind of earth observation </a:t>
            </a:r>
            <a:r>
              <a:rPr b="1" i="0" lang="en-US" sz="2000" u="none" cap="none" strike="noStrike">
                <a:solidFill>
                  <a:schemeClr val="dk1"/>
                </a:solidFill>
                <a:latin typeface="Calibri"/>
                <a:ea typeface="Calibri"/>
                <a:cs typeface="Calibri"/>
                <a:sym typeface="Calibri"/>
              </a:rPr>
              <a:t>will not work at night</a:t>
            </a:r>
            <a:r>
              <a:rPr b="0" i="0" lang="en-US" sz="2000" u="none" cap="none" strike="noStrike">
                <a:solidFill>
                  <a:schemeClr val="dk1"/>
                </a:solidFill>
                <a:latin typeface="Calibri"/>
                <a:ea typeface="Calibri"/>
                <a:cs typeface="Calibri"/>
                <a:sym typeface="Calibri"/>
              </a:rPr>
              <a:t>, when there is no reflected energy coming from the sun</a:t>
            </a:r>
            <a:endParaRPr b="0" i="0" sz="1400" u="none" cap="none" strike="noStrike">
              <a:solidFill>
                <a:srgbClr val="000000"/>
              </a:solidFill>
              <a:latin typeface="Arial"/>
              <a:ea typeface="Arial"/>
              <a:cs typeface="Arial"/>
              <a:sym typeface="Arial"/>
            </a:endParaRPr>
          </a:p>
        </p:txBody>
      </p:sp>
      <p:graphicFrame>
        <p:nvGraphicFramePr>
          <p:cNvPr id="270" name="Google Shape;270;p11"/>
          <p:cNvGraphicFramePr/>
          <p:nvPr/>
        </p:nvGraphicFramePr>
        <p:xfrm>
          <a:off x="1199000" y="1857250"/>
          <a:ext cx="3000000" cy="3000000"/>
        </p:xfrm>
        <a:graphic>
          <a:graphicData uri="http://schemas.openxmlformats.org/drawingml/2006/table">
            <a:tbl>
              <a:tblPr>
                <a:noFill/>
                <a:tableStyleId>{0BCDF000-0385-4438-83C8-350B6020CC79}</a:tableStyleId>
              </a:tblPr>
              <a:tblGrid>
                <a:gridCol w="4515525"/>
                <a:gridCol w="5044375"/>
              </a:tblGrid>
              <a:tr h="381000">
                <a:tc>
                  <a:txBody>
                    <a:bodyPr/>
                    <a:lstStyle/>
                    <a:p>
                      <a:pPr indent="0" lvl="0" marL="0" marR="0" rtl="0" algn="l">
                        <a:lnSpc>
                          <a:spcPct val="100000"/>
                        </a:lnSpc>
                        <a:spcBef>
                          <a:spcPts val="0"/>
                        </a:spcBef>
                        <a:spcAft>
                          <a:spcPts val="0"/>
                        </a:spcAft>
                        <a:buClr>
                          <a:srgbClr val="000000"/>
                        </a:buClr>
                        <a:buSzPts val="1600"/>
                        <a:buFont typeface="Arial"/>
                        <a:buNone/>
                      </a:pPr>
                      <a:r>
                        <a:rPr b="1" lang="en-US" sz="1600" u="none" cap="none" strike="noStrike"/>
                        <a:t>Passive Instruments</a:t>
                      </a:r>
                      <a:endParaRPr b="1" sz="16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600"/>
                        <a:buFont typeface="Arial"/>
                        <a:buNone/>
                      </a:pPr>
                      <a:r>
                        <a:rPr b="1" lang="en-US" sz="1600" u="none" cap="none" strike="noStrike"/>
                        <a:t>Active Instruments</a:t>
                      </a:r>
                      <a:endParaRPr b="1" sz="1600" u="none" cap="none" strike="noStrike"/>
                    </a:p>
                  </a:txBody>
                  <a:tcPr marT="91425" marB="91425" marR="91425" marL="91425"/>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Multispectral sensors (e.g., Landsat, Sentinel-2)</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RADAR / SAR (e.g., RADARSAT, TerraSAR-X, Sentinel-1)</a:t>
                      </a:r>
                      <a:endParaRPr sz="1400" u="none" cap="none" strike="noStrike"/>
                    </a:p>
                  </a:txBody>
                  <a:tcPr marT="91425" marB="91425" marR="91425" marL="91425"/>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Radiometers (e.g., MODIS, VIIRS)</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Radar altimeters (e.g., TOPEX/Poseidon, Jason series)</a:t>
                      </a:r>
                      <a:endParaRPr sz="1400" u="none" cap="none" strike="noStrike"/>
                    </a:p>
                  </a:txBody>
                  <a:tcPr marT="91425" marB="91425" marR="91425" marL="91425"/>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Hyperspectral sensors</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LiDAR sensors</a:t>
                      </a:r>
                      <a:endParaRPr sz="1400" u="none" cap="none" strike="noStrike"/>
                    </a:p>
                  </a:txBody>
                  <a:tcPr marT="91425" marB="91425" marR="91425" marL="91425"/>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pic>
        <p:nvPicPr>
          <p:cNvPr descr="Ein Bild, das Schwarz, Dunkelheit enthält.&#10;&#10;Automatisch generierte Beschreibung" id="276" name="Google Shape;276;p12"/>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277" name="Google Shape;277;p12"/>
          <p:cNvSpPr txBox="1"/>
          <p:nvPr>
            <p:ph idx="11" type="ftr"/>
          </p:nvPr>
        </p:nvSpPr>
        <p:spPr>
          <a:xfrm>
            <a:off x="3248406" y="6489056"/>
            <a:ext cx="5695188" cy="232419"/>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TB01b </a:t>
            </a:r>
            <a:r>
              <a:rPr lang="en-US">
                <a:latin typeface="Calibri"/>
                <a:ea typeface="Calibri"/>
                <a:cs typeface="Calibri"/>
                <a:sym typeface="Calibri"/>
              </a:rPr>
              <a:t>Active vs. Passive Remote Sensing, Remote Sensing Platforms</a:t>
            </a:r>
            <a:endParaRPr>
              <a:latin typeface="Calibri"/>
              <a:ea typeface="Calibri"/>
              <a:cs typeface="Calibri"/>
              <a:sym typeface="Calibri"/>
            </a:endParaRPr>
          </a:p>
          <a:p>
            <a:pPr indent="0" lvl="0" marL="0" rtl="0" algn="ctr">
              <a:lnSpc>
                <a:spcPct val="100000"/>
              </a:lnSpc>
              <a:spcBef>
                <a:spcPts val="0"/>
              </a:spcBef>
              <a:spcAft>
                <a:spcPts val="0"/>
              </a:spcAft>
              <a:buSzPts val="1400"/>
              <a:buNone/>
            </a:pPr>
            <a:r>
              <a:t/>
            </a:r>
            <a:endParaRPr/>
          </a:p>
        </p:txBody>
      </p:sp>
      <p:sp>
        <p:nvSpPr>
          <p:cNvPr id="278" name="Google Shape;278;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279" name="Google Shape;279;p12"/>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280" name="Google Shape;280;p12"/>
          <p:cNvSpPr txBox="1"/>
          <p:nvPr/>
        </p:nvSpPr>
        <p:spPr>
          <a:xfrm>
            <a:off x="902757" y="112704"/>
            <a:ext cx="7537155" cy="86177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Arial Narrow"/>
              <a:ea typeface="Arial Narrow"/>
              <a:cs typeface="Arial Narrow"/>
              <a:sym typeface="Arial Narrow"/>
            </a:endParaRPr>
          </a:p>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Active vs. Passive Remote Sensing </a:t>
            </a:r>
            <a:endParaRPr b="0" i="0" sz="1400" u="none" cap="none" strike="noStrike">
              <a:solidFill>
                <a:srgbClr val="000000"/>
              </a:solidFill>
              <a:latin typeface="Arial"/>
              <a:ea typeface="Arial"/>
              <a:cs typeface="Arial"/>
              <a:sym typeface="Arial"/>
            </a:endParaRPr>
          </a:p>
        </p:txBody>
      </p:sp>
      <p:sp>
        <p:nvSpPr>
          <p:cNvPr id="281" name="Google Shape;281;p12"/>
          <p:cNvSpPr txBox="1"/>
          <p:nvPr/>
        </p:nvSpPr>
        <p:spPr>
          <a:xfrm>
            <a:off x="902757" y="1766546"/>
            <a:ext cx="9914595" cy="3170099"/>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Two main categories of Earth Observation systems can be differentiated – </a:t>
            </a:r>
            <a:r>
              <a:rPr b="1" i="0" lang="en-US" sz="2000" u="none" cap="none" strike="noStrike">
                <a:solidFill>
                  <a:schemeClr val="dk1"/>
                </a:solidFill>
                <a:latin typeface="Calibri"/>
                <a:ea typeface="Calibri"/>
                <a:cs typeface="Calibri"/>
                <a:sym typeface="Calibri"/>
              </a:rPr>
              <a:t>Passive and Active</a:t>
            </a:r>
            <a:endParaRPr b="0" i="0" sz="1400" u="none" cap="none" strike="noStrike">
              <a:solidFill>
                <a:srgbClr val="000000"/>
              </a:solidFill>
              <a:latin typeface="Arial"/>
              <a:ea typeface="Arial"/>
              <a:cs typeface="Arial"/>
              <a:sym typeface="Arial"/>
            </a:endParaRPr>
          </a:p>
          <a:p>
            <a:pPr indent="0" lvl="0" marL="0" marR="0" rtl="0" algn="l">
              <a:lnSpc>
                <a:spcPct val="15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Active remote sensing is </a:t>
            </a:r>
            <a:r>
              <a:rPr b="1" i="0" lang="en-US" sz="2000" u="none" cap="none" strike="noStrike">
                <a:solidFill>
                  <a:schemeClr val="dk1"/>
                </a:solidFill>
                <a:latin typeface="Calibri"/>
                <a:ea typeface="Calibri"/>
                <a:cs typeface="Calibri"/>
                <a:sym typeface="Calibri"/>
              </a:rPr>
              <a:t>based on the sensor’s own energy of light</a:t>
            </a:r>
            <a:r>
              <a:rPr b="0" i="0" lang="en-US" sz="2000" u="none" cap="none" strike="noStrike">
                <a:solidFill>
                  <a:schemeClr val="dk1"/>
                </a:solidFill>
                <a:latin typeface="Calibri"/>
                <a:ea typeface="Calibri"/>
                <a:cs typeface="Calibri"/>
                <a:sym typeface="Calibri"/>
              </a:rPr>
              <a:t> (ilumination)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342900" marR="0" rtl="0" algn="l">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The </a:t>
            </a:r>
            <a:r>
              <a:rPr b="1" i="0" lang="en-US" sz="2000" u="none" cap="none" strike="noStrike">
                <a:solidFill>
                  <a:schemeClr val="dk1"/>
                </a:solidFill>
                <a:latin typeface="Calibri"/>
                <a:ea typeface="Calibri"/>
                <a:cs typeface="Calibri"/>
                <a:sym typeface="Calibri"/>
              </a:rPr>
              <a:t>sensor itself emits radiation </a:t>
            </a:r>
            <a:r>
              <a:rPr b="0" i="0" lang="en-US" sz="2000" u="none" cap="none" strike="noStrike">
                <a:solidFill>
                  <a:schemeClr val="dk1"/>
                </a:solidFill>
                <a:latin typeface="Calibri"/>
                <a:ea typeface="Calibri"/>
                <a:cs typeface="Calibri"/>
                <a:sym typeface="Calibri"/>
              </a:rPr>
              <a:t>which is directed toward the target and then reflected back to the sensor to be recorded.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342900" marR="0" rtl="0" algn="l">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This type of sensing and observing the Earth </a:t>
            </a:r>
            <a:r>
              <a:rPr b="1" i="0" lang="en-US" sz="2000" u="none" cap="none" strike="noStrike">
                <a:solidFill>
                  <a:schemeClr val="dk1"/>
                </a:solidFill>
                <a:latin typeface="Calibri"/>
                <a:ea typeface="Calibri"/>
                <a:cs typeface="Calibri"/>
                <a:sym typeface="Calibri"/>
              </a:rPr>
              <a:t>does not require the sunlight </a:t>
            </a:r>
            <a:r>
              <a:rPr b="0" i="0" lang="en-US" sz="2000" u="none" cap="none" strike="noStrike">
                <a:solidFill>
                  <a:schemeClr val="dk1"/>
                </a:solidFill>
                <a:latin typeface="Calibri"/>
                <a:ea typeface="Calibri"/>
                <a:cs typeface="Calibri"/>
                <a:sym typeface="Calibri"/>
              </a:rPr>
              <a:t>to measure an detect the radiation</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pic>
        <p:nvPicPr>
          <p:cNvPr descr="Ein Bild, das Schwarz, Dunkelheit enthält.&#10;&#10;Automatisch generierte Beschreibung" id="287" name="Google Shape;287;p13"/>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288" name="Google Shape;288;p13"/>
          <p:cNvSpPr txBox="1"/>
          <p:nvPr>
            <p:ph idx="11" type="ftr"/>
          </p:nvPr>
        </p:nvSpPr>
        <p:spPr>
          <a:xfrm>
            <a:off x="3248406" y="6489056"/>
            <a:ext cx="5695188" cy="232419"/>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TB01b </a:t>
            </a:r>
            <a:r>
              <a:rPr lang="en-US">
                <a:latin typeface="Calibri"/>
                <a:ea typeface="Calibri"/>
                <a:cs typeface="Calibri"/>
                <a:sym typeface="Calibri"/>
              </a:rPr>
              <a:t>Active vs. Passive Remote Sensing, Remote Sensing Platforms</a:t>
            </a:r>
            <a:endParaRPr>
              <a:latin typeface="Calibri"/>
              <a:ea typeface="Calibri"/>
              <a:cs typeface="Calibri"/>
              <a:sym typeface="Calibri"/>
            </a:endParaRPr>
          </a:p>
          <a:p>
            <a:pPr indent="0" lvl="0" marL="0" rtl="0" algn="ctr">
              <a:lnSpc>
                <a:spcPct val="100000"/>
              </a:lnSpc>
              <a:spcBef>
                <a:spcPts val="0"/>
              </a:spcBef>
              <a:spcAft>
                <a:spcPts val="0"/>
              </a:spcAft>
              <a:buSzPts val="1400"/>
              <a:buNone/>
            </a:pPr>
            <a:r>
              <a:t/>
            </a:r>
            <a:endParaRPr/>
          </a:p>
        </p:txBody>
      </p:sp>
      <p:sp>
        <p:nvSpPr>
          <p:cNvPr id="289" name="Google Shape;289;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290" name="Google Shape;290;p13"/>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291" name="Google Shape;291;p13"/>
          <p:cNvSpPr txBox="1"/>
          <p:nvPr/>
        </p:nvSpPr>
        <p:spPr>
          <a:xfrm>
            <a:off x="902757" y="112704"/>
            <a:ext cx="7537155" cy="86177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Arial Narrow"/>
              <a:ea typeface="Arial Narrow"/>
              <a:cs typeface="Arial Narrow"/>
              <a:sym typeface="Arial Narrow"/>
            </a:endParaRPr>
          </a:p>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Passive Remote Sensing - Basics </a:t>
            </a:r>
            <a:endParaRPr b="0" i="0" sz="1400" u="none" cap="none" strike="noStrike">
              <a:solidFill>
                <a:srgbClr val="000000"/>
              </a:solidFill>
              <a:latin typeface="Arial"/>
              <a:ea typeface="Arial"/>
              <a:cs typeface="Arial"/>
              <a:sym typeface="Arial"/>
            </a:endParaRPr>
          </a:p>
        </p:txBody>
      </p:sp>
      <p:grpSp>
        <p:nvGrpSpPr>
          <p:cNvPr id="292" name="Google Shape;292;p13"/>
          <p:cNvGrpSpPr/>
          <p:nvPr/>
        </p:nvGrpSpPr>
        <p:grpSpPr>
          <a:xfrm>
            <a:off x="1324915" y="1103448"/>
            <a:ext cx="9542169" cy="5168970"/>
            <a:chOff x="1324915" y="1103448"/>
            <a:chExt cx="9542169" cy="5168970"/>
          </a:xfrm>
        </p:grpSpPr>
        <p:grpSp>
          <p:nvGrpSpPr>
            <p:cNvPr id="293" name="Google Shape;293;p13"/>
            <p:cNvGrpSpPr/>
            <p:nvPr/>
          </p:nvGrpSpPr>
          <p:grpSpPr>
            <a:xfrm>
              <a:off x="1324915" y="1103448"/>
              <a:ext cx="9542169" cy="5168970"/>
              <a:chOff x="1324915" y="1103448"/>
              <a:chExt cx="9542169" cy="5168970"/>
            </a:xfrm>
          </p:grpSpPr>
          <p:pic>
            <p:nvPicPr>
              <p:cNvPr id="294" name="Google Shape;294;p13"/>
              <p:cNvPicPr preferRelativeResize="0"/>
              <p:nvPr/>
            </p:nvPicPr>
            <p:blipFill rotWithShape="1">
              <a:blip r:embed="rId5">
                <a:alphaModFix/>
              </a:blip>
              <a:srcRect b="0" l="0" r="0" t="0"/>
              <a:stretch/>
            </p:blipFill>
            <p:spPr>
              <a:xfrm>
                <a:off x="1324915" y="1103448"/>
                <a:ext cx="9542169" cy="5040000"/>
              </a:xfrm>
              <a:prstGeom prst="rect">
                <a:avLst/>
              </a:prstGeom>
              <a:noFill/>
              <a:ln>
                <a:noFill/>
              </a:ln>
            </p:spPr>
          </p:pic>
          <p:sp>
            <p:nvSpPr>
              <p:cNvPr id="295" name="Google Shape;295;p13"/>
              <p:cNvSpPr/>
              <p:nvPr/>
            </p:nvSpPr>
            <p:spPr>
              <a:xfrm>
                <a:off x="3364992" y="5879592"/>
                <a:ext cx="393192" cy="392826"/>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296" name="Google Shape;296;p13"/>
            <p:cNvSpPr/>
            <p:nvPr/>
          </p:nvSpPr>
          <p:spPr>
            <a:xfrm>
              <a:off x="9809544" y="4583575"/>
              <a:ext cx="1057540" cy="503498"/>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grpSp>
      <p:sp>
        <p:nvSpPr>
          <p:cNvPr id="297" name="Google Shape;297;p13"/>
          <p:cNvSpPr txBox="1"/>
          <p:nvPr/>
        </p:nvSpPr>
        <p:spPr>
          <a:xfrm>
            <a:off x="9978563" y="5751536"/>
            <a:ext cx="1369449"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200" u="none" cap="none" strike="noStrike">
                <a:solidFill>
                  <a:srgbClr val="000000"/>
                </a:solidFill>
                <a:latin typeface="Arial"/>
                <a:ea typeface="Arial"/>
                <a:cs typeface="Arial"/>
                <a:sym typeface="Arial"/>
              </a:rPr>
              <a:t>EORC, 2022</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pic>
        <p:nvPicPr>
          <p:cNvPr descr="Ein Bild, das Schwarz, Dunkelheit enthält.&#10;&#10;Automatisch generierte Beschreibung" id="303" name="Google Shape;303;p14"/>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304" name="Google Shape;304;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305" name="Google Shape;305;p14"/>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306" name="Google Shape;306;p14"/>
          <p:cNvSpPr txBox="1"/>
          <p:nvPr>
            <p:ph idx="11" type="ftr"/>
          </p:nvPr>
        </p:nvSpPr>
        <p:spPr>
          <a:xfrm>
            <a:off x="3248406" y="6489056"/>
            <a:ext cx="5695188" cy="232419"/>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TB01b </a:t>
            </a:r>
            <a:r>
              <a:rPr lang="en-US">
                <a:latin typeface="Calibri"/>
                <a:ea typeface="Calibri"/>
                <a:cs typeface="Calibri"/>
                <a:sym typeface="Calibri"/>
              </a:rPr>
              <a:t>Active vs. Passive Remote Sensing, Remote Sensing Platforms</a:t>
            </a:r>
            <a:endParaRPr>
              <a:latin typeface="Calibri"/>
              <a:ea typeface="Calibri"/>
              <a:cs typeface="Calibri"/>
              <a:sym typeface="Calibri"/>
            </a:endParaRPr>
          </a:p>
          <a:p>
            <a:pPr indent="0" lvl="0" marL="0" rtl="0" algn="ctr">
              <a:lnSpc>
                <a:spcPct val="100000"/>
              </a:lnSpc>
              <a:spcBef>
                <a:spcPts val="0"/>
              </a:spcBef>
              <a:spcAft>
                <a:spcPts val="0"/>
              </a:spcAft>
              <a:buSzPts val="1400"/>
              <a:buNone/>
            </a:pPr>
            <a:r>
              <a:t/>
            </a:r>
            <a:endParaRPr/>
          </a:p>
        </p:txBody>
      </p:sp>
      <p:grpSp>
        <p:nvGrpSpPr>
          <p:cNvPr id="307" name="Google Shape;307;p14"/>
          <p:cNvGrpSpPr/>
          <p:nvPr/>
        </p:nvGrpSpPr>
        <p:grpSpPr>
          <a:xfrm>
            <a:off x="1981830" y="1103448"/>
            <a:ext cx="7716470" cy="5040000"/>
            <a:chOff x="1981830" y="1103448"/>
            <a:chExt cx="7716470" cy="5040000"/>
          </a:xfrm>
        </p:grpSpPr>
        <p:pic>
          <p:nvPicPr>
            <p:cNvPr id="308" name="Google Shape;308;p14"/>
            <p:cNvPicPr preferRelativeResize="0"/>
            <p:nvPr/>
          </p:nvPicPr>
          <p:blipFill rotWithShape="1">
            <a:blip r:embed="rId5">
              <a:alphaModFix/>
            </a:blip>
            <a:srcRect b="0" l="0" r="0" t="0"/>
            <a:stretch/>
          </p:blipFill>
          <p:spPr>
            <a:xfrm>
              <a:off x="1981830" y="1103448"/>
              <a:ext cx="7716470" cy="5040000"/>
            </a:xfrm>
            <a:prstGeom prst="rect">
              <a:avLst/>
            </a:prstGeom>
            <a:noFill/>
            <a:ln>
              <a:noFill/>
            </a:ln>
          </p:spPr>
        </p:pic>
        <p:sp>
          <p:nvSpPr>
            <p:cNvPr id="309" name="Google Shape;309;p14"/>
            <p:cNvSpPr/>
            <p:nvPr/>
          </p:nvSpPr>
          <p:spPr>
            <a:xfrm>
              <a:off x="2249424" y="5486400"/>
              <a:ext cx="244276" cy="268152"/>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310" name="Google Shape;310;p14"/>
          <p:cNvSpPr txBox="1"/>
          <p:nvPr/>
        </p:nvSpPr>
        <p:spPr>
          <a:xfrm>
            <a:off x="902757" y="112704"/>
            <a:ext cx="7537155" cy="86177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Arial Narrow"/>
              <a:ea typeface="Arial Narrow"/>
              <a:cs typeface="Arial Narrow"/>
              <a:sym typeface="Arial Narrow"/>
            </a:endParaRPr>
          </a:p>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Passive Remote Sensing - Basics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5" name="Shape 315"/>
        <p:cNvGrpSpPr/>
        <p:nvPr/>
      </p:nvGrpSpPr>
      <p:grpSpPr>
        <a:xfrm>
          <a:off x="0" y="0"/>
          <a:ext cx="0" cy="0"/>
          <a:chOff x="0" y="0"/>
          <a:chExt cx="0" cy="0"/>
        </a:xfrm>
      </p:grpSpPr>
      <p:pic>
        <p:nvPicPr>
          <p:cNvPr descr="Ein Bild, das Schwarz, Dunkelheit enthält.&#10;&#10;Automatisch generierte Beschreibung" id="316" name="Google Shape;316;p15"/>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317" name="Google Shape;317;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318" name="Google Shape;318;p15"/>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319" name="Google Shape;319;p15"/>
          <p:cNvSpPr txBox="1"/>
          <p:nvPr>
            <p:ph idx="11" type="ftr"/>
          </p:nvPr>
        </p:nvSpPr>
        <p:spPr>
          <a:xfrm>
            <a:off x="3248406" y="6489056"/>
            <a:ext cx="5695188" cy="232419"/>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TB01b </a:t>
            </a:r>
            <a:r>
              <a:rPr lang="en-US">
                <a:latin typeface="Calibri"/>
                <a:ea typeface="Calibri"/>
                <a:cs typeface="Calibri"/>
                <a:sym typeface="Calibri"/>
              </a:rPr>
              <a:t>Active vs. Passive Remote Sensing, Remote Sensing Platforms</a:t>
            </a:r>
            <a:endParaRPr>
              <a:latin typeface="Calibri"/>
              <a:ea typeface="Calibri"/>
              <a:cs typeface="Calibri"/>
              <a:sym typeface="Calibri"/>
            </a:endParaRPr>
          </a:p>
          <a:p>
            <a:pPr indent="0" lvl="0" marL="0" rtl="0" algn="ctr">
              <a:lnSpc>
                <a:spcPct val="100000"/>
              </a:lnSpc>
              <a:spcBef>
                <a:spcPts val="0"/>
              </a:spcBef>
              <a:spcAft>
                <a:spcPts val="0"/>
              </a:spcAft>
              <a:buSzPts val="1400"/>
              <a:buNone/>
            </a:pPr>
            <a:r>
              <a:t/>
            </a:r>
            <a:endParaRPr/>
          </a:p>
        </p:txBody>
      </p:sp>
      <p:sp>
        <p:nvSpPr>
          <p:cNvPr id="320" name="Google Shape;320;p15"/>
          <p:cNvSpPr txBox="1"/>
          <p:nvPr/>
        </p:nvSpPr>
        <p:spPr>
          <a:xfrm>
            <a:off x="903738" y="1951634"/>
            <a:ext cx="10178789" cy="4471069"/>
          </a:xfrm>
          <a:prstGeom prst="rect">
            <a:avLst/>
          </a:prstGeom>
          <a:noFill/>
          <a:ln>
            <a:noFill/>
          </a:ln>
        </p:spPr>
        <p:txBody>
          <a:bodyPr anchorCtr="0" anchor="t" bIns="45700" lIns="91425" spcFirstLastPara="1" rIns="91425" wrap="square" tIns="45700">
            <a:noAutofit/>
          </a:bodyPr>
          <a:lstStyle/>
          <a:p>
            <a:pPr indent="-342900" lvl="0" marL="519113" marR="0" rtl="0" algn="just">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Images captured by satellites provide information about large area at once. Satellites can acquire data also of </a:t>
            </a:r>
            <a:r>
              <a:rPr b="1" i="0" lang="en-US" sz="2000" u="none" cap="none" strike="noStrike">
                <a:solidFill>
                  <a:schemeClr val="dk1"/>
                </a:solidFill>
                <a:latin typeface="Calibri"/>
                <a:ea typeface="Calibri"/>
                <a:cs typeface="Calibri"/>
                <a:sym typeface="Calibri"/>
              </a:rPr>
              <a:t>not easily accessible, remote regions</a:t>
            </a:r>
            <a:r>
              <a:rPr b="0" i="0" lang="en-US" sz="2000" u="none" cap="none" strike="noStrike">
                <a:solidFill>
                  <a:schemeClr val="dk1"/>
                </a:solidFill>
                <a:latin typeface="Calibri"/>
                <a:ea typeface="Calibri"/>
                <a:cs typeface="Calibri"/>
                <a:sym typeface="Calibri"/>
              </a:rPr>
              <a:t> (such as far desert areas or glaciers)</a:t>
            </a:r>
            <a:endParaRPr b="0" i="0" sz="1400" u="none" cap="none" strike="noStrike">
              <a:solidFill>
                <a:srgbClr val="000000"/>
              </a:solidFill>
              <a:latin typeface="Arial"/>
              <a:ea typeface="Arial"/>
              <a:cs typeface="Arial"/>
              <a:sym typeface="Arial"/>
            </a:endParaRPr>
          </a:p>
          <a:p>
            <a:pPr indent="-215900" lvl="0" marL="519113" marR="0" rtl="0" algn="just">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519113" marR="0" rtl="0" algn="l">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Moreover, images capture for a selected area are recorded continuously in a </a:t>
            </a:r>
            <a:r>
              <a:rPr b="1" i="0" lang="en-US" sz="2000" u="none" cap="none" strike="noStrike">
                <a:solidFill>
                  <a:schemeClr val="dk1"/>
                </a:solidFill>
                <a:latin typeface="Calibri"/>
                <a:ea typeface="Calibri"/>
                <a:cs typeface="Calibri"/>
                <a:sym typeface="Calibri"/>
              </a:rPr>
              <a:t>repetitive way, </a:t>
            </a:r>
            <a:r>
              <a:rPr b="0" i="0" lang="en-US" sz="2000" u="none" cap="none" strike="noStrike">
                <a:solidFill>
                  <a:schemeClr val="dk1"/>
                </a:solidFill>
                <a:latin typeface="Calibri"/>
                <a:ea typeface="Calibri"/>
                <a:cs typeface="Calibri"/>
                <a:sym typeface="Calibri"/>
              </a:rPr>
              <a:t>which leaves no gaps in information </a:t>
            </a:r>
            <a:br>
              <a:rPr b="0" i="0" lang="en-US" sz="2000" u="none" cap="none" strike="noStrike">
                <a:solidFill>
                  <a:schemeClr val="dk1"/>
                </a:solidFill>
                <a:latin typeface="Calibri"/>
                <a:ea typeface="Calibri"/>
                <a:cs typeface="Calibri"/>
                <a:sym typeface="Calibri"/>
              </a:rPr>
            </a:br>
            <a:r>
              <a:rPr b="0" i="0" lang="en-US" sz="2000" u="none" cap="none" strike="noStrike">
                <a:solidFill>
                  <a:schemeClr val="dk1"/>
                </a:solidFill>
                <a:latin typeface="Calibri"/>
                <a:ea typeface="Calibri"/>
                <a:cs typeface="Calibri"/>
                <a:sym typeface="Calibri"/>
              </a:rPr>
              <a:t>🡪 It is very important, especially when we would like to measure data on dynamic themes such as water, agricultural fields etc., as we do not need to come back to the field to collect the data. </a:t>
            </a:r>
            <a:endParaRPr b="0" i="0" sz="1400" u="none" cap="none" strike="noStrike">
              <a:solidFill>
                <a:srgbClr val="000000"/>
              </a:solidFill>
              <a:latin typeface="Arial"/>
              <a:ea typeface="Arial"/>
              <a:cs typeface="Arial"/>
              <a:sym typeface="Arial"/>
            </a:endParaRPr>
          </a:p>
          <a:p>
            <a:pPr indent="0" lvl="0" marL="176213" marR="0" rtl="0" algn="just">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519113" marR="0" rtl="0" algn="just">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This capability enables assessment of any man- or nature-made changes in the landscape or environment.</a:t>
            </a:r>
            <a:endParaRPr b="0" i="0" sz="1400" u="none" cap="none" strike="noStrike">
              <a:solidFill>
                <a:srgbClr val="000000"/>
              </a:solidFill>
              <a:latin typeface="Arial"/>
              <a:ea typeface="Arial"/>
              <a:cs typeface="Arial"/>
              <a:sym typeface="Arial"/>
            </a:endParaRPr>
          </a:p>
        </p:txBody>
      </p:sp>
      <p:sp>
        <p:nvSpPr>
          <p:cNvPr id="321" name="Google Shape;321;p15"/>
          <p:cNvSpPr txBox="1"/>
          <p:nvPr/>
        </p:nvSpPr>
        <p:spPr>
          <a:xfrm>
            <a:off x="902757" y="112704"/>
            <a:ext cx="7537155" cy="86177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Arial Narrow"/>
              <a:ea typeface="Arial Narrow"/>
              <a:cs typeface="Arial Narrow"/>
              <a:sym typeface="Arial Narrow"/>
            </a:endParaRPr>
          </a:p>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Passive Remote Sensing - Advantages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6" name="Shape 326"/>
        <p:cNvGrpSpPr/>
        <p:nvPr/>
      </p:nvGrpSpPr>
      <p:grpSpPr>
        <a:xfrm>
          <a:off x="0" y="0"/>
          <a:ext cx="0" cy="0"/>
          <a:chOff x="0" y="0"/>
          <a:chExt cx="0" cy="0"/>
        </a:xfrm>
      </p:grpSpPr>
      <p:pic>
        <p:nvPicPr>
          <p:cNvPr descr="Ein Bild, das Schwarz, Dunkelheit enthält.&#10;&#10;Automatisch generierte Beschreibung" id="327" name="Google Shape;327;p16"/>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328" name="Google Shape;328;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329" name="Google Shape;329;p16"/>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330" name="Google Shape;330;p16"/>
          <p:cNvSpPr txBox="1"/>
          <p:nvPr>
            <p:ph idx="11" type="ftr"/>
          </p:nvPr>
        </p:nvSpPr>
        <p:spPr>
          <a:xfrm>
            <a:off x="3248406" y="6489056"/>
            <a:ext cx="5695188" cy="232419"/>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TB01b </a:t>
            </a:r>
            <a:r>
              <a:rPr lang="en-US">
                <a:latin typeface="Calibri"/>
                <a:ea typeface="Calibri"/>
                <a:cs typeface="Calibri"/>
                <a:sym typeface="Calibri"/>
              </a:rPr>
              <a:t>Active vs. Passive Remote Sensing, Remote Sensing Platforms</a:t>
            </a:r>
            <a:endParaRPr>
              <a:latin typeface="Calibri"/>
              <a:ea typeface="Calibri"/>
              <a:cs typeface="Calibri"/>
              <a:sym typeface="Calibri"/>
            </a:endParaRPr>
          </a:p>
          <a:p>
            <a:pPr indent="0" lvl="0" marL="0" rtl="0" algn="ctr">
              <a:lnSpc>
                <a:spcPct val="100000"/>
              </a:lnSpc>
              <a:spcBef>
                <a:spcPts val="0"/>
              </a:spcBef>
              <a:spcAft>
                <a:spcPts val="0"/>
              </a:spcAft>
              <a:buSzPts val="1400"/>
              <a:buNone/>
            </a:pPr>
            <a:r>
              <a:t/>
            </a:r>
            <a:endParaRPr/>
          </a:p>
        </p:txBody>
      </p:sp>
      <p:sp>
        <p:nvSpPr>
          <p:cNvPr id="331" name="Google Shape;331;p16"/>
          <p:cNvSpPr txBox="1"/>
          <p:nvPr/>
        </p:nvSpPr>
        <p:spPr>
          <a:xfrm>
            <a:off x="902757" y="2065867"/>
            <a:ext cx="9329379" cy="3331800"/>
          </a:xfrm>
          <a:prstGeom prst="rect">
            <a:avLst/>
          </a:prstGeom>
          <a:noFill/>
          <a:ln>
            <a:noFill/>
          </a:ln>
        </p:spPr>
        <p:txBody>
          <a:bodyPr anchorCtr="0" anchor="t" bIns="45700" lIns="91425" spcFirstLastPara="1" rIns="91425" wrap="square" tIns="45700">
            <a:noAutofit/>
          </a:bodyPr>
          <a:lstStyle/>
          <a:p>
            <a:pPr indent="-342900" lvl="0" marL="519113" marR="0" rtl="0" algn="l">
              <a:lnSpc>
                <a:spcPct val="100000"/>
              </a:lnSpc>
              <a:spcBef>
                <a:spcPts val="0"/>
              </a:spcBef>
              <a:spcAft>
                <a:spcPts val="0"/>
              </a:spcAft>
              <a:buClr>
                <a:schemeClr val="dk1"/>
              </a:buClr>
              <a:buSzPts val="2000"/>
              <a:buFont typeface="Arial"/>
              <a:buChar char="•"/>
            </a:pPr>
            <a:r>
              <a:rPr b="1" i="0" lang="en-US" sz="2000" u="none" cap="none" strike="noStrike">
                <a:solidFill>
                  <a:schemeClr val="dk1"/>
                </a:solidFill>
                <a:latin typeface="Calibri"/>
                <a:ea typeface="Calibri"/>
                <a:cs typeface="Calibri"/>
                <a:sym typeface="Calibri"/>
              </a:rPr>
              <a:t>Image acquisition is relatively cheap </a:t>
            </a:r>
            <a:r>
              <a:rPr b="0" i="0" lang="en-US" sz="2000" u="none" cap="none" strike="noStrike">
                <a:solidFill>
                  <a:schemeClr val="dk1"/>
                </a:solidFill>
                <a:latin typeface="Calibri"/>
                <a:ea typeface="Calibri"/>
                <a:cs typeface="Calibri"/>
                <a:sym typeface="Calibri"/>
              </a:rPr>
              <a:t>compared to the ground-based data collection, taking into account the size of the area which can be investigated </a:t>
            </a:r>
            <a:br>
              <a:rPr b="0" i="0" lang="en-US" sz="2000" u="none" cap="none" strike="noStrike">
                <a:solidFill>
                  <a:schemeClr val="dk1"/>
                </a:solidFill>
                <a:latin typeface="Calibri"/>
                <a:ea typeface="Calibri"/>
                <a:cs typeface="Calibri"/>
                <a:sym typeface="Calibri"/>
              </a:rPr>
            </a:br>
            <a:r>
              <a:rPr b="0" i="0" lang="en-US" sz="2000" u="none" cap="none" strike="noStrike">
                <a:solidFill>
                  <a:schemeClr val="dk1"/>
                </a:solidFill>
                <a:latin typeface="Calibri"/>
                <a:ea typeface="Calibri"/>
                <a:cs typeface="Calibri"/>
                <a:sym typeface="Calibri"/>
              </a:rPr>
              <a:t>with considering imagery</a:t>
            </a:r>
            <a:endParaRPr b="0" i="0" sz="1400" u="none" cap="none" strike="noStrike">
              <a:solidFill>
                <a:srgbClr val="000000"/>
              </a:solidFill>
              <a:latin typeface="Arial"/>
              <a:ea typeface="Arial"/>
              <a:cs typeface="Arial"/>
              <a:sym typeface="Arial"/>
            </a:endParaRPr>
          </a:p>
          <a:p>
            <a:pPr indent="0" lvl="0" marL="176213"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519113" marR="0" rtl="0" algn="l">
              <a:lnSpc>
                <a:spcPct val="100000"/>
              </a:lnSpc>
              <a:spcBef>
                <a:spcPts val="0"/>
              </a:spcBef>
              <a:spcAft>
                <a:spcPts val="0"/>
              </a:spcAft>
              <a:buClr>
                <a:schemeClr val="dk1"/>
              </a:buClr>
              <a:buSzPts val="2000"/>
              <a:buFont typeface="Arial"/>
              <a:buChar char="•"/>
            </a:pPr>
            <a:r>
              <a:rPr b="1" i="0" lang="en-US" sz="2000" u="none" cap="none" strike="noStrike">
                <a:solidFill>
                  <a:schemeClr val="dk1"/>
                </a:solidFill>
                <a:latin typeface="Calibri"/>
                <a:ea typeface="Calibri"/>
                <a:cs typeface="Calibri"/>
                <a:sym typeface="Calibri"/>
              </a:rPr>
              <a:t>Data access and collection is easy </a:t>
            </a:r>
            <a:r>
              <a:rPr b="0" i="0" lang="en-US" sz="2000" u="none" cap="none" strike="noStrike">
                <a:solidFill>
                  <a:schemeClr val="dk1"/>
                </a:solidFill>
                <a:latin typeface="Calibri"/>
                <a:ea typeface="Calibri"/>
                <a:cs typeface="Calibri"/>
                <a:sym typeface="Calibri"/>
              </a:rPr>
              <a:t>and relatively</a:t>
            </a:r>
            <a:r>
              <a:rPr b="1" i="0" lang="en-US" sz="2000" u="none" cap="none" strike="noStrike">
                <a:solidFill>
                  <a:schemeClr val="dk1"/>
                </a:solidFill>
                <a:latin typeface="Calibri"/>
                <a:ea typeface="Calibri"/>
                <a:cs typeface="Calibri"/>
                <a:sym typeface="Calibri"/>
              </a:rPr>
              <a:t> quick</a:t>
            </a:r>
            <a:r>
              <a:rPr b="0" i="0" lang="en-US" sz="2000" u="none" cap="none" strike="noStrike">
                <a:solidFill>
                  <a:schemeClr val="dk1"/>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a:p>
            <a:pPr indent="0" lvl="0" marL="176213"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519113" marR="0" rtl="0" algn="l">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Different satellites offer a </a:t>
            </a:r>
            <a:r>
              <a:rPr b="1" i="0" lang="en-US" sz="2000" u="none" cap="none" strike="noStrike">
                <a:solidFill>
                  <a:schemeClr val="dk1"/>
                </a:solidFill>
                <a:latin typeface="Calibri"/>
                <a:ea typeface="Calibri"/>
                <a:cs typeface="Calibri"/>
                <a:sym typeface="Calibri"/>
              </a:rPr>
              <a:t>variety of scales and resolutions</a:t>
            </a:r>
            <a:r>
              <a:rPr b="0" i="0" lang="en-US" sz="2000" u="none" cap="none" strike="noStrike">
                <a:solidFill>
                  <a:schemeClr val="dk1"/>
                </a:solidFill>
                <a:latin typeface="Calibri"/>
                <a:ea typeface="Calibri"/>
                <a:cs typeface="Calibri"/>
                <a:sym typeface="Calibri"/>
              </a:rPr>
              <a:t> and therefore can </a:t>
            </a:r>
            <a:br>
              <a:rPr b="0" i="0" lang="en-US" sz="2000" u="none" cap="none" strike="noStrike">
                <a:solidFill>
                  <a:schemeClr val="dk1"/>
                </a:solidFill>
                <a:latin typeface="Calibri"/>
                <a:ea typeface="Calibri"/>
                <a:cs typeface="Calibri"/>
                <a:sym typeface="Calibri"/>
              </a:rPr>
            </a:br>
            <a:r>
              <a:rPr b="0" i="0" lang="en-US" sz="2000" u="none" cap="none" strike="noStrike">
                <a:solidFill>
                  <a:schemeClr val="dk1"/>
                </a:solidFill>
                <a:latin typeface="Calibri"/>
                <a:ea typeface="Calibri"/>
                <a:cs typeface="Calibri"/>
                <a:sym typeface="Calibri"/>
              </a:rPr>
              <a:t>be adapted to specific problem</a:t>
            </a:r>
            <a:endParaRPr b="0" i="0" sz="1400" u="none" cap="none" strike="noStrike">
              <a:solidFill>
                <a:srgbClr val="000000"/>
              </a:solidFill>
              <a:latin typeface="Arial"/>
              <a:ea typeface="Arial"/>
              <a:cs typeface="Arial"/>
              <a:sym typeface="Arial"/>
            </a:endParaRPr>
          </a:p>
          <a:p>
            <a:pPr indent="0" lvl="0" marL="176213"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519113" marR="0" rtl="0" algn="l">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Maps can be produced in a fast and efficient way</a:t>
            </a:r>
            <a:endParaRPr b="0" i="0" sz="2000" u="none" cap="none" strike="noStrike">
              <a:solidFill>
                <a:schemeClr val="dk1"/>
              </a:solidFill>
              <a:latin typeface="Calibri"/>
              <a:ea typeface="Calibri"/>
              <a:cs typeface="Calibri"/>
              <a:sym typeface="Calibri"/>
            </a:endParaRPr>
          </a:p>
        </p:txBody>
      </p:sp>
      <p:sp>
        <p:nvSpPr>
          <p:cNvPr id="332" name="Google Shape;332;p16"/>
          <p:cNvSpPr txBox="1"/>
          <p:nvPr/>
        </p:nvSpPr>
        <p:spPr>
          <a:xfrm>
            <a:off x="902757" y="112704"/>
            <a:ext cx="7537155" cy="86177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Arial Narrow"/>
              <a:ea typeface="Arial Narrow"/>
              <a:cs typeface="Arial Narrow"/>
              <a:sym typeface="Arial Narrow"/>
            </a:endParaRPr>
          </a:p>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Passive Remote Sensing - Advantages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7" name="Shape 337"/>
        <p:cNvGrpSpPr/>
        <p:nvPr/>
      </p:nvGrpSpPr>
      <p:grpSpPr>
        <a:xfrm>
          <a:off x="0" y="0"/>
          <a:ext cx="0" cy="0"/>
          <a:chOff x="0" y="0"/>
          <a:chExt cx="0" cy="0"/>
        </a:xfrm>
      </p:grpSpPr>
      <p:pic>
        <p:nvPicPr>
          <p:cNvPr descr="Ein Bild, das Schwarz, Dunkelheit enthält.&#10;&#10;Automatisch generierte Beschreibung" id="338" name="Google Shape;338;p17"/>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339" name="Google Shape;339;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340" name="Google Shape;340;p17"/>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341" name="Google Shape;341;p17"/>
          <p:cNvSpPr txBox="1"/>
          <p:nvPr>
            <p:ph idx="11" type="ftr"/>
          </p:nvPr>
        </p:nvSpPr>
        <p:spPr>
          <a:xfrm>
            <a:off x="3248406" y="6489056"/>
            <a:ext cx="5695188" cy="232419"/>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TB01b </a:t>
            </a:r>
            <a:r>
              <a:rPr lang="en-US">
                <a:latin typeface="Calibri"/>
                <a:ea typeface="Calibri"/>
                <a:cs typeface="Calibri"/>
                <a:sym typeface="Calibri"/>
              </a:rPr>
              <a:t>Active vs. Passive Remote Sensing, Remote Sensing Platforms</a:t>
            </a:r>
            <a:endParaRPr>
              <a:latin typeface="Calibri"/>
              <a:ea typeface="Calibri"/>
              <a:cs typeface="Calibri"/>
              <a:sym typeface="Calibri"/>
            </a:endParaRPr>
          </a:p>
          <a:p>
            <a:pPr indent="0" lvl="0" marL="0" rtl="0" algn="ctr">
              <a:lnSpc>
                <a:spcPct val="100000"/>
              </a:lnSpc>
              <a:spcBef>
                <a:spcPts val="0"/>
              </a:spcBef>
              <a:spcAft>
                <a:spcPts val="0"/>
              </a:spcAft>
              <a:buSzPts val="1400"/>
              <a:buNone/>
            </a:pPr>
            <a:r>
              <a:t/>
            </a:r>
            <a:endParaRPr/>
          </a:p>
        </p:txBody>
      </p:sp>
      <p:sp>
        <p:nvSpPr>
          <p:cNvPr id="342" name="Google Shape;342;p17"/>
          <p:cNvSpPr txBox="1"/>
          <p:nvPr/>
        </p:nvSpPr>
        <p:spPr>
          <a:xfrm>
            <a:off x="1023018" y="1885281"/>
            <a:ext cx="4450775" cy="4471069"/>
          </a:xfrm>
          <a:prstGeom prst="rect">
            <a:avLst/>
          </a:prstGeom>
          <a:noFill/>
          <a:ln>
            <a:noFill/>
          </a:ln>
        </p:spPr>
        <p:txBody>
          <a:bodyPr anchorCtr="0" anchor="t" bIns="45700" lIns="91425" spcFirstLastPara="1" rIns="91425" wrap="square" tIns="45700">
            <a:noAutofit/>
          </a:bodyPr>
          <a:lstStyle/>
          <a:p>
            <a:pPr indent="-342900" lvl="0" marL="519113" marR="0" rtl="0" algn="l">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Clouds</a:t>
            </a:r>
            <a:endParaRPr b="0" i="0" sz="1400" u="none" cap="none" strike="noStrike">
              <a:solidFill>
                <a:srgbClr val="000000"/>
              </a:solidFill>
              <a:latin typeface="Arial"/>
              <a:ea typeface="Arial"/>
              <a:cs typeface="Arial"/>
              <a:sym typeface="Arial"/>
            </a:endParaRPr>
          </a:p>
          <a:p>
            <a:pPr indent="0" lvl="0" marL="176213"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519113" marR="0" rtl="0" algn="l">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Atmospheric absorption</a:t>
            </a:r>
            <a:endParaRPr b="0" i="0" sz="1400" u="none" cap="none" strike="noStrike">
              <a:solidFill>
                <a:srgbClr val="000000"/>
              </a:solidFill>
              <a:latin typeface="Arial"/>
              <a:ea typeface="Arial"/>
              <a:cs typeface="Arial"/>
              <a:sym typeface="Arial"/>
            </a:endParaRPr>
          </a:p>
          <a:p>
            <a:pPr indent="0" lvl="0" marL="176213"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519113" marR="0" rtl="0" algn="l">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Atmospheric scattering</a:t>
            </a:r>
            <a:endParaRPr b="0" i="0" sz="1400" u="none" cap="none" strike="noStrike">
              <a:solidFill>
                <a:srgbClr val="000000"/>
              </a:solidFill>
              <a:latin typeface="Arial"/>
              <a:ea typeface="Arial"/>
              <a:cs typeface="Arial"/>
              <a:sym typeface="Arial"/>
            </a:endParaRPr>
          </a:p>
          <a:p>
            <a:pPr indent="0" lvl="0" marL="176213"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519113" marR="0" rtl="0" algn="l">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Reflection distribution of the surface</a:t>
            </a:r>
            <a:endParaRPr b="0" i="0" sz="1400" u="none" cap="none" strike="noStrike">
              <a:solidFill>
                <a:srgbClr val="000000"/>
              </a:solidFill>
              <a:latin typeface="Arial"/>
              <a:ea typeface="Arial"/>
              <a:cs typeface="Arial"/>
              <a:sym typeface="Arial"/>
            </a:endParaRPr>
          </a:p>
          <a:p>
            <a:pPr indent="0" lvl="0" marL="176213"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519113" marR="0" rtl="0" algn="l">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Angular dependencies (visual/surface geometries)</a:t>
            </a:r>
            <a:endParaRPr b="0" i="1" sz="2400" u="none" cap="none" strike="noStrike">
              <a:solidFill>
                <a:schemeClr val="dk1"/>
              </a:solidFill>
              <a:latin typeface="Calibri"/>
              <a:ea typeface="Calibri"/>
              <a:cs typeface="Calibri"/>
              <a:sym typeface="Calibri"/>
            </a:endParaRPr>
          </a:p>
          <a:p>
            <a:pPr indent="0" lvl="0" marL="179388" marR="0" rtl="0" algn="l">
              <a:lnSpc>
                <a:spcPct val="150000"/>
              </a:lnSpc>
              <a:spcBef>
                <a:spcPts val="1000"/>
              </a:spcBef>
              <a:spcAft>
                <a:spcPts val="0"/>
              </a:spcAft>
              <a:buClr>
                <a:schemeClr val="dk1"/>
              </a:buClr>
              <a:buSzPts val="2400"/>
              <a:buFont typeface="Arial"/>
              <a:buNone/>
            </a:pPr>
            <a:r>
              <a:t/>
            </a:r>
            <a:endParaRPr b="0" i="0" sz="2400" u="none" cap="none" strike="noStrike">
              <a:solidFill>
                <a:schemeClr val="dk1"/>
              </a:solidFill>
              <a:latin typeface="Calibri"/>
              <a:ea typeface="Calibri"/>
              <a:cs typeface="Calibri"/>
              <a:sym typeface="Calibri"/>
            </a:endParaRPr>
          </a:p>
        </p:txBody>
      </p:sp>
      <p:grpSp>
        <p:nvGrpSpPr>
          <p:cNvPr id="343" name="Google Shape;343;p17"/>
          <p:cNvGrpSpPr/>
          <p:nvPr/>
        </p:nvGrpSpPr>
        <p:grpSpPr>
          <a:xfrm>
            <a:off x="4821622" y="1773824"/>
            <a:ext cx="7230484" cy="4334480"/>
            <a:chOff x="4821622" y="1773824"/>
            <a:chExt cx="7230484" cy="4334480"/>
          </a:xfrm>
        </p:grpSpPr>
        <p:pic>
          <p:nvPicPr>
            <p:cNvPr id="344" name="Google Shape;344;p17"/>
            <p:cNvPicPr preferRelativeResize="0"/>
            <p:nvPr/>
          </p:nvPicPr>
          <p:blipFill rotWithShape="1">
            <a:blip r:embed="rId5">
              <a:alphaModFix/>
            </a:blip>
            <a:srcRect b="0" l="0" r="0" t="0"/>
            <a:stretch/>
          </p:blipFill>
          <p:spPr>
            <a:xfrm>
              <a:off x="4821622" y="1773824"/>
              <a:ext cx="7230484" cy="4334480"/>
            </a:xfrm>
            <a:prstGeom prst="rect">
              <a:avLst/>
            </a:prstGeom>
            <a:noFill/>
            <a:ln>
              <a:noFill/>
            </a:ln>
          </p:spPr>
        </p:pic>
        <p:sp>
          <p:nvSpPr>
            <p:cNvPr id="345" name="Google Shape;345;p17"/>
            <p:cNvSpPr/>
            <p:nvPr/>
          </p:nvSpPr>
          <p:spPr>
            <a:xfrm>
              <a:off x="4976681" y="5650992"/>
              <a:ext cx="546295" cy="393192"/>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346" name="Google Shape;346;p17"/>
          <p:cNvSpPr txBox="1"/>
          <p:nvPr/>
        </p:nvSpPr>
        <p:spPr>
          <a:xfrm>
            <a:off x="902757" y="112704"/>
            <a:ext cx="7537155" cy="86177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Arial Narrow"/>
              <a:ea typeface="Arial Narrow"/>
              <a:cs typeface="Arial Narrow"/>
              <a:sym typeface="Arial Narrow"/>
            </a:endParaRPr>
          </a:p>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Passive Remote Sensing - Limitations </a:t>
            </a:r>
            <a:endParaRPr b="0" i="0" sz="1400" u="none" cap="none" strike="noStrike">
              <a:solidFill>
                <a:srgbClr val="000000"/>
              </a:solidFill>
              <a:latin typeface="Arial"/>
              <a:ea typeface="Arial"/>
              <a:cs typeface="Arial"/>
              <a:sym typeface="Arial"/>
            </a:endParaRPr>
          </a:p>
        </p:txBody>
      </p:sp>
      <p:sp>
        <p:nvSpPr>
          <p:cNvPr id="347" name="Google Shape;347;p17"/>
          <p:cNvSpPr txBox="1"/>
          <p:nvPr/>
        </p:nvSpPr>
        <p:spPr>
          <a:xfrm>
            <a:off x="11102195" y="6021680"/>
            <a:ext cx="1429473"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200" u="none" cap="none" strike="noStrike">
                <a:solidFill>
                  <a:srgbClr val="000000"/>
                </a:solidFill>
                <a:latin typeface="Arial"/>
                <a:ea typeface="Arial"/>
                <a:cs typeface="Arial"/>
                <a:sym typeface="Arial"/>
              </a:rPr>
              <a:t>ESA, 2024</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2" name="Shape 352"/>
        <p:cNvGrpSpPr/>
        <p:nvPr/>
      </p:nvGrpSpPr>
      <p:grpSpPr>
        <a:xfrm>
          <a:off x="0" y="0"/>
          <a:ext cx="0" cy="0"/>
          <a:chOff x="0" y="0"/>
          <a:chExt cx="0" cy="0"/>
        </a:xfrm>
      </p:grpSpPr>
      <p:pic>
        <p:nvPicPr>
          <p:cNvPr descr="Ein Bild, das Schwarz, Dunkelheit enthält.&#10;&#10;Automatisch generierte Beschreibung" id="353" name="Google Shape;353;p18"/>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354" name="Google Shape;354;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355" name="Google Shape;355;p18"/>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356" name="Google Shape;356;p18"/>
          <p:cNvSpPr txBox="1"/>
          <p:nvPr>
            <p:ph idx="11" type="ftr"/>
          </p:nvPr>
        </p:nvSpPr>
        <p:spPr>
          <a:xfrm>
            <a:off x="3248406" y="6489056"/>
            <a:ext cx="5695188" cy="232419"/>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TB01b </a:t>
            </a:r>
            <a:r>
              <a:rPr lang="en-US">
                <a:latin typeface="Calibri"/>
                <a:ea typeface="Calibri"/>
                <a:cs typeface="Calibri"/>
                <a:sym typeface="Calibri"/>
              </a:rPr>
              <a:t>Active vs. Passive Remote Sensing, Remote Sensing Platforms</a:t>
            </a:r>
            <a:endParaRPr>
              <a:latin typeface="Calibri"/>
              <a:ea typeface="Calibri"/>
              <a:cs typeface="Calibri"/>
              <a:sym typeface="Calibri"/>
            </a:endParaRPr>
          </a:p>
          <a:p>
            <a:pPr indent="0" lvl="0" marL="0" rtl="0" algn="ctr">
              <a:lnSpc>
                <a:spcPct val="100000"/>
              </a:lnSpc>
              <a:spcBef>
                <a:spcPts val="0"/>
              </a:spcBef>
              <a:spcAft>
                <a:spcPts val="0"/>
              </a:spcAft>
              <a:buSzPts val="1400"/>
              <a:buNone/>
            </a:pPr>
            <a:r>
              <a:t/>
            </a:r>
            <a:endParaRPr/>
          </a:p>
        </p:txBody>
      </p:sp>
      <p:sp>
        <p:nvSpPr>
          <p:cNvPr id="357" name="Google Shape;357;p18"/>
          <p:cNvSpPr txBox="1"/>
          <p:nvPr/>
        </p:nvSpPr>
        <p:spPr>
          <a:xfrm>
            <a:off x="955922" y="2068367"/>
            <a:ext cx="9931494" cy="3326799"/>
          </a:xfrm>
          <a:prstGeom prst="rect">
            <a:avLst/>
          </a:prstGeom>
          <a:noFill/>
          <a:ln>
            <a:noFill/>
          </a:ln>
        </p:spPr>
        <p:txBody>
          <a:bodyPr anchorCtr="0" anchor="t" bIns="45700" lIns="91425" spcFirstLastPara="1" rIns="91425" wrap="square" tIns="45700">
            <a:noAutofit/>
          </a:bodyPr>
          <a:lstStyle/>
          <a:p>
            <a:pPr indent="-342900" lvl="0" marL="519113" marR="0" rtl="0" algn="l">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The first limitation is difficult data interpretation</a:t>
            </a:r>
            <a:endParaRPr b="0" i="0" sz="1400" u="none" cap="none" strike="noStrike">
              <a:solidFill>
                <a:srgbClr val="000000"/>
              </a:solidFill>
              <a:latin typeface="Arial"/>
              <a:ea typeface="Arial"/>
              <a:cs typeface="Arial"/>
              <a:sym typeface="Arial"/>
            </a:endParaRPr>
          </a:p>
          <a:p>
            <a:pPr indent="0" lvl="0" marL="176213"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519113" marR="0" rtl="0" algn="l">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Preprocessing and analysis of satellite data require certain skills, and often requires a trained person or an expert in the field to interpret the data</a:t>
            </a:r>
            <a:endParaRPr b="0" i="0" sz="1400" u="none" cap="none" strike="noStrike">
              <a:solidFill>
                <a:srgbClr val="000000"/>
              </a:solidFill>
              <a:latin typeface="Arial"/>
              <a:ea typeface="Arial"/>
              <a:cs typeface="Arial"/>
              <a:sym typeface="Arial"/>
            </a:endParaRPr>
          </a:p>
          <a:p>
            <a:pPr indent="0" lvl="0" marL="176213"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519113" marR="0" rtl="0" algn="l">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Data providers come across this challenge by providing already preprocessed visualizations of many areas around the globe</a:t>
            </a:r>
            <a:endParaRPr b="0" i="0" sz="1400" u="none" cap="none" strike="noStrike">
              <a:solidFill>
                <a:srgbClr val="000000"/>
              </a:solidFill>
              <a:latin typeface="Arial"/>
              <a:ea typeface="Arial"/>
              <a:cs typeface="Arial"/>
              <a:sym typeface="Arial"/>
            </a:endParaRPr>
          </a:p>
          <a:p>
            <a:pPr indent="0" lvl="0" marL="176213"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519113" marR="0" rtl="0" algn="l">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Sentinel-Hub offering Sentinel 1 and 2, Landsat 8 data and MODIS imagery visualized using different band compositions, indexes and even classified images for a given area</a:t>
            </a:r>
            <a:endParaRPr b="0" i="0" sz="2000" u="none" cap="none" strike="noStrike">
              <a:solidFill>
                <a:schemeClr val="dk1"/>
              </a:solidFill>
              <a:latin typeface="Calibri"/>
              <a:ea typeface="Calibri"/>
              <a:cs typeface="Calibri"/>
              <a:sym typeface="Calibri"/>
            </a:endParaRPr>
          </a:p>
        </p:txBody>
      </p:sp>
      <p:sp>
        <p:nvSpPr>
          <p:cNvPr id="358" name="Google Shape;358;p18"/>
          <p:cNvSpPr txBox="1"/>
          <p:nvPr/>
        </p:nvSpPr>
        <p:spPr>
          <a:xfrm>
            <a:off x="902757" y="112704"/>
            <a:ext cx="7537155" cy="86177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Arial Narrow"/>
              <a:ea typeface="Arial Narrow"/>
              <a:cs typeface="Arial Narrow"/>
              <a:sym typeface="Arial Narrow"/>
            </a:endParaRPr>
          </a:p>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Passive Remote Sensing - Limitations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3" name="Shape 363"/>
        <p:cNvGrpSpPr/>
        <p:nvPr/>
      </p:nvGrpSpPr>
      <p:grpSpPr>
        <a:xfrm>
          <a:off x="0" y="0"/>
          <a:ext cx="0" cy="0"/>
          <a:chOff x="0" y="0"/>
          <a:chExt cx="0" cy="0"/>
        </a:xfrm>
      </p:grpSpPr>
      <p:pic>
        <p:nvPicPr>
          <p:cNvPr descr="Ein Bild, das Schwarz, Dunkelheit enthält.&#10;&#10;Automatisch generierte Beschreibung" id="364" name="Google Shape;364;p19"/>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365" name="Google Shape;365;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366" name="Google Shape;366;p19"/>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367" name="Google Shape;367;p19"/>
          <p:cNvSpPr txBox="1"/>
          <p:nvPr>
            <p:ph idx="11" type="ftr"/>
          </p:nvPr>
        </p:nvSpPr>
        <p:spPr>
          <a:xfrm>
            <a:off x="3248406" y="6489056"/>
            <a:ext cx="5695188" cy="232419"/>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TB01b </a:t>
            </a:r>
            <a:r>
              <a:rPr lang="en-US">
                <a:latin typeface="Calibri"/>
                <a:ea typeface="Calibri"/>
                <a:cs typeface="Calibri"/>
                <a:sym typeface="Calibri"/>
              </a:rPr>
              <a:t>Active vs. Passive Remote Sensing, Remote Sensing Platforms</a:t>
            </a:r>
            <a:endParaRPr>
              <a:latin typeface="Calibri"/>
              <a:ea typeface="Calibri"/>
              <a:cs typeface="Calibri"/>
              <a:sym typeface="Calibri"/>
            </a:endParaRPr>
          </a:p>
          <a:p>
            <a:pPr indent="0" lvl="0" marL="0" rtl="0" algn="ctr">
              <a:lnSpc>
                <a:spcPct val="100000"/>
              </a:lnSpc>
              <a:spcBef>
                <a:spcPts val="0"/>
              </a:spcBef>
              <a:spcAft>
                <a:spcPts val="0"/>
              </a:spcAft>
              <a:buSzPts val="1400"/>
              <a:buNone/>
            </a:pPr>
            <a:r>
              <a:t/>
            </a:r>
            <a:endParaRPr/>
          </a:p>
        </p:txBody>
      </p:sp>
      <p:sp>
        <p:nvSpPr>
          <p:cNvPr id="368" name="Google Shape;368;p19"/>
          <p:cNvSpPr txBox="1"/>
          <p:nvPr/>
        </p:nvSpPr>
        <p:spPr>
          <a:xfrm>
            <a:off x="1023018" y="1885281"/>
            <a:ext cx="10330782" cy="4471069"/>
          </a:xfrm>
          <a:prstGeom prst="rect">
            <a:avLst/>
          </a:prstGeom>
          <a:noFill/>
          <a:ln>
            <a:noFill/>
          </a:ln>
        </p:spPr>
        <p:txBody>
          <a:bodyPr anchorCtr="0" anchor="t" bIns="45700" lIns="91425" spcFirstLastPara="1" rIns="91425" wrap="square" tIns="45700">
            <a:noAutofit/>
          </a:bodyPr>
          <a:lstStyle/>
          <a:p>
            <a:pPr indent="-342900" lvl="0" marL="519113" marR="0" rtl="0" algn="l">
              <a:lnSpc>
                <a:spcPct val="100000"/>
              </a:lnSpc>
              <a:spcBef>
                <a:spcPts val="0"/>
              </a:spcBef>
              <a:spcAft>
                <a:spcPts val="0"/>
              </a:spcAft>
              <a:buClr>
                <a:schemeClr val="dk1"/>
              </a:buClr>
              <a:buSzPts val="2000"/>
              <a:buFont typeface="Arial"/>
              <a:buChar char="•"/>
            </a:pPr>
            <a:r>
              <a:rPr b="1" i="0" lang="en-US" sz="2000" u="none" cap="none" strike="noStrike">
                <a:solidFill>
                  <a:schemeClr val="dk1"/>
                </a:solidFill>
                <a:latin typeface="Calibri"/>
                <a:ea typeface="Calibri"/>
                <a:cs typeface="Calibri"/>
                <a:sym typeface="Calibri"/>
              </a:rPr>
              <a:t>Cross</a:t>
            </a:r>
            <a:r>
              <a:rPr b="0" i="0" lang="en-US" sz="2000" u="none" cap="none" strike="noStrike">
                <a:solidFill>
                  <a:schemeClr val="dk1"/>
                </a:solidFill>
                <a:latin typeface="Calibri"/>
                <a:ea typeface="Calibri"/>
                <a:cs typeface="Calibri"/>
                <a:sym typeface="Calibri"/>
              </a:rPr>
              <a:t> </a:t>
            </a:r>
            <a:r>
              <a:rPr b="1" i="0" lang="en-US" sz="2000" u="none" cap="none" strike="noStrike">
                <a:solidFill>
                  <a:schemeClr val="dk1"/>
                </a:solidFill>
                <a:latin typeface="Calibri"/>
                <a:ea typeface="Calibri"/>
                <a:cs typeface="Calibri"/>
                <a:sym typeface="Calibri"/>
              </a:rPr>
              <a:t>verification</a:t>
            </a:r>
            <a:r>
              <a:rPr b="0" i="0" lang="en-US" sz="2000" u="none" cap="none" strike="noStrike">
                <a:solidFill>
                  <a:schemeClr val="dk1"/>
                </a:solidFill>
                <a:latin typeface="Calibri"/>
                <a:ea typeface="Calibri"/>
                <a:cs typeface="Calibri"/>
                <a:sym typeface="Calibri"/>
              </a:rPr>
              <a:t> (ground measurements) </a:t>
            </a:r>
            <a:r>
              <a:rPr b="1" i="0" lang="en-US" sz="2000" u="none" cap="none" strike="noStrike">
                <a:solidFill>
                  <a:schemeClr val="dk1"/>
                </a:solidFill>
                <a:latin typeface="Calibri"/>
                <a:ea typeface="Calibri"/>
                <a:cs typeface="Calibri"/>
                <a:sym typeface="Calibri"/>
              </a:rPr>
              <a:t>is needed</a:t>
            </a:r>
            <a:r>
              <a:rPr b="0" i="0" lang="en-US" sz="2000" u="none" cap="none" strike="noStrike">
                <a:solidFill>
                  <a:schemeClr val="dk1"/>
                </a:solidFill>
                <a:latin typeface="Calibri"/>
                <a:ea typeface="Calibri"/>
                <a:cs typeface="Calibri"/>
                <a:sym typeface="Calibri"/>
              </a:rPr>
              <a:t>, at least for randomly selected points spreading over the study area</a:t>
            </a:r>
            <a:endParaRPr b="0" i="0" sz="1400" u="none" cap="none" strike="noStrike">
              <a:solidFill>
                <a:srgbClr val="000000"/>
              </a:solidFill>
              <a:latin typeface="Arial"/>
              <a:ea typeface="Arial"/>
              <a:cs typeface="Arial"/>
              <a:sym typeface="Arial"/>
            </a:endParaRPr>
          </a:p>
          <a:p>
            <a:pPr indent="0" lvl="0" marL="176213"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519113" marR="0" rtl="0" algn="l">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Data coming from different sensors using different bands and resolutions need </a:t>
            </a:r>
            <a:r>
              <a:rPr b="1" i="0" lang="en-US" sz="2000" u="none" cap="none" strike="noStrike">
                <a:solidFill>
                  <a:schemeClr val="dk1"/>
                </a:solidFill>
                <a:latin typeface="Calibri"/>
                <a:ea typeface="Calibri"/>
                <a:cs typeface="Calibri"/>
                <a:sym typeface="Calibri"/>
              </a:rPr>
              <a:t>very good data handling skills</a:t>
            </a:r>
            <a:r>
              <a:rPr b="0" i="0" lang="en-US" sz="2000" u="none" cap="none" strike="noStrike">
                <a:solidFill>
                  <a:schemeClr val="dk1"/>
                </a:solidFill>
                <a:latin typeface="Calibri"/>
                <a:ea typeface="Calibri"/>
                <a:cs typeface="Calibri"/>
                <a:sym typeface="Calibri"/>
              </a:rPr>
              <a:t>, as using several sensors may create confusion in image interpretation and further analyses</a:t>
            </a:r>
            <a:endParaRPr b="0" i="0" sz="1400" u="none" cap="none" strike="noStrike">
              <a:solidFill>
                <a:srgbClr val="000000"/>
              </a:solidFill>
              <a:latin typeface="Arial"/>
              <a:ea typeface="Arial"/>
              <a:cs typeface="Arial"/>
              <a:sym typeface="Arial"/>
            </a:endParaRPr>
          </a:p>
          <a:p>
            <a:pPr indent="-215900" lvl="0" marL="519113"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519113" marR="0" rtl="0" algn="l">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We need to be also very careful in object classification as they can reflect differently in different time periods or can be affected by shadow or weather conditions. Therefore, </a:t>
            </a:r>
            <a:r>
              <a:rPr b="1" i="0" lang="en-US" sz="2000" u="none" cap="none" strike="noStrike">
                <a:solidFill>
                  <a:schemeClr val="dk1"/>
                </a:solidFill>
                <a:latin typeface="Calibri"/>
                <a:ea typeface="Calibri"/>
                <a:cs typeface="Calibri"/>
                <a:sym typeface="Calibri"/>
              </a:rPr>
              <a:t>knowledge of study area </a:t>
            </a:r>
            <a:r>
              <a:rPr b="0" i="0" lang="en-US" sz="2000" u="none" cap="none" strike="noStrike">
                <a:solidFill>
                  <a:schemeClr val="dk1"/>
                </a:solidFill>
                <a:latin typeface="Calibri"/>
                <a:ea typeface="Calibri"/>
                <a:cs typeface="Calibri"/>
                <a:sym typeface="Calibri"/>
              </a:rPr>
              <a:t>is always an added value.</a:t>
            </a:r>
            <a:endParaRPr b="0" i="0" sz="2000" u="none" cap="none" strike="noStrike">
              <a:solidFill>
                <a:schemeClr val="dk1"/>
              </a:solidFill>
              <a:latin typeface="Calibri"/>
              <a:ea typeface="Calibri"/>
              <a:cs typeface="Calibri"/>
              <a:sym typeface="Calibri"/>
            </a:endParaRPr>
          </a:p>
        </p:txBody>
      </p:sp>
      <p:sp>
        <p:nvSpPr>
          <p:cNvPr id="369" name="Google Shape;369;p19"/>
          <p:cNvSpPr txBox="1"/>
          <p:nvPr/>
        </p:nvSpPr>
        <p:spPr>
          <a:xfrm>
            <a:off x="902757" y="112704"/>
            <a:ext cx="7537155" cy="86177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Arial Narrow"/>
              <a:ea typeface="Arial Narrow"/>
              <a:cs typeface="Arial Narrow"/>
              <a:sym typeface="Arial Narrow"/>
            </a:endParaRPr>
          </a:p>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Passive Remote Sensing - Limitations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pic>
        <p:nvPicPr>
          <p:cNvPr descr="Ein Bild, das draußen, Gras, Baum, Landschaft enthält.&#10;&#10;Automatisch generierte Beschreibung" id="161" name="Google Shape;161;p2"/>
          <p:cNvPicPr preferRelativeResize="0"/>
          <p:nvPr/>
        </p:nvPicPr>
        <p:blipFill rotWithShape="1">
          <a:blip r:embed="rId3">
            <a:alphaModFix amt="20000"/>
          </a:blip>
          <a:srcRect b="0" l="0" r="0" t="0"/>
          <a:stretch/>
        </p:blipFill>
        <p:spPr>
          <a:xfrm>
            <a:off x="1596000" y="1146273"/>
            <a:ext cx="9000000" cy="4565454"/>
          </a:xfrm>
          <a:prstGeom prst="rect">
            <a:avLst/>
          </a:prstGeom>
          <a:noFill/>
          <a:ln>
            <a:noFill/>
          </a:ln>
        </p:spPr>
      </p:pic>
      <p:sp>
        <p:nvSpPr>
          <p:cNvPr id="162" name="Google Shape;162;p2"/>
          <p:cNvSpPr txBox="1"/>
          <p:nvPr>
            <p:ph type="title"/>
          </p:nvPr>
        </p:nvSpPr>
        <p:spPr>
          <a:xfrm>
            <a:off x="2222205" y="2766218"/>
            <a:ext cx="7995683"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latin typeface="Calibri"/>
                <a:ea typeface="Calibri"/>
                <a:cs typeface="Calibri"/>
                <a:sym typeface="Calibri"/>
              </a:rPr>
              <a:t>Sensors and their Characteristics</a:t>
            </a:r>
            <a:endParaRPr/>
          </a:p>
        </p:txBody>
      </p:sp>
      <p:sp>
        <p:nvSpPr>
          <p:cNvPr id="163" name="Google Shape;163;p2"/>
          <p:cNvSpPr txBox="1"/>
          <p:nvPr>
            <p:ph idx="11" type="ftr"/>
          </p:nvPr>
        </p:nvSpPr>
        <p:spPr>
          <a:xfrm>
            <a:off x="3248406" y="6489056"/>
            <a:ext cx="5695188" cy="232419"/>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TB01b </a:t>
            </a:r>
            <a:r>
              <a:rPr lang="en-US">
                <a:latin typeface="Calibri"/>
                <a:ea typeface="Calibri"/>
                <a:cs typeface="Calibri"/>
                <a:sym typeface="Calibri"/>
              </a:rPr>
              <a:t>Active vs. Passive Remote Sensing, Remote Sensing Platforms</a:t>
            </a:r>
            <a:endParaRPr>
              <a:latin typeface="Calibri"/>
              <a:ea typeface="Calibri"/>
              <a:cs typeface="Calibri"/>
              <a:sym typeface="Calibri"/>
            </a:endParaRPr>
          </a:p>
          <a:p>
            <a:pPr indent="0" lvl="0" marL="0" rtl="0" algn="ctr">
              <a:lnSpc>
                <a:spcPct val="100000"/>
              </a:lnSpc>
              <a:spcBef>
                <a:spcPts val="0"/>
              </a:spcBef>
              <a:spcAft>
                <a:spcPts val="0"/>
              </a:spcAft>
              <a:buSzPts val="1400"/>
              <a:buNone/>
            </a:pPr>
            <a:r>
              <a:t/>
            </a:r>
            <a:endParaRPr/>
          </a:p>
        </p:txBody>
      </p:sp>
      <p:sp>
        <p:nvSpPr>
          <p:cNvPr id="164" name="Google Shape;164;p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descr="Ein Bild, das Schwarz, Dunkelheit enthält.&#10;&#10;Automatisch generierte Beschreibung" id="165" name="Google Shape;165;p2"/>
          <p:cNvPicPr preferRelativeResize="0"/>
          <p:nvPr/>
        </p:nvPicPr>
        <p:blipFill rotWithShape="1">
          <a:blip r:embed="rId4">
            <a:alphaModFix/>
          </a:blip>
          <a:srcRect b="0" l="0" r="0" t="0"/>
          <a:stretch/>
        </p:blipFill>
        <p:spPr>
          <a:xfrm>
            <a:off x="11235462" y="112704"/>
            <a:ext cx="720000" cy="720000"/>
          </a:xfrm>
          <a:prstGeom prst="rect">
            <a:avLst/>
          </a:prstGeom>
          <a:noFill/>
          <a:ln>
            <a:noFill/>
          </a:ln>
        </p:spPr>
      </p:pic>
      <p:pic>
        <p:nvPicPr>
          <p:cNvPr id="166" name="Google Shape;166;p2"/>
          <p:cNvPicPr preferRelativeResize="0"/>
          <p:nvPr/>
        </p:nvPicPr>
        <p:blipFill rotWithShape="1">
          <a:blip r:embed="rId5">
            <a:alphaModFix amt="30000"/>
          </a:blip>
          <a:srcRect b="0" l="0" r="0" t="0"/>
          <a:stretch/>
        </p:blipFill>
        <p:spPr>
          <a:xfrm rot="-5400000">
            <a:off x="-3042044" y="3163081"/>
            <a:ext cx="6768000" cy="531838"/>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4" name="Shape 374"/>
        <p:cNvGrpSpPr/>
        <p:nvPr/>
      </p:nvGrpSpPr>
      <p:grpSpPr>
        <a:xfrm>
          <a:off x="0" y="0"/>
          <a:ext cx="0" cy="0"/>
          <a:chOff x="0" y="0"/>
          <a:chExt cx="0" cy="0"/>
        </a:xfrm>
      </p:grpSpPr>
      <p:pic>
        <p:nvPicPr>
          <p:cNvPr descr="Ein Bild, das Schwarz, Dunkelheit enthält.&#10;&#10;Automatisch generierte Beschreibung" id="375" name="Google Shape;375;p20"/>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376" name="Google Shape;376;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377" name="Google Shape;377;p20"/>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378" name="Google Shape;378;p20"/>
          <p:cNvSpPr txBox="1"/>
          <p:nvPr>
            <p:ph idx="11" type="ftr"/>
          </p:nvPr>
        </p:nvSpPr>
        <p:spPr>
          <a:xfrm>
            <a:off x="3248406" y="6489056"/>
            <a:ext cx="5695188" cy="232419"/>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TB01b </a:t>
            </a:r>
            <a:r>
              <a:rPr lang="en-US">
                <a:latin typeface="Calibri"/>
                <a:ea typeface="Calibri"/>
                <a:cs typeface="Calibri"/>
                <a:sym typeface="Calibri"/>
              </a:rPr>
              <a:t>Active vs. Passive Remote Sensing, Remote Sensing Platforms</a:t>
            </a:r>
            <a:endParaRPr>
              <a:latin typeface="Calibri"/>
              <a:ea typeface="Calibri"/>
              <a:cs typeface="Calibri"/>
              <a:sym typeface="Calibri"/>
            </a:endParaRPr>
          </a:p>
          <a:p>
            <a:pPr indent="0" lvl="0" marL="0" rtl="0" algn="ctr">
              <a:lnSpc>
                <a:spcPct val="100000"/>
              </a:lnSpc>
              <a:spcBef>
                <a:spcPts val="0"/>
              </a:spcBef>
              <a:spcAft>
                <a:spcPts val="0"/>
              </a:spcAft>
              <a:buSzPts val="1400"/>
              <a:buNone/>
            </a:pPr>
            <a:r>
              <a:t/>
            </a:r>
            <a:endParaRPr/>
          </a:p>
        </p:txBody>
      </p:sp>
      <p:sp>
        <p:nvSpPr>
          <p:cNvPr id="379" name="Google Shape;379;p20"/>
          <p:cNvSpPr txBox="1"/>
          <p:nvPr/>
        </p:nvSpPr>
        <p:spPr>
          <a:xfrm>
            <a:off x="1023018" y="1885281"/>
            <a:ext cx="10212444" cy="4471069"/>
          </a:xfrm>
          <a:prstGeom prst="rect">
            <a:avLst/>
          </a:prstGeom>
          <a:noFill/>
          <a:ln>
            <a:noFill/>
          </a:ln>
        </p:spPr>
        <p:txBody>
          <a:bodyPr anchorCtr="0" anchor="t" bIns="45700" lIns="91425" spcFirstLastPara="1" rIns="91425" wrap="square" tIns="45700">
            <a:noAutofit/>
          </a:bodyPr>
          <a:lstStyle/>
          <a:p>
            <a:pPr indent="-342900" lvl="0" marL="519113" marR="0" rtl="0" algn="l">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In </a:t>
            </a:r>
            <a:r>
              <a:rPr b="1" i="0" lang="en-US" sz="2000" u="none" cap="none" strike="noStrike">
                <a:solidFill>
                  <a:schemeClr val="dk1"/>
                </a:solidFill>
                <a:latin typeface="Calibri"/>
                <a:ea typeface="Calibri"/>
                <a:cs typeface="Calibri"/>
                <a:sym typeface="Calibri"/>
              </a:rPr>
              <a:t>passive remote sensing clouds </a:t>
            </a:r>
            <a:r>
              <a:rPr b="0" i="0" lang="en-US" sz="2000" u="none" cap="none" strike="noStrike">
                <a:solidFill>
                  <a:schemeClr val="dk1"/>
                </a:solidFill>
                <a:latin typeface="Calibri"/>
                <a:ea typeface="Calibri"/>
                <a:cs typeface="Calibri"/>
                <a:sym typeface="Calibri"/>
              </a:rPr>
              <a:t>may influence the reflectance of ground features or covering them completely</a:t>
            </a:r>
            <a:endParaRPr b="0" i="0" sz="1400" u="none" cap="none" strike="noStrike">
              <a:solidFill>
                <a:srgbClr val="000000"/>
              </a:solidFill>
              <a:latin typeface="Arial"/>
              <a:ea typeface="Arial"/>
              <a:cs typeface="Arial"/>
              <a:sym typeface="Arial"/>
            </a:endParaRPr>
          </a:p>
          <a:p>
            <a:pPr indent="0" lvl="0" marL="176213"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519113" marR="0" rtl="0" algn="l">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A particular class we are interested in must be large enough with respect to the resolution of the imagery we have. There should be always a</a:t>
            </a:r>
            <a:r>
              <a:rPr b="1" i="0" lang="en-US" sz="2000" u="none" cap="none" strike="noStrike">
                <a:solidFill>
                  <a:schemeClr val="dk1"/>
                </a:solidFill>
                <a:latin typeface="Calibri"/>
                <a:ea typeface="Calibri"/>
                <a:cs typeface="Calibri"/>
                <a:sym typeface="Calibri"/>
              </a:rPr>
              <a:t> balance between the size of an object </a:t>
            </a:r>
            <a:br>
              <a:rPr b="1" i="0" lang="en-US" sz="2000" u="none" cap="none" strike="noStrike">
                <a:solidFill>
                  <a:schemeClr val="dk1"/>
                </a:solidFill>
                <a:latin typeface="Calibri"/>
                <a:ea typeface="Calibri"/>
                <a:cs typeface="Calibri"/>
                <a:sym typeface="Calibri"/>
              </a:rPr>
            </a:br>
            <a:r>
              <a:rPr b="1" i="0" lang="en-US" sz="2000" u="none" cap="none" strike="noStrike">
                <a:solidFill>
                  <a:schemeClr val="dk1"/>
                </a:solidFill>
                <a:latin typeface="Calibri"/>
                <a:ea typeface="Calibri"/>
                <a:cs typeface="Calibri"/>
                <a:sym typeface="Calibri"/>
              </a:rPr>
              <a:t>to be detected</a:t>
            </a:r>
            <a:r>
              <a:rPr b="0" i="0" lang="en-US" sz="2000" u="none" cap="none" strike="noStrike">
                <a:solidFill>
                  <a:schemeClr val="dk1"/>
                </a:solidFill>
                <a:latin typeface="Calibri"/>
                <a:ea typeface="Calibri"/>
                <a:cs typeface="Calibri"/>
                <a:sym typeface="Calibri"/>
              </a:rPr>
              <a:t> </a:t>
            </a:r>
            <a:r>
              <a:rPr b="1" i="0" lang="en-US" sz="2000" u="none" cap="none" strike="noStrike">
                <a:solidFill>
                  <a:schemeClr val="dk1"/>
                </a:solidFill>
                <a:latin typeface="Calibri"/>
                <a:ea typeface="Calibri"/>
                <a:cs typeface="Calibri"/>
                <a:sym typeface="Calibri"/>
              </a:rPr>
              <a:t>and the spatial resolution</a:t>
            </a:r>
            <a:r>
              <a:rPr b="0" i="0" lang="en-US" sz="2000" u="none" cap="none" strike="noStrike">
                <a:solidFill>
                  <a:schemeClr val="dk1"/>
                </a:solidFill>
                <a:latin typeface="Calibri"/>
                <a:ea typeface="Calibri"/>
                <a:cs typeface="Calibri"/>
                <a:sym typeface="Calibri"/>
              </a:rPr>
              <a:t> of an image cell</a:t>
            </a:r>
            <a:endParaRPr b="0" i="0" sz="1400" u="none" cap="none" strike="noStrike">
              <a:solidFill>
                <a:srgbClr val="000000"/>
              </a:solidFill>
              <a:latin typeface="Arial"/>
              <a:ea typeface="Arial"/>
              <a:cs typeface="Arial"/>
              <a:sym typeface="Arial"/>
            </a:endParaRPr>
          </a:p>
          <a:p>
            <a:pPr indent="0" lvl="0" marL="176213"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519113" marR="0" rtl="0" algn="l">
              <a:lnSpc>
                <a:spcPct val="100000"/>
              </a:lnSpc>
              <a:spcBef>
                <a:spcPts val="0"/>
              </a:spcBef>
              <a:spcAft>
                <a:spcPts val="0"/>
              </a:spcAft>
              <a:buClr>
                <a:schemeClr val="dk1"/>
              </a:buClr>
              <a:buSzPts val="2000"/>
              <a:buFont typeface="Arial"/>
              <a:buChar char="•"/>
            </a:pPr>
            <a:r>
              <a:rPr b="1" i="0" lang="en-US" sz="2000" u="none" cap="none" strike="noStrike">
                <a:solidFill>
                  <a:schemeClr val="dk1"/>
                </a:solidFill>
                <a:latin typeface="Calibri"/>
                <a:ea typeface="Calibri"/>
                <a:cs typeface="Calibri"/>
                <a:sym typeface="Calibri"/>
              </a:rPr>
              <a:t>Some features cannot be separated only based on spectral signature</a:t>
            </a:r>
            <a:r>
              <a:rPr b="0" i="0" lang="en-US" sz="2000" u="none" cap="none" strike="noStrike">
                <a:solidFill>
                  <a:schemeClr val="dk1"/>
                </a:solidFill>
                <a:latin typeface="Calibri"/>
                <a:ea typeface="Calibri"/>
                <a:cs typeface="Calibri"/>
                <a:sym typeface="Calibri"/>
              </a:rPr>
              <a:t> of target reflected in the image. It may be difficult to separate some certain tree species without supporting ground-truth data</a:t>
            </a:r>
            <a:endParaRPr b="0" i="0" sz="1400" u="none" cap="none" strike="noStrike">
              <a:solidFill>
                <a:srgbClr val="000000"/>
              </a:solidFill>
              <a:latin typeface="Arial"/>
              <a:ea typeface="Arial"/>
              <a:cs typeface="Arial"/>
              <a:sym typeface="Arial"/>
            </a:endParaRPr>
          </a:p>
          <a:p>
            <a:pPr indent="-215900" lvl="0" marL="519113"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215900" lvl="0" marL="519113"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p:txBody>
      </p:sp>
      <p:sp>
        <p:nvSpPr>
          <p:cNvPr id="380" name="Google Shape;380;p20"/>
          <p:cNvSpPr txBox="1"/>
          <p:nvPr/>
        </p:nvSpPr>
        <p:spPr>
          <a:xfrm>
            <a:off x="902757" y="112704"/>
            <a:ext cx="7537155" cy="86177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Arial Narrow"/>
              <a:ea typeface="Arial Narrow"/>
              <a:cs typeface="Arial Narrow"/>
              <a:sym typeface="Arial Narrow"/>
            </a:endParaRPr>
          </a:p>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Passive Remote Sensing - Limitations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5" name="Shape 385"/>
        <p:cNvGrpSpPr/>
        <p:nvPr/>
      </p:nvGrpSpPr>
      <p:grpSpPr>
        <a:xfrm>
          <a:off x="0" y="0"/>
          <a:ext cx="0" cy="0"/>
          <a:chOff x="0" y="0"/>
          <a:chExt cx="0" cy="0"/>
        </a:xfrm>
      </p:grpSpPr>
      <p:pic>
        <p:nvPicPr>
          <p:cNvPr descr="Ein Bild, das Schwarz, Dunkelheit enthält.&#10;&#10;Automatisch generierte Beschreibung" id="386" name="Google Shape;386;p21"/>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387" name="Google Shape;387;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388" name="Google Shape;388;p21"/>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389" name="Google Shape;389;p21"/>
          <p:cNvSpPr txBox="1"/>
          <p:nvPr>
            <p:ph idx="11" type="ftr"/>
          </p:nvPr>
        </p:nvSpPr>
        <p:spPr>
          <a:xfrm>
            <a:off x="3248406" y="6489056"/>
            <a:ext cx="5695188" cy="232419"/>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TB01b </a:t>
            </a:r>
            <a:r>
              <a:rPr lang="en-US">
                <a:latin typeface="Calibri"/>
                <a:ea typeface="Calibri"/>
                <a:cs typeface="Calibri"/>
                <a:sym typeface="Calibri"/>
              </a:rPr>
              <a:t>Active vs. Passive Remote Sensing, Remote Sensing Platforms</a:t>
            </a:r>
            <a:endParaRPr>
              <a:latin typeface="Calibri"/>
              <a:ea typeface="Calibri"/>
              <a:cs typeface="Calibri"/>
              <a:sym typeface="Calibri"/>
            </a:endParaRPr>
          </a:p>
          <a:p>
            <a:pPr indent="0" lvl="0" marL="0" rtl="0" algn="ctr">
              <a:lnSpc>
                <a:spcPct val="100000"/>
              </a:lnSpc>
              <a:spcBef>
                <a:spcPts val="0"/>
              </a:spcBef>
              <a:spcAft>
                <a:spcPts val="0"/>
              </a:spcAft>
              <a:buSzPts val="1400"/>
              <a:buNone/>
            </a:pPr>
            <a:r>
              <a:t/>
            </a:r>
            <a:endParaRPr/>
          </a:p>
        </p:txBody>
      </p:sp>
      <p:sp>
        <p:nvSpPr>
          <p:cNvPr id="390" name="Google Shape;390;p21"/>
          <p:cNvSpPr txBox="1"/>
          <p:nvPr/>
        </p:nvSpPr>
        <p:spPr>
          <a:xfrm>
            <a:off x="902757" y="112704"/>
            <a:ext cx="9987747" cy="86177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Arial Narrow"/>
              <a:ea typeface="Arial Narrow"/>
              <a:cs typeface="Arial Narrow"/>
              <a:sym typeface="Arial Narrow"/>
            </a:endParaRPr>
          </a:p>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Passive Remote Sensing – Optical Satellites </a:t>
            </a:r>
            <a:endParaRPr b="0" i="0" sz="1400" u="none" cap="none" strike="noStrike">
              <a:solidFill>
                <a:srgbClr val="000000"/>
              </a:solidFill>
              <a:latin typeface="Arial"/>
              <a:ea typeface="Arial"/>
              <a:cs typeface="Arial"/>
              <a:sym typeface="Arial"/>
            </a:endParaRPr>
          </a:p>
        </p:txBody>
      </p:sp>
      <p:grpSp>
        <p:nvGrpSpPr>
          <p:cNvPr id="391" name="Google Shape;391;p21"/>
          <p:cNvGrpSpPr/>
          <p:nvPr/>
        </p:nvGrpSpPr>
        <p:grpSpPr>
          <a:xfrm>
            <a:off x="2411789" y="1211767"/>
            <a:ext cx="7911787" cy="5068312"/>
            <a:chOff x="2411789" y="1211767"/>
            <a:chExt cx="7911787" cy="5068312"/>
          </a:xfrm>
        </p:grpSpPr>
        <p:pic>
          <p:nvPicPr>
            <p:cNvPr descr="Ein Bild, das Transport, Satellit, Raumfahrzeug, Weltraum enthält.&#10;&#10;Automatisch generierte Beschreibung" id="392" name="Google Shape;392;p21"/>
            <p:cNvPicPr preferRelativeResize="0"/>
            <p:nvPr/>
          </p:nvPicPr>
          <p:blipFill rotWithShape="1">
            <a:blip r:embed="rId5">
              <a:alphaModFix/>
            </a:blip>
            <a:srcRect b="0" l="0" r="0" t="0"/>
            <a:stretch/>
          </p:blipFill>
          <p:spPr>
            <a:xfrm>
              <a:off x="2411789" y="1211767"/>
              <a:ext cx="7368421" cy="5040000"/>
            </a:xfrm>
            <a:prstGeom prst="rect">
              <a:avLst/>
            </a:prstGeom>
            <a:noFill/>
            <a:ln>
              <a:noFill/>
            </a:ln>
          </p:spPr>
        </p:pic>
        <p:sp>
          <p:nvSpPr>
            <p:cNvPr id="393" name="Google Shape;393;p21"/>
            <p:cNvSpPr txBox="1"/>
            <p:nvPr/>
          </p:nvSpPr>
          <p:spPr>
            <a:xfrm>
              <a:off x="8851392" y="6003080"/>
              <a:ext cx="1472184"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chemeClr val="dk1"/>
                  </a:solidFill>
                  <a:latin typeface="Calibri"/>
                  <a:ea typeface="Calibri"/>
                  <a:cs typeface="Calibri"/>
                  <a:sym typeface="Calibri"/>
                </a:rPr>
                <a:t>Shutterstock</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8" name="Shape 398"/>
        <p:cNvGrpSpPr/>
        <p:nvPr/>
      </p:nvGrpSpPr>
      <p:grpSpPr>
        <a:xfrm>
          <a:off x="0" y="0"/>
          <a:ext cx="0" cy="0"/>
          <a:chOff x="0" y="0"/>
          <a:chExt cx="0" cy="0"/>
        </a:xfrm>
      </p:grpSpPr>
      <p:pic>
        <p:nvPicPr>
          <p:cNvPr descr="Ein Bild, das Schwarz, Dunkelheit enthält.&#10;&#10;Automatisch generierte Beschreibung" id="399" name="Google Shape;399;p22"/>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400" name="Google Shape;400;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401" name="Google Shape;401;p22"/>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402" name="Google Shape;402;p22"/>
          <p:cNvSpPr txBox="1"/>
          <p:nvPr>
            <p:ph idx="11" type="ftr"/>
          </p:nvPr>
        </p:nvSpPr>
        <p:spPr>
          <a:xfrm>
            <a:off x="3248406" y="6489056"/>
            <a:ext cx="5695188" cy="232419"/>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TB01b </a:t>
            </a:r>
            <a:r>
              <a:rPr lang="en-US">
                <a:latin typeface="Calibri"/>
                <a:ea typeface="Calibri"/>
                <a:cs typeface="Calibri"/>
                <a:sym typeface="Calibri"/>
              </a:rPr>
              <a:t>Active vs. Passive Remote Sensing, Remote Sensing Platforms</a:t>
            </a:r>
            <a:endParaRPr>
              <a:latin typeface="Calibri"/>
              <a:ea typeface="Calibri"/>
              <a:cs typeface="Calibri"/>
              <a:sym typeface="Calibri"/>
            </a:endParaRPr>
          </a:p>
          <a:p>
            <a:pPr indent="0" lvl="0" marL="0" rtl="0" algn="ctr">
              <a:lnSpc>
                <a:spcPct val="100000"/>
              </a:lnSpc>
              <a:spcBef>
                <a:spcPts val="0"/>
              </a:spcBef>
              <a:spcAft>
                <a:spcPts val="0"/>
              </a:spcAft>
              <a:buSzPts val="1400"/>
              <a:buNone/>
            </a:pPr>
            <a:r>
              <a:t/>
            </a:r>
            <a:endParaRPr/>
          </a:p>
        </p:txBody>
      </p:sp>
      <p:sp>
        <p:nvSpPr>
          <p:cNvPr id="403" name="Google Shape;403;p22"/>
          <p:cNvSpPr txBox="1"/>
          <p:nvPr/>
        </p:nvSpPr>
        <p:spPr>
          <a:xfrm>
            <a:off x="902757" y="112704"/>
            <a:ext cx="9987747" cy="86177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Arial Narrow"/>
              <a:ea typeface="Arial Narrow"/>
              <a:cs typeface="Arial Narrow"/>
              <a:sym typeface="Arial Narrow"/>
            </a:endParaRPr>
          </a:p>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Passive Remote Sensing – Multispectral Satellites </a:t>
            </a:r>
            <a:endParaRPr b="0" i="0" sz="1400" u="none" cap="none" strike="noStrike">
              <a:solidFill>
                <a:srgbClr val="000000"/>
              </a:solidFill>
              <a:latin typeface="Arial"/>
              <a:ea typeface="Arial"/>
              <a:cs typeface="Arial"/>
              <a:sym typeface="Arial"/>
            </a:endParaRPr>
          </a:p>
        </p:txBody>
      </p:sp>
      <p:sp>
        <p:nvSpPr>
          <p:cNvPr id="404" name="Google Shape;404;p22"/>
          <p:cNvSpPr txBox="1"/>
          <p:nvPr/>
        </p:nvSpPr>
        <p:spPr>
          <a:xfrm>
            <a:off x="902757" y="1324086"/>
            <a:ext cx="9738300" cy="501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The Advanced Very High Resolution Radiometer (</a:t>
            </a:r>
            <a:r>
              <a:rPr b="1" i="0" lang="en-US" sz="2000" u="none" cap="none" strike="noStrike">
                <a:solidFill>
                  <a:schemeClr val="dk1"/>
                </a:solidFill>
                <a:latin typeface="Calibri"/>
                <a:ea typeface="Calibri"/>
                <a:cs typeface="Calibri"/>
                <a:sym typeface="Calibri"/>
              </a:rPr>
              <a:t>AVHRR</a:t>
            </a:r>
            <a:r>
              <a:rPr b="0" i="0" lang="en-US" sz="2000" u="none" cap="none" strike="noStrike">
                <a:solidFill>
                  <a:schemeClr val="dk1"/>
                </a:solidFill>
                <a:latin typeface="Calibri"/>
                <a:ea typeface="Calibri"/>
                <a:cs typeface="Calibri"/>
                <a:sym typeface="Calibri"/>
              </a:rPr>
              <a:t>) acquires measurements of land and sea surface temperature, cloud cover, snow and ice cover, soil moisture, and vegetation indices. Data are also used for volcanic eruption monitoring.</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rPr b="1" i="0" lang="en-US" sz="2000" u="none" cap="none" strike="noStrike">
                <a:solidFill>
                  <a:schemeClr val="dk1"/>
                </a:solidFill>
                <a:latin typeface="Calibri"/>
                <a:ea typeface="Calibri"/>
                <a:cs typeface="Calibri"/>
                <a:sym typeface="Calibri"/>
              </a:rPr>
              <a:t>Specifications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Spatial Resolution:	1000 m</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Temporal Resolution:	1 day</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Spectral Bands:		5</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Data available since:	1981</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AVHRR consists of five different channels in which first two were red and NIR (0.6 </a:t>
            </a:r>
            <a:r>
              <a:rPr b="0" i="0" lang="en-US" sz="2000" u="none" cap="none" strike="noStrike">
                <a:solidFill>
                  <a:srgbClr val="202122"/>
                </a:solidFill>
                <a:highlight>
                  <a:srgbClr val="FFFFFF"/>
                </a:highlight>
                <a:latin typeface="Calibri"/>
                <a:ea typeface="Calibri"/>
                <a:cs typeface="Calibri"/>
                <a:sym typeface="Calibri"/>
              </a:rPr>
              <a:t>μ</a:t>
            </a:r>
            <a:r>
              <a:rPr b="0" i="0" lang="en-US" sz="2000" u="none" cap="none" strike="noStrike">
                <a:solidFill>
                  <a:schemeClr val="dk1"/>
                </a:solidFill>
                <a:latin typeface="Calibri"/>
                <a:ea typeface="Calibri"/>
                <a:cs typeface="Calibri"/>
                <a:sym typeface="Calibri"/>
              </a:rPr>
              <a:t>m and 0.9 </a:t>
            </a:r>
            <a:r>
              <a:rPr b="0" i="0" lang="en-US" sz="2000" u="none" cap="none" strike="noStrike">
                <a:solidFill>
                  <a:srgbClr val="202122"/>
                </a:solidFill>
                <a:highlight>
                  <a:srgbClr val="FFFFFF"/>
                </a:highlight>
                <a:latin typeface="Calibri"/>
                <a:ea typeface="Calibri"/>
                <a:cs typeface="Calibri"/>
                <a:sym typeface="Calibri"/>
              </a:rPr>
              <a:t>μ</a:t>
            </a:r>
            <a:r>
              <a:rPr b="0" i="0" lang="en-US" sz="2000" u="none" cap="none" strike="noStrike">
                <a:solidFill>
                  <a:schemeClr val="dk1"/>
                </a:solidFill>
                <a:latin typeface="Calibri"/>
                <a:ea typeface="Calibri"/>
                <a:cs typeface="Calibri"/>
                <a:sym typeface="Calibri"/>
              </a:rPr>
              <a:t>m respectively), third is located at 3.6 </a:t>
            </a:r>
            <a:r>
              <a:rPr b="0" i="0" lang="en-US" sz="2000" u="none" cap="none" strike="noStrike">
                <a:solidFill>
                  <a:srgbClr val="202122"/>
                </a:solidFill>
                <a:highlight>
                  <a:srgbClr val="FFFFFF"/>
                </a:highlight>
                <a:latin typeface="Calibri"/>
                <a:ea typeface="Calibri"/>
                <a:cs typeface="Calibri"/>
                <a:sym typeface="Calibri"/>
              </a:rPr>
              <a:t>μ</a:t>
            </a:r>
            <a:r>
              <a:rPr b="0" i="0" lang="en-US" sz="2000" u="none" cap="none" strike="noStrike">
                <a:solidFill>
                  <a:schemeClr val="dk1"/>
                </a:solidFill>
                <a:latin typeface="Calibri"/>
                <a:ea typeface="Calibri"/>
                <a:cs typeface="Calibri"/>
                <a:sym typeface="Calibri"/>
              </a:rPr>
              <a:t>mand remaining two channels are thermal radiation bands with wavelength 11 </a:t>
            </a:r>
            <a:r>
              <a:rPr b="0" i="0" lang="en-US" sz="2000" u="none" cap="none" strike="noStrike">
                <a:solidFill>
                  <a:srgbClr val="202122"/>
                </a:solidFill>
                <a:highlight>
                  <a:srgbClr val="FFFFFF"/>
                </a:highlight>
                <a:latin typeface="Calibri"/>
                <a:ea typeface="Calibri"/>
                <a:cs typeface="Calibri"/>
                <a:sym typeface="Calibri"/>
              </a:rPr>
              <a:t>μ</a:t>
            </a:r>
            <a:r>
              <a:rPr b="0" i="0" lang="en-US" sz="2000" u="none" cap="none" strike="noStrike">
                <a:solidFill>
                  <a:schemeClr val="dk1"/>
                </a:solidFill>
                <a:latin typeface="Calibri"/>
                <a:ea typeface="Calibri"/>
                <a:cs typeface="Calibri"/>
                <a:sym typeface="Calibri"/>
              </a:rPr>
              <a:t>m and 12 </a:t>
            </a:r>
            <a:r>
              <a:rPr b="0" i="0" lang="en-US" sz="2000" u="none" cap="none" strike="noStrike">
                <a:solidFill>
                  <a:srgbClr val="202122"/>
                </a:solidFill>
                <a:highlight>
                  <a:srgbClr val="FFFFFF"/>
                </a:highlight>
                <a:latin typeface="Calibri"/>
                <a:ea typeface="Calibri"/>
                <a:cs typeface="Calibri"/>
                <a:sym typeface="Calibri"/>
              </a:rPr>
              <a:t>μ</a:t>
            </a:r>
            <a:r>
              <a:rPr b="0" i="0" lang="en-US" sz="2000" u="none" cap="none" strike="noStrike">
                <a:solidFill>
                  <a:schemeClr val="dk1"/>
                </a:solidFill>
                <a:latin typeface="Calibri"/>
                <a:ea typeface="Calibri"/>
                <a:cs typeface="Calibri"/>
                <a:sym typeface="Calibri"/>
              </a:rPr>
              <a:t>m.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9" name="Shape 409"/>
        <p:cNvGrpSpPr/>
        <p:nvPr/>
      </p:nvGrpSpPr>
      <p:grpSpPr>
        <a:xfrm>
          <a:off x="0" y="0"/>
          <a:ext cx="0" cy="0"/>
          <a:chOff x="0" y="0"/>
          <a:chExt cx="0" cy="0"/>
        </a:xfrm>
      </p:grpSpPr>
      <p:pic>
        <p:nvPicPr>
          <p:cNvPr descr="Ein Bild, das Schwarz, Dunkelheit enthält.&#10;&#10;Automatisch generierte Beschreibung" id="410" name="Google Shape;410;p23"/>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411" name="Google Shape;411;p2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412" name="Google Shape;412;p23"/>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413" name="Google Shape;413;p23"/>
          <p:cNvSpPr txBox="1"/>
          <p:nvPr>
            <p:ph idx="11" type="ftr"/>
          </p:nvPr>
        </p:nvSpPr>
        <p:spPr>
          <a:xfrm>
            <a:off x="3248406" y="6489056"/>
            <a:ext cx="5695188" cy="232419"/>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TB01b </a:t>
            </a:r>
            <a:r>
              <a:rPr lang="en-US">
                <a:latin typeface="Calibri"/>
                <a:ea typeface="Calibri"/>
                <a:cs typeface="Calibri"/>
                <a:sym typeface="Calibri"/>
              </a:rPr>
              <a:t>Active vs. Passive Remote Sensing, Remote Sensing Platforms</a:t>
            </a:r>
            <a:endParaRPr>
              <a:latin typeface="Calibri"/>
              <a:ea typeface="Calibri"/>
              <a:cs typeface="Calibri"/>
              <a:sym typeface="Calibri"/>
            </a:endParaRPr>
          </a:p>
          <a:p>
            <a:pPr indent="0" lvl="0" marL="0" rtl="0" algn="ctr">
              <a:lnSpc>
                <a:spcPct val="100000"/>
              </a:lnSpc>
              <a:spcBef>
                <a:spcPts val="0"/>
              </a:spcBef>
              <a:spcAft>
                <a:spcPts val="0"/>
              </a:spcAft>
              <a:buSzPts val="1400"/>
              <a:buNone/>
            </a:pPr>
            <a:r>
              <a:t/>
            </a:r>
            <a:endParaRPr/>
          </a:p>
        </p:txBody>
      </p:sp>
      <p:sp>
        <p:nvSpPr>
          <p:cNvPr id="414" name="Google Shape;414;p23"/>
          <p:cNvSpPr txBox="1"/>
          <p:nvPr/>
        </p:nvSpPr>
        <p:spPr>
          <a:xfrm>
            <a:off x="902757" y="112704"/>
            <a:ext cx="9987747" cy="86177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Arial Narrow"/>
              <a:ea typeface="Arial Narrow"/>
              <a:cs typeface="Arial Narrow"/>
              <a:sym typeface="Arial Narrow"/>
            </a:endParaRPr>
          </a:p>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Passive Remote Sensing – Multispectral Satellites </a:t>
            </a:r>
            <a:endParaRPr b="0" i="0" sz="1400" u="none" cap="none" strike="noStrike">
              <a:solidFill>
                <a:srgbClr val="000000"/>
              </a:solidFill>
              <a:latin typeface="Arial"/>
              <a:ea typeface="Arial"/>
              <a:cs typeface="Arial"/>
              <a:sym typeface="Arial"/>
            </a:endParaRPr>
          </a:p>
        </p:txBody>
      </p:sp>
      <p:sp>
        <p:nvSpPr>
          <p:cNvPr id="415" name="Google Shape;415;p23"/>
          <p:cNvSpPr txBox="1"/>
          <p:nvPr/>
        </p:nvSpPr>
        <p:spPr>
          <a:xfrm>
            <a:off x="902757" y="1324086"/>
            <a:ext cx="9738360" cy="440120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Arial"/>
              <a:buNone/>
            </a:pPr>
            <a:r>
              <a:rPr b="1" i="0" lang="en-US" sz="2000" u="none" cap="none" strike="noStrike">
                <a:solidFill>
                  <a:schemeClr val="dk1"/>
                </a:solidFill>
                <a:latin typeface="Calibri"/>
                <a:ea typeface="Calibri"/>
                <a:cs typeface="Calibri"/>
                <a:sym typeface="Calibri"/>
              </a:rPr>
              <a:t>MODIS</a:t>
            </a:r>
            <a:r>
              <a:rPr b="0" i="0" lang="en-US" sz="2000" u="none" cap="none" strike="noStrike">
                <a:solidFill>
                  <a:schemeClr val="dk1"/>
                </a:solidFill>
                <a:latin typeface="Calibri"/>
                <a:ea typeface="Calibri"/>
                <a:cs typeface="Calibri"/>
                <a:sym typeface="Calibri"/>
              </a:rPr>
              <a:t> (or Moderate Resolution Imaging Spectroradiometer) is a key instrument aboard the Terra (originally known as EOS AM-1) and Aqua (originally known as EOS PM-1) satellites.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rPr b="1" i="0" lang="en-US" sz="2000" u="none" cap="none" strike="noStrike">
                <a:solidFill>
                  <a:schemeClr val="dk1"/>
                </a:solidFill>
                <a:latin typeface="Calibri"/>
                <a:ea typeface="Calibri"/>
                <a:cs typeface="Calibri"/>
                <a:sym typeface="Calibri"/>
              </a:rPr>
              <a:t>Specifications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Spatial Resolution:	250 m (bands 1-2), 500 m (bands 3-7), 1000 m (bands 8-36)</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Temporal Resolution:	1-2 days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Spectral Bands:		36</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Data available since:	1999</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MODIS data will improve our understanding of global dynamics and processes occurring on the land, in the oceans, and in the lower atmosphere.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0" name="Shape 420"/>
        <p:cNvGrpSpPr/>
        <p:nvPr/>
      </p:nvGrpSpPr>
      <p:grpSpPr>
        <a:xfrm>
          <a:off x="0" y="0"/>
          <a:ext cx="0" cy="0"/>
          <a:chOff x="0" y="0"/>
          <a:chExt cx="0" cy="0"/>
        </a:xfrm>
      </p:grpSpPr>
      <p:pic>
        <p:nvPicPr>
          <p:cNvPr descr="Ein Bild, das Schwarz, Dunkelheit enthält.&#10;&#10;Automatisch generierte Beschreibung" id="421" name="Google Shape;421;p24"/>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422" name="Google Shape;422;p2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423" name="Google Shape;423;p24"/>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424" name="Google Shape;424;p24"/>
          <p:cNvSpPr txBox="1"/>
          <p:nvPr>
            <p:ph idx="11" type="ftr"/>
          </p:nvPr>
        </p:nvSpPr>
        <p:spPr>
          <a:xfrm>
            <a:off x="3248406" y="6489056"/>
            <a:ext cx="5695188" cy="232419"/>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TB01b </a:t>
            </a:r>
            <a:r>
              <a:rPr lang="en-US">
                <a:latin typeface="Calibri"/>
                <a:ea typeface="Calibri"/>
                <a:cs typeface="Calibri"/>
                <a:sym typeface="Calibri"/>
              </a:rPr>
              <a:t>Active vs. Passive Remote Sensing, Remote Sensing Platforms</a:t>
            </a:r>
            <a:endParaRPr>
              <a:latin typeface="Calibri"/>
              <a:ea typeface="Calibri"/>
              <a:cs typeface="Calibri"/>
              <a:sym typeface="Calibri"/>
            </a:endParaRPr>
          </a:p>
          <a:p>
            <a:pPr indent="0" lvl="0" marL="0" rtl="0" algn="ctr">
              <a:lnSpc>
                <a:spcPct val="100000"/>
              </a:lnSpc>
              <a:spcBef>
                <a:spcPts val="0"/>
              </a:spcBef>
              <a:spcAft>
                <a:spcPts val="0"/>
              </a:spcAft>
              <a:buSzPts val="1400"/>
              <a:buNone/>
            </a:pPr>
            <a:r>
              <a:t/>
            </a:r>
            <a:endParaRPr/>
          </a:p>
        </p:txBody>
      </p:sp>
      <p:sp>
        <p:nvSpPr>
          <p:cNvPr id="425" name="Google Shape;425;p24"/>
          <p:cNvSpPr txBox="1"/>
          <p:nvPr/>
        </p:nvSpPr>
        <p:spPr>
          <a:xfrm>
            <a:off x="902757" y="112704"/>
            <a:ext cx="9987747" cy="86177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Arial Narrow"/>
              <a:ea typeface="Arial Narrow"/>
              <a:cs typeface="Arial Narrow"/>
              <a:sym typeface="Arial Narrow"/>
            </a:endParaRPr>
          </a:p>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Passive Remote Sensing – Multispectral Satellites </a:t>
            </a:r>
            <a:endParaRPr b="0" i="0" sz="1400" u="none" cap="none" strike="noStrike">
              <a:solidFill>
                <a:srgbClr val="000000"/>
              </a:solidFill>
              <a:latin typeface="Arial"/>
              <a:ea typeface="Arial"/>
              <a:cs typeface="Arial"/>
              <a:sym typeface="Arial"/>
            </a:endParaRPr>
          </a:p>
        </p:txBody>
      </p:sp>
      <p:sp>
        <p:nvSpPr>
          <p:cNvPr id="426" name="Google Shape;426;p24"/>
          <p:cNvSpPr txBox="1"/>
          <p:nvPr/>
        </p:nvSpPr>
        <p:spPr>
          <a:xfrm>
            <a:off x="902757" y="1324086"/>
            <a:ext cx="9738360" cy="470898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The </a:t>
            </a:r>
            <a:r>
              <a:rPr b="1" i="0" lang="en-US" sz="2000" u="none" cap="none" strike="noStrike">
                <a:solidFill>
                  <a:schemeClr val="dk1"/>
                </a:solidFill>
                <a:latin typeface="Calibri"/>
                <a:ea typeface="Calibri"/>
                <a:cs typeface="Calibri"/>
                <a:sym typeface="Calibri"/>
              </a:rPr>
              <a:t>Landsat program</a:t>
            </a:r>
            <a:r>
              <a:rPr b="0" i="0" lang="en-US" sz="2000" u="none" cap="none" strike="noStrike">
                <a:solidFill>
                  <a:schemeClr val="dk1"/>
                </a:solidFill>
                <a:latin typeface="Calibri"/>
                <a:ea typeface="Calibri"/>
                <a:cs typeface="Calibri"/>
                <a:sym typeface="Calibri"/>
              </a:rPr>
              <a:t> is the longest-running enterprise for acquisition of satellite imagery </a:t>
            </a:r>
            <a:br>
              <a:rPr b="0" i="0" lang="en-US" sz="2000" u="none" cap="none" strike="noStrike">
                <a:solidFill>
                  <a:schemeClr val="dk1"/>
                </a:solidFill>
                <a:latin typeface="Calibri"/>
                <a:ea typeface="Calibri"/>
                <a:cs typeface="Calibri"/>
                <a:sym typeface="Calibri"/>
              </a:rPr>
            </a:br>
            <a:r>
              <a:rPr b="0" i="0" lang="en-US" sz="2000" u="none" cap="none" strike="noStrike">
                <a:solidFill>
                  <a:schemeClr val="dk1"/>
                </a:solidFill>
                <a:latin typeface="Calibri"/>
                <a:ea typeface="Calibri"/>
                <a:cs typeface="Calibri"/>
                <a:sym typeface="Calibri"/>
              </a:rPr>
              <a:t>of earth. It is a joint NASA / USGS program.</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rPr b="1" i="0" lang="en-US" sz="2000" u="none" cap="none" strike="noStrike">
                <a:solidFill>
                  <a:schemeClr val="dk1"/>
                </a:solidFill>
                <a:latin typeface="Calibri"/>
                <a:ea typeface="Calibri"/>
                <a:cs typeface="Calibri"/>
                <a:sym typeface="Calibri"/>
              </a:rPr>
              <a:t>Specifications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Spatial Resolution:	30 m (bands 1-7; 9), 15 m (band 8), 100 m (bands 10-11)</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Temporal Resolution:	16 days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Spectral Bands:		11</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Data available since:	1972</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Since 1972, Landsat satellites have continuously acquired images of the Earth’s land </a:t>
            </a:r>
            <a:br>
              <a:rPr b="0" i="0" lang="en-US" sz="2000" u="none" cap="none" strike="noStrike">
                <a:solidFill>
                  <a:schemeClr val="dk1"/>
                </a:solidFill>
                <a:latin typeface="Calibri"/>
                <a:ea typeface="Calibri"/>
                <a:cs typeface="Calibri"/>
                <a:sym typeface="Calibri"/>
              </a:rPr>
            </a:br>
            <a:r>
              <a:rPr b="0" i="0" lang="en-US" sz="2000" u="none" cap="none" strike="noStrike">
                <a:solidFill>
                  <a:schemeClr val="dk1"/>
                </a:solidFill>
                <a:latin typeface="Calibri"/>
                <a:ea typeface="Calibri"/>
                <a:cs typeface="Calibri"/>
                <a:sym typeface="Calibri"/>
              </a:rPr>
              <a:t>surface, providing uninterrupted data to help land managers and policymakers make informed decisions about natural resources and the environment.</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1" name="Shape 431"/>
        <p:cNvGrpSpPr/>
        <p:nvPr/>
      </p:nvGrpSpPr>
      <p:grpSpPr>
        <a:xfrm>
          <a:off x="0" y="0"/>
          <a:ext cx="0" cy="0"/>
          <a:chOff x="0" y="0"/>
          <a:chExt cx="0" cy="0"/>
        </a:xfrm>
      </p:grpSpPr>
      <p:pic>
        <p:nvPicPr>
          <p:cNvPr descr="Ein Bild, das Schwarz, Dunkelheit enthält.&#10;&#10;Automatisch generierte Beschreibung" id="432" name="Google Shape;432;p25"/>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433" name="Google Shape;433;p2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434" name="Google Shape;434;p25"/>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435" name="Google Shape;435;p25"/>
          <p:cNvSpPr txBox="1"/>
          <p:nvPr>
            <p:ph idx="11" type="ftr"/>
          </p:nvPr>
        </p:nvSpPr>
        <p:spPr>
          <a:xfrm>
            <a:off x="3248406" y="6489056"/>
            <a:ext cx="5695188" cy="232419"/>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TB01b </a:t>
            </a:r>
            <a:r>
              <a:rPr lang="en-US">
                <a:latin typeface="Calibri"/>
                <a:ea typeface="Calibri"/>
                <a:cs typeface="Calibri"/>
                <a:sym typeface="Calibri"/>
              </a:rPr>
              <a:t>Active vs. Passive Remote Sensing, Remote Sensing Platforms</a:t>
            </a:r>
            <a:endParaRPr>
              <a:latin typeface="Calibri"/>
              <a:ea typeface="Calibri"/>
              <a:cs typeface="Calibri"/>
              <a:sym typeface="Calibri"/>
            </a:endParaRPr>
          </a:p>
          <a:p>
            <a:pPr indent="0" lvl="0" marL="0" rtl="0" algn="ctr">
              <a:lnSpc>
                <a:spcPct val="100000"/>
              </a:lnSpc>
              <a:spcBef>
                <a:spcPts val="0"/>
              </a:spcBef>
              <a:spcAft>
                <a:spcPts val="0"/>
              </a:spcAft>
              <a:buSzPts val="1400"/>
              <a:buNone/>
            </a:pPr>
            <a:r>
              <a:t/>
            </a:r>
            <a:endParaRPr/>
          </a:p>
        </p:txBody>
      </p:sp>
      <p:sp>
        <p:nvSpPr>
          <p:cNvPr id="436" name="Google Shape;436;p25"/>
          <p:cNvSpPr txBox="1"/>
          <p:nvPr/>
        </p:nvSpPr>
        <p:spPr>
          <a:xfrm>
            <a:off x="902757" y="112704"/>
            <a:ext cx="9987747" cy="86177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Arial Narrow"/>
              <a:ea typeface="Arial Narrow"/>
              <a:cs typeface="Arial Narrow"/>
              <a:sym typeface="Arial Narrow"/>
            </a:endParaRPr>
          </a:p>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Passive Remote Sensing – Multispectral Satellites </a:t>
            </a:r>
            <a:endParaRPr b="0" i="0" sz="1400" u="none" cap="none" strike="noStrike">
              <a:solidFill>
                <a:srgbClr val="000000"/>
              </a:solidFill>
              <a:latin typeface="Arial"/>
              <a:ea typeface="Arial"/>
              <a:cs typeface="Arial"/>
              <a:sym typeface="Arial"/>
            </a:endParaRPr>
          </a:p>
        </p:txBody>
      </p:sp>
      <p:sp>
        <p:nvSpPr>
          <p:cNvPr id="437" name="Google Shape;437;p25"/>
          <p:cNvSpPr txBox="1"/>
          <p:nvPr/>
        </p:nvSpPr>
        <p:spPr>
          <a:xfrm>
            <a:off x="902756" y="1324086"/>
            <a:ext cx="10134051" cy="501675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The Copernicus </a:t>
            </a:r>
            <a:r>
              <a:rPr b="1" i="0" lang="en-US" sz="2000" u="none" cap="none" strike="noStrike">
                <a:solidFill>
                  <a:schemeClr val="dk1"/>
                </a:solidFill>
                <a:latin typeface="Calibri"/>
                <a:ea typeface="Calibri"/>
                <a:cs typeface="Calibri"/>
                <a:sym typeface="Calibri"/>
              </a:rPr>
              <a:t>Sentinel-2</a:t>
            </a:r>
            <a:r>
              <a:rPr b="0" i="0" lang="en-US" sz="2000" u="none" cap="none" strike="noStrike">
                <a:solidFill>
                  <a:schemeClr val="dk1"/>
                </a:solidFill>
                <a:latin typeface="Calibri"/>
                <a:ea typeface="Calibri"/>
                <a:cs typeface="Calibri"/>
                <a:sym typeface="Calibri"/>
              </a:rPr>
              <a:t> mission is based on a constellation of two identical satellites in the same orbit. Each satellite carries an innovative wide swath high-resolution multispectral imager with 13 spectral bands for a new perspective of our land and vegetation.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rPr b="1" i="0" lang="en-US" sz="2000" u="none" cap="none" strike="noStrike">
                <a:solidFill>
                  <a:schemeClr val="dk1"/>
                </a:solidFill>
                <a:latin typeface="Calibri"/>
                <a:ea typeface="Calibri"/>
                <a:cs typeface="Calibri"/>
                <a:sym typeface="Calibri"/>
              </a:rPr>
              <a:t>Specifications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Spatial Resolution:	10 m (bands 2-4; 8), 20 m (band 5-7; 8A; 11-12), 60 m (bands 1; 9-10)</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Temporal Resolution:	5-7 days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Spectral Bands:		13</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Data available since:	2015</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Its main applications are within agriculture, forests, land-use change, land-cover change, mapping biophysical variables such as leaf chlorophyll content, leaf water content, leaf area index, monitoring coastal and inland waters, risk and disaster mapping</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2" name="Shape 442"/>
        <p:cNvGrpSpPr/>
        <p:nvPr/>
      </p:nvGrpSpPr>
      <p:grpSpPr>
        <a:xfrm>
          <a:off x="0" y="0"/>
          <a:ext cx="0" cy="0"/>
          <a:chOff x="0" y="0"/>
          <a:chExt cx="0" cy="0"/>
        </a:xfrm>
      </p:grpSpPr>
      <p:pic>
        <p:nvPicPr>
          <p:cNvPr descr="Ein Bild, das Schwarz, Dunkelheit enthält.&#10;&#10;Automatisch generierte Beschreibung" id="443" name="Google Shape;443;p26"/>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444" name="Google Shape;444;p2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445" name="Google Shape;445;p26"/>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446" name="Google Shape;446;p26"/>
          <p:cNvSpPr txBox="1"/>
          <p:nvPr>
            <p:ph idx="11" type="ftr"/>
          </p:nvPr>
        </p:nvSpPr>
        <p:spPr>
          <a:xfrm>
            <a:off x="3248406" y="6489056"/>
            <a:ext cx="5695188" cy="232419"/>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TB01b </a:t>
            </a:r>
            <a:r>
              <a:rPr lang="en-US">
                <a:latin typeface="Calibri"/>
                <a:ea typeface="Calibri"/>
                <a:cs typeface="Calibri"/>
                <a:sym typeface="Calibri"/>
              </a:rPr>
              <a:t>Active vs. Passive Remote Sensing, Remote Sensing Platforms</a:t>
            </a:r>
            <a:endParaRPr>
              <a:latin typeface="Calibri"/>
              <a:ea typeface="Calibri"/>
              <a:cs typeface="Calibri"/>
              <a:sym typeface="Calibri"/>
            </a:endParaRPr>
          </a:p>
          <a:p>
            <a:pPr indent="0" lvl="0" marL="0" rtl="0" algn="ctr">
              <a:lnSpc>
                <a:spcPct val="100000"/>
              </a:lnSpc>
              <a:spcBef>
                <a:spcPts val="0"/>
              </a:spcBef>
              <a:spcAft>
                <a:spcPts val="0"/>
              </a:spcAft>
              <a:buSzPts val="1400"/>
              <a:buNone/>
            </a:pPr>
            <a:r>
              <a:t/>
            </a:r>
            <a:endParaRPr/>
          </a:p>
        </p:txBody>
      </p:sp>
      <p:grpSp>
        <p:nvGrpSpPr>
          <p:cNvPr id="447" name="Google Shape;447;p26"/>
          <p:cNvGrpSpPr/>
          <p:nvPr/>
        </p:nvGrpSpPr>
        <p:grpSpPr>
          <a:xfrm>
            <a:off x="2190863" y="1103448"/>
            <a:ext cx="7810274" cy="5040000"/>
            <a:chOff x="2190863" y="1103448"/>
            <a:chExt cx="7810274" cy="5040000"/>
          </a:xfrm>
        </p:grpSpPr>
        <p:pic>
          <p:nvPicPr>
            <p:cNvPr id="448" name="Google Shape;448;p26"/>
            <p:cNvPicPr preferRelativeResize="0"/>
            <p:nvPr/>
          </p:nvPicPr>
          <p:blipFill rotWithShape="1">
            <a:blip r:embed="rId5">
              <a:alphaModFix/>
            </a:blip>
            <a:srcRect b="0" l="0" r="0" t="0"/>
            <a:stretch/>
          </p:blipFill>
          <p:spPr>
            <a:xfrm>
              <a:off x="2190863" y="1103448"/>
              <a:ext cx="7810274" cy="5040000"/>
            </a:xfrm>
            <a:prstGeom prst="rect">
              <a:avLst/>
            </a:prstGeom>
            <a:noFill/>
            <a:ln>
              <a:noFill/>
            </a:ln>
          </p:spPr>
        </p:pic>
        <p:sp>
          <p:nvSpPr>
            <p:cNvPr id="449" name="Google Shape;449;p26"/>
            <p:cNvSpPr/>
            <p:nvPr/>
          </p:nvSpPr>
          <p:spPr>
            <a:xfrm>
              <a:off x="3182112" y="5715000"/>
              <a:ext cx="438912" cy="347472"/>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450" name="Google Shape;450;p26"/>
          <p:cNvSpPr txBox="1"/>
          <p:nvPr/>
        </p:nvSpPr>
        <p:spPr>
          <a:xfrm>
            <a:off x="902757" y="112704"/>
            <a:ext cx="7537155" cy="86177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Arial Narrow"/>
              <a:ea typeface="Arial Narrow"/>
              <a:cs typeface="Arial Narrow"/>
              <a:sym typeface="Arial Narrow"/>
            </a:endParaRPr>
          </a:p>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Active Remote Sensing - Basics </a:t>
            </a:r>
            <a:endParaRPr b="0" i="0" sz="1400" u="none" cap="none" strike="noStrike">
              <a:solidFill>
                <a:srgbClr val="000000"/>
              </a:solidFill>
              <a:latin typeface="Arial"/>
              <a:ea typeface="Arial"/>
              <a:cs typeface="Arial"/>
              <a:sym typeface="Arial"/>
            </a:endParaRPr>
          </a:p>
        </p:txBody>
      </p:sp>
      <p:sp>
        <p:nvSpPr>
          <p:cNvPr id="451" name="Google Shape;451;p26"/>
          <p:cNvSpPr txBox="1"/>
          <p:nvPr/>
        </p:nvSpPr>
        <p:spPr>
          <a:xfrm>
            <a:off x="8610600" y="5972900"/>
            <a:ext cx="1459375"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200" u="none" cap="none" strike="noStrike">
                <a:solidFill>
                  <a:srgbClr val="000000"/>
                </a:solidFill>
                <a:latin typeface="Arial"/>
                <a:ea typeface="Arial"/>
                <a:cs typeface="Arial"/>
                <a:sym typeface="Arial"/>
              </a:rPr>
              <a:t>EORC, 2022</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6" name="Shape 456"/>
        <p:cNvGrpSpPr/>
        <p:nvPr/>
      </p:nvGrpSpPr>
      <p:grpSpPr>
        <a:xfrm>
          <a:off x="0" y="0"/>
          <a:ext cx="0" cy="0"/>
          <a:chOff x="0" y="0"/>
          <a:chExt cx="0" cy="0"/>
        </a:xfrm>
      </p:grpSpPr>
      <p:pic>
        <p:nvPicPr>
          <p:cNvPr descr="Ein Bild, das Schwarz, Dunkelheit enthält.&#10;&#10;Automatisch generierte Beschreibung" id="457" name="Google Shape;457;p27"/>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458" name="Google Shape;458;p2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459" name="Google Shape;459;p27"/>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460" name="Google Shape;460;p27"/>
          <p:cNvSpPr txBox="1"/>
          <p:nvPr>
            <p:ph idx="11" type="ftr"/>
          </p:nvPr>
        </p:nvSpPr>
        <p:spPr>
          <a:xfrm>
            <a:off x="3248406" y="6489056"/>
            <a:ext cx="5695188" cy="232419"/>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TB01b </a:t>
            </a:r>
            <a:r>
              <a:rPr lang="en-US">
                <a:latin typeface="Calibri"/>
                <a:ea typeface="Calibri"/>
                <a:cs typeface="Calibri"/>
                <a:sym typeface="Calibri"/>
              </a:rPr>
              <a:t>Active vs. Passive Remote Sensing, Remote Sensing Platforms</a:t>
            </a:r>
            <a:endParaRPr>
              <a:latin typeface="Calibri"/>
              <a:ea typeface="Calibri"/>
              <a:cs typeface="Calibri"/>
              <a:sym typeface="Calibri"/>
            </a:endParaRPr>
          </a:p>
          <a:p>
            <a:pPr indent="0" lvl="0" marL="0" rtl="0" algn="ctr">
              <a:lnSpc>
                <a:spcPct val="100000"/>
              </a:lnSpc>
              <a:spcBef>
                <a:spcPts val="0"/>
              </a:spcBef>
              <a:spcAft>
                <a:spcPts val="0"/>
              </a:spcAft>
              <a:buSzPts val="1400"/>
              <a:buNone/>
            </a:pPr>
            <a:r>
              <a:t/>
            </a:r>
            <a:endParaRPr/>
          </a:p>
        </p:txBody>
      </p:sp>
      <p:sp>
        <p:nvSpPr>
          <p:cNvPr id="461" name="Google Shape;461;p27"/>
          <p:cNvSpPr txBox="1"/>
          <p:nvPr/>
        </p:nvSpPr>
        <p:spPr>
          <a:xfrm>
            <a:off x="903738" y="1951634"/>
            <a:ext cx="10178789" cy="4471069"/>
          </a:xfrm>
          <a:prstGeom prst="rect">
            <a:avLst/>
          </a:prstGeom>
          <a:noFill/>
          <a:ln>
            <a:noFill/>
          </a:ln>
        </p:spPr>
        <p:txBody>
          <a:bodyPr anchorCtr="0" anchor="t" bIns="45700" lIns="91425" spcFirstLastPara="1" rIns="91425" wrap="square" tIns="45700">
            <a:noAutofit/>
          </a:bodyPr>
          <a:lstStyle/>
          <a:p>
            <a:pPr indent="-342900" lvl="0" marL="519113" marR="0" rtl="0" algn="just">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Weather independent: artificial microwave radiation can penetrate clouds, light rain and snow</a:t>
            </a:r>
            <a:endParaRPr b="0" i="0" sz="1400" u="none" cap="none" strike="noStrike">
              <a:solidFill>
                <a:srgbClr val="000000"/>
              </a:solidFill>
              <a:latin typeface="Arial"/>
              <a:ea typeface="Arial"/>
              <a:cs typeface="Arial"/>
              <a:sym typeface="Arial"/>
            </a:endParaRPr>
          </a:p>
          <a:p>
            <a:pPr indent="0" lvl="0" marL="176213" marR="0" rtl="0" algn="just">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519113" marR="0" rtl="0" algn="just">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Sunlight independent: can be operated day and night</a:t>
            </a:r>
            <a:endParaRPr b="0" i="0" sz="1400" u="none" cap="none" strike="noStrike">
              <a:solidFill>
                <a:srgbClr val="000000"/>
              </a:solidFill>
              <a:latin typeface="Arial"/>
              <a:ea typeface="Arial"/>
              <a:cs typeface="Arial"/>
              <a:sym typeface="Arial"/>
            </a:endParaRPr>
          </a:p>
          <a:p>
            <a:pPr indent="0" lvl="0" marL="176213" marR="0" rtl="0" algn="just">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519113" marR="0" rtl="0" algn="just">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Radar penetrates vegetation and soil: can gain information about surface layer from mm to m depth</a:t>
            </a:r>
            <a:endParaRPr b="0" i="0" sz="1400" u="none" cap="none" strike="noStrike">
              <a:solidFill>
                <a:srgbClr val="000000"/>
              </a:solidFill>
              <a:latin typeface="Arial"/>
              <a:ea typeface="Arial"/>
              <a:cs typeface="Arial"/>
              <a:sym typeface="Arial"/>
            </a:endParaRPr>
          </a:p>
          <a:p>
            <a:pPr indent="0" lvl="0" marL="176213" marR="0" rtl="0" algn="just">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519113" marR="0" rtl="0" algn="just">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Can give information about moisture content of soil layer</a:t>
            </a:r>
            <a:endParaRPr b="0" i="0" sz="1400" u="none" cap="none" strike="noStrike">
              <a:solidFill>
                <a:srgbClr val="000000"/>
              </a:solidFill>
              <a:latin typeface="Arial"/>
              <a:ea typeface="Arial"/>
              <a:cs typeface="Arial"/>
              <a:sym typeface="Arial"/>
            </a:endParaRPr>
          </a:p>
          <a:p>
            <a:pPr indent="0" lvl="0" marL="176213" marR="0" rtl="0" algn="just">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519113" marR="0" rtl="0" algn="just">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Various applications: oceanography, hydrology, geology, glaciology, agriculture and forestry services</a:t>
            </a:r>
            <a:endParaRPr b="0" i="0" sz="1400" u="none" cap="none" strike="noStrike">
              <a:solidFill>
                <a:srgbClr val="000000"/>
              </a:solidFill>
              <a:latin typeface="Arial"/>
              <a:ea typeface="Arial"/>
              <a:cs typeface="Arial"/>
              <a:sym typeface="Arial"/>
            </a:endParaRPr>
          </a:p>
        </p:txBody>
      </p:sp>
      <p:sp>
        <p:nvSpPr>
          <p:cNvPr id="462" name="Google Shape;462;p27"/>
          <p:cNvSpPr txBox="1"/>
          <p:nvPr/>
        </p:nvSpPr>
        <p:spPr>
          <a:xfrm>
            <a:off x="902757" y="112704"/>
            <a:ext cx="7537155" cy="86177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Arial Narrow"/>
              <a:ea typeface="Arial Narrow"/>
              <a:cs typeface="Arial Narrow"/>
              <a:sym typeface="Arial Narrow"/>
            </a:endParaRPr>
          </a:p>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Active Remote Sensing - Advantages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7" name="Shape 467"/>
        <p:cNvGrpSpPr/>
        <p:nvPr/>
      </p:nvGrpSpPr>
      <p:grpSpPr>
        <a:xfrm>
          <a:off x="0" y="0"/>
          <a:ext cx="0" cy="0"/>
          <a:chOff x="0" y="0"/>
          <a:chExt cx="0" cy="0"/>
        </a:xfrm>
      </p:grpSpPr>
      <p:pic>
        <p:nvPicPr>
          <p:cNvPr descr="Ein Bild, das Schwarz, Dunkelheit enthält.&#10;&#10;Automatisch generierte Beschreibung" id="468" name="Google Shape;468;p28"/>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469" name="Google Shape;469;p2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470" name="Google Shape;470;p28"/>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471" name="Google Shape;471;p28"/>
          <p:cNvSpPr txBox="1"/>
          <p:nvPr>
            <p:ph idx="11" type="ftr"/>
          </p:nvPr>
        </p:nvSpPr>
        <p:spPr>
          <a:xfrm>
            <a:off x="3248406" y="6489056"/>
            <a:ext cx="5695188" cy="232419"/>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TB01b </a:t>
            </a:r>
            <a:r>
              <a:rPr lang="en-US">
                <a:latin typeface="Calibri"/>
                <a:ea typeface="Calibri"/>
                <a:cs typeface="Calibri"/>
                <a:sym typeface="Calibri"/>
              </a:rPr>
              <a:t>Active vs. Passive Remote Sensing, Remote Sensing Platforms</a:t>
            </a:r>
            <a:endParaRPr>
              <a:latin typeface="Calibri"/>
              <a:ea typeface="Calibri"/>
              <a:cs typeface="Calibri"/>
              <a:sym typeface="Calibri"/>
            </a:endParaRPr>
          </a:p>
          <a:p>
            <a:pPr indent="0" lvl="0" marL="0" rtl="0" algn="ctr">
              <a:lnSpc>
                <a:spcPct val="100000"/>
              </a:lnSpc>
              <a:spcBef>
                <a:spcPts val="0"/>
              </a:spcBef>
              <a:spcAft>
                <a:spcPts val="0"/>
              </a:spcAft>
              <a:buSzPts val="1400"/>
              <a:buNone/>
            </a:pPr>
            <a:r>
              <a:t/>
            </a:r>
            <a:endParaRPr/>
          </a:p>
        </p:txBody>
      </p:sp>
      <p:sp>
        <p:nvSpPr>
          <p:cNvPr id="472" name="Google Shape;472;p28"/>
          <p:cNvSpPr txBox="1"/>
          <p:nvPr/>
        </p:nvSpPr>
        <p:spPr>
          <a:xfrm>
            <a:off x="955922" y="2068367"/>
            <a:ext cx="9931494" cy="3326799"/>
          </a:xfrm>
          <a:prstGeom prst="rect">
            <a:avLst/>
          </a:prstGeom>
          <a:noFill/>
          <a:ln>
            <a:noFill/>
          </a:ln>
        </p:spPr>
        <p:txBody>
          <a:bodyPr anchorCtr="0" anchor="t" bIns="45700" lIns="91425" spcFirstLastPara="1" rIns="91425" wrap="square" tIns="45700">
            <a:noAutofit/>
          </a:bodyPr>
          <a:lstStyle/>
          <a:p>
            <a:pPr indent="-342900" lvl="0" marL="519113" marR="0" rtl="0" algn="l">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The pulse power is mostly low and can be influenced or interfered by other radiation sources</a:t>
            </a:r>
            <a:endParaRPr b="0" i="0" sz="1400" u="none" cap="none" strike="noStrike">
              <a:solidFill>
                <a:srgbClr val="000000"/>
              </a:solidFill>
              <a:latin typeface="Arial"/>
              <a:ea typeface="Arial"/>
              <a:cs typeface="Arial"/>
              <a:sym typeface="Arial"/>
            </a:endParaRPr>
          </a:p>
          <a:p>
            <a:pPr indent="0" lvl="0" marL="176213"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519113" marR="0" rtl="0" algn="l">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Radar signals contain no spectral characteristics</a:t>
            </a:r>
            <a:endParaRPr b="0" i="0" sz="1400" u="none" cap="none" strike="noStrike">
              <a:solidFill>
                <a:srgbClr val="000000"/>
              </a:solidFill>
              <a:latin typeface="Arial"/>
              <a:ea typeface="Arial"/>
              <a:cs typeface="Arial"/>
              <a:sym typeface="Arial"/>
            </a:endParaRPr>
          </a:p>
          <a:p>
            <a:pPr indent="0" lvl="0" marL="176213"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519113" marR="0" rtl="0" algn="l">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Complicated analysis, cost-intensive</a:t>
            </a:r>
            <a:endParaRPr b="0" i="0" sz="1400" u="none" cap="none" strike="noStrike">
              <a:solidFill>
                <a:srgbClr val="000000"/>
              </a:solidFill>
              <a:latin typeface="Arial"/>
              <a:ea typeface="Arial"/>
              <a:cs typeface="Arial"/>
              <a:sym typeface="Arial"/>
            </a:endParaRPr>
          </a:p>
          <a:p>
            <a:pPr indent="0" lvl="0" marL="176213"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p:txBody>
      </p:sp>
      <p:sp>
        <p:nvSpPr>
          <p:cNvPr id="473" name="Google Shape;473;p28"/>
          <p:cNvSpPr txBox="1"/>
          <p:nvPr/>
        </p:nvSpPr>
        <p:spPr>
          <a:xfrm>
            <a:off x="902757" y="112704"/>
            <a:ext cx="7537155" cy="86177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Arial Narrow"/>
              <a:ea typeface="Arial Narrow"/>
              <a:cs typeface="Arial Narrow"/>
              <a:sym typeface="Arial Narrow"/>
            </a:endParaRPr>
          </a:p>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Active Remote Sensing - Limitations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8" name="Shape 478"/>
        <p:cNvGrpSpPr/>
        <p:nvPr/>
      </p:nvGrpSpPr>
      <p:grpSpPr>
        <a:xfrm>
          <a:off x="0" y="0"/>
          <a:ext cx="0" cy="0"/>
          <a:chOff x="0" y="0"/>
          <a:chExt cx="0" cy="0"/>
        </a:xfrm>
      </p:grpSpPr>
      <p:pic>
        <p:nvPicPr>
          <p:cNvPr descr="Ein Bild, das Schwarz, Dunkelheit enthält.&#10;&#10;Automatisch generierte Beschreibung" id="479" name="Google Shape;479;p29"/>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480" name="Google Shape;480;p2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481" name="Google Shape;481;p29"/>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482" name="Google Shape;482;p29"/>
          <p:cNvSpPr txBox="1"/>
          <p:nvPr>
            <p:ph idx="11" type="ftr"/>
          </p:nvPr>
        </p:nvSpPr>
        <p:spPr>
          <a:xfrm>
            <a:off x="3248406" y="6489056"/>
            <a:ext cx="5695188" cy="232419"/>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TB01b </a:t>
            </a:r>
            <a:r>
              <a:rPr lang="en-US">
                <a:latin typeface="Calibri"/>
                <a:ea typeface="Calibri"/>
                <a:cs typeface="Calibri"/>
                <a:sym typeface="Calibri"/>
              </a:rPr>
              <a:t>Active vs. Passive Remote Sensing, Remote Sensing Platforms</a:t>
            </a:r>
            <a:endParaRPr>
              <a:latin typeface="Calibri"/>
              <a:ea typeface="Calibri"/>
              <a:cs typeface="Calibri"/>
              <a:sym typeface="Calibri"/>
            </a:endParaRPr>
          </a:p>
          <a:p>
            <a:pPr indent="0" lvl="0" marL="0" rtl="0" algn="ctr">
              <a:lnSpc>
                <a:spcPct val="100000"/>
              </a:lnSpc>
              <a:spcBef>
                <a:spcPts val="0"/>
              </a:spcBef>
              <a:spcAft>
                <a:spcPts val="0"/>
              </a:spcAft>
              <a:buSzPts val="1400"/>
              <a:buNone/>
            </a:pPr>
            <a:r>
              <a:t/>
            </a:r>
            <a:endParaRPr/>
          </a:p>
        </p:txBody>
      </p:sp>
      <p:sp>
        <p:nvSpPr>
          <p:cNvPr id="483" name="Google Shape;483;p29"/>
          <p:cNvSpPr txBox="1"/>
          <p:nvPr/>
        </p:nvSpPr>
        <p:spPr>
          <a:xfrm>
            <a:off x="902757" y="112704"/>
            <a:ext cx="10332705" cy="86177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Arial Narrow"/>
              <a:ea typeface="Arial Narrow"/>
              <a:cs typeface="Arial Narrow"/>
              <a:sym typeface="Arial Narrow"/>
            </a:endParaRPr>
          </a:p>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Active Remote Sensing – Synthetic Aperture (SAR) Satellites </a:t>
            </a:r>
            <a:endParaRPr b="0" i="0" sz="1400" u="none" cap="none" strike="noStrike">
              <a:solidFill>
                <a:srgbClr val="000000"/>
              </a:solidFill>
              <a:latin typeface="Arial"/>
              <a:ea typeface="Arial"/>
              <a:cs typeface="Arial"/>
              <a:sym typeface="Arial"/>
            </a:endParaRPr>
          </a:p>
        </p:txBody>
      </p:sp>
      <p:sp>
        <p:nvSpPr>
          <p:cNvPr id="484" name="Google Shape;484;p29"/>
          <p:cNvSpPr txBox="1"/>
          <p:nvPr/>
        </p:nvSpPr>
        <p:spPr>
          <a:xfrm>
            <a:off x="902756" y="1232646"/>
            <a:ext cx="10134051" cy="501675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The Copernicus </a:t>
            </a:r>
            <a:r>
              <a:rPr b="1" i="0" lang="en-US" sz="2000" u="none" cap="none" strike="noStrike">
                <a:solidFill>
                  <a:schemeClr val="dk1"/>
                </a:solidFill>
                <a:latin typeface="Calibri"/>
                <a:ea typeface="Calibri"/>
                <a:cs typeface="Calibri"/>
                <a:sym typeface="Calibri"/>
              </a:rPr>
              <a:t>Sentinel-1</a:t>
            </a:r>
            <a:r>
              <a:rPr b="0" i="0" lang="en-US" sz="2000" u="none" cap="none" strike="noStrike">
                <a:solidFill>
                  <a:schemeClr val="dk1"/>
                </a:solidFill>
                <a:latin typeface="Calibri"/>
                <a:ea typeface="Calibri"/>
                <a:cs typeface="Calibri"/>
                <a:sym typeface="Calibri"/>
              </a:rPr>
              <a:t> mission is designed as a two-satellite constellation. Each satellite carries an advanced radar instrument to provide an all-weather, day-and-night </a:t>
            </a:r>
            <a:br>
              <a:rPr b="0" i="0" lang="en-US" sz="2000" u="none" cap="none" strike="noStrike">
                <a:solidFill>
                  <a:schemeClr val="dk1"/>
                </a:solidFill>
                <a:latin typeface="Calibri"/>
                <a:ea typeface="Calibri"/>
                <a:cs typeface="Calibri"/>
                <a:sym typeface="Calibri"/>
              </a:rPr>
            </a:br>
            <a:r>
              <a:rPr b="0" i="0" lang="en-US" sz="2000" u="none" cap="none" strike="noStrike">
                <a:solidFill>
                  <a:schemeClr val="dk1"/>
                </a:solidFill>
                <a:latin typeface="Calibri"/>
                <a:ea typeface="Calibri"/>
                <a:cs typeface="Calibri"/>
                <a:sym typeface="Calibri"/>
              </a:rPr>
              <a:t>supply of imagery of Earth’s surface. The mission </a:t>
            </a:r>
            <a:r>
              <a:rPr b="1" i="0" lang="en-US" sz="2000" u="none" cap="none" strike="noStrike">
                <a:solidFill>
                  <a:schemeClr val="dk1"/>
                </a:solidFill>
                <a:latin typeface="Calibri"/>
                <a:ea typeface="Calibri"/>
                <a:cs typeface="Calibri"/>
                <a:sym typeface="Calibri"/>
              </a:rPr>
              <a:t>ended</a:t>
            </a:r>
            <a:r>
              <a:rPr b="0" i="0" lang="en-US" sz="2000" u="none" cap="none" strike="noStrike">
                <a:solidFill>
                  <a:schemeClr val="dk1"/>
                </a:solidFill>
                <a:latin typeface="Calibri"/>
                <a:ea typeface="Calibri"/>
                <a:cs typeface="Calibri"/>
                <a:sym typeface="Calibri"/>
              </a:rPr>
              <a:t> for Sentinel-1B in 2022.</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rPr b="1" i="0" lang="en-US" sz="2000" u="none" cap="none" strike="noStrike">
                <a:solidFill>
                  <a:schemeClr val="dk1"/>
                </a:solidFill>
                <a:latin typeface="Calibri"/>
                <a:ea typeface="Calibri"/>
                <a:cs typeface="Calibri"/>
                <a:sym typeface="Calibri"/>
              </a:rPr>
              <a:t>Specifications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Temporal Resolution:	6-12 days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Polarization:		HH+HV, VV+VH, VV, HH</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Instrument:		C-band Synthetic Aperture Radar</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Data available since:	2014</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By offering a set of key information services for a broad range of applications, this global monitoring program makes a step change in the way we manage our environment, </a:t>
            </a:r>
            <a:br>
              <a:rPr b="0" i="0" lang="en-US" sz="2000" u="none" cap="none" strike="noStrike">
                <a:solidFill>
                  <a:schemeClr val="dk1"/>
                </a:solidFill>
                <a:latin typeface="Calibri"/>
                <a:ea typeface="Calibri"/>
                <a:cs typeface="Calibri"/>
                <a:sym typeface="Calibri"/>
              </a:rPr>
            </a:br>
            <a:r>
              <a:rPr b="0" i="0" lang="en-US" sz="2000" u="none" cap="none" strike="noStrike">
                <a:solidFill>
                  <a:schemeClr val="dk1"/>
                </a:solidFill>
                <a:latin typeface="Calibri"/>
                <a:ea typeface="Calibri"/>
                <a:cs typeface="Calibri"/>
                <a:sym typeface="Calibri"/>
              </a:rPr>
              <a:t>understand and tackle the effects of climate change, and safeguard everyday lives.</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pic>
        <p:nvPicPr>
          <p:cNvPr descr="Ein Bild, das Schwarz, Dunkelheit enthält.&#10;&#10;Automatisch generierte Beschreibung" id="172" name="Google Shape;172;p3"/>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173" name="Google Shape;173;p3"/>
          <p:cNvSpPr txBox="1"/>
          <p:nvPr>
            <p:ph idx="11" type="ftr"/>
          </p:nvPr>
        </p:nvSpPr>
        <p:spPr>
          <a:xfrm>
            <a:off x="3248406" y="6489056"/>
            <a:ext cx="5695188" cy="232419"/>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TB01b </a:t>
            </a:r>
            <a:r>
              <a:rPr lang="en-US">
                <a:latin typeface="Calibri"/>
                <a:ea typeface="Calibri"/>
                <a:cs typeface="Calibri"/>
                <a:sym typeface="Calibri"/>
              </a:rPr>
              <a:t>Active vs. Passive Remote Sensing, Remote Sensing Platforms</a:t>
            </a:r>
            <a:endParaRPr>
              <a:latin typeface="Calibri"/>
              <a:ea typeface="Calibri"/>
              <a:cs typeface="Calibri"/>
              <a:sym typeface="Calibri"/>
            </a:endParaRPr>
          </a:p>
          <a:p>
            <a:pPr indent="0" lvl="0" marL="0" rtl="0" algn="ctr">
              <a:lnSpc>
                <a:spcPct val="100000"/>
              </a:lnSpc>
              <a:spcBef>
                <a:spcPts val="0"/>
              </a:spcBef>
              <a:spcAft>
                <a:spcPts val="0"/>
              </a:spcAft>
              <a:buSzPts val="1400"/>
              <a:buNone/>
            </a:pPr>
            <a:r>
              <a:t/>
            </a:r>
            <a:endParaRPr/>
          </a:p>
        </p:txBody>
      </p:sp>
      <p:sp>
        <p:nvSpPr>
          <p:cNvPr id="174" name="Google Shape;174;p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175" name="Google Shape;175;p3"/>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176" name="Google Shape;176;p3"/>
          <p:cNvSpPr txBox="1"/>
          <p:nvPr/>
        </p:nvSpPr>
        <p:spPr>
          <a:xfrm>
            <a:off x="902757" y="112704"/>
            <a:ext cx="7537155" cy="86177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Arial Narrow"/>
              <a:ea typeface="Arial Narrow"/>
              <a:cs typeface="Arial Narrow"/>
              <a:sym typeface="Arial Narrow"/>
            </a:endParaRPr>
          </a:p>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Sensors and their characteristics</a:t>
            </a:r>
            <a:endParaRPr b="0" i="0" sz="1400" u="none" cap="none" strike="noStrike">
              <a:solidFill>
                <a:srgbClr val="000000"/>
              </a:solidFill>
              <a:latin typeface="Arial"/>
              <a:ea typeface="Arial"/>
              <a:cs typeface="Arial"/>
              <a:sym typeface="Arial"/>
            </a:endParaRPr>
          </a:p>
        </p:txBody>
      </p:sp>
      <p:sp>
        <p:nvSpPr>
          <p:cNvPr id="177" name="Google Shape;177;p3"/>
          <p:cNvSpPr txBox="1"/>
          <p:nvPr/>
        </p:nvSpPr>
        <p:spPr>
          <a:xfrm>
            <a:off x="902757" y="1997839"/>
            <a:ext cx="9667707" cy="2862322"/>
          </a:xfrm>
          <a:prstGeom prst="rect">
            <a:avLst/>
          </a:prstGeom>
          <a:noFill/>
          <a:ln>
            <a:noFill/>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chemeClr val="dk1"/>
              </a:buClr>
              <a:buSzPts val="2000"/>
              <a:buFont typeface="Arial"/>
              <a:buChar char="•"/>
            </a:pPr>
            <a:r>
              <a:rPr b="1" i="0" lang="en-US" sz="2000" u="none" cap="none" strike="noStrike">
                <a:solidFill>
                  <a:schemeClr val="dk1"/>
                </a:solidFill>
                <a:latin typeface="Calibri"/>
                <a:ea typeface="Calibri"/>
                <a:cs typeface="Calibri"/>
                <a:sym typeface="Calibri"/>
              </a:rPr>
              <a:t>A sensor</a:t>
            </a:r>
            <a:r>
              <a:rPr b="0" i="0" lang="en-US" sz="2000" u="none" cap="none" strike="noStrike">
                <a:solidFill>
                  <a:schemeClr val="dk1"/>
                </a:solidFill>
                <a:latin typeface="Calibri"/>
                <a:ea typeface="Calibri"/>
                <a:cs typeface="Calibri"/>
                <a:sym typeface="Calibri"/>
              </a:rPr>
              <a:t> is defined as an instrument that detects and records electromagnetic radiation.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285750" lvl="0" marL="285750" marR="0" rtl="0" algn="l">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Those sensors can be divided into </a:t>
            </a:r>
            <a:r>
              <a:rPr b="1" i="0" lang="en-US" sz="2000" u="none" cap="none" strike="noStrike">
                <a:solidFill>
                  <a:schemeClr val="dk1"/>
                </a:solidFill>
                <a:latin typeface="Calibri"/>
                <a:ea typeface="Calibri"/>
                <a:cs typeface="Calibri"/>
                <a:sym typeface="Calibri"/>
              </a:rPr>
              <a:t>passive</a:t>
            </a:r>
            <a:r>
              <a:rPr b="0" i="0" lang="en-US" sz="2000" u="none" cap="none" strike="noStrike">
                <a:solidFill>
                  <a:schemeClr val="dk1"/>
                </a:solidFill>
                <a:latin typeface="Calibri"/>
                <a:ea typeface="Calibri"/>
                <a:cs typeface="Calibri"/>
                <a:sym typeface="Calibri"/>
              </a:rPr>
              <a:t> and </a:t>
            </a:r>
            <a:r>
              <a:rPr b="1" i="0" lang="en-US" sz="2000" u="none" cap="none" strike="noStrike">
                <a:solidFill>
                  <a:schemeClr val="dk1"/>
                </a:solidFill>
                <a:latin typeface="Calibri"/>
                <a:ea typeface="Calibri"/>
                <a:cs typeface="Calibri"/>
                <a:sym typeface="Calibri"/>
              </a:rPr>
              <a:t>active sensors</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285750" lvl="0" marL="285750" marR="0" rtl="0" algn="l">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Sensors can be classified as</a:t>
            </a:r>
            <a:r>
              <a:rPr b="1" i="0" lang="en-US" sz="2000" u="none" cap="none" strike="noStrike">
                <a:solidFill>
                  <a:schemeClr val="dk1"/>
                </a:solidFill>
                <a:latin typeface="Calibri"/>
                <a:ea typeface="Calibri"/>
                <a:cs typeface="Calibri"/>
                <a:sym typeface="Calibri"/>
              </a:rPr>
              <a:t> scanning</a:t>
            </a:r>
            <a:r>
              <a:rPr b="0" i="0" lang="en-US" sz="2000" u="none" cap="none" strike="noStrike">
                <a:solidFill>
                  <a:schemeClr val="dk1"/>
                </a:solidFill>
                <a:latin typeface="Calibri"/>
                <a:ea typeface="Calibri"/>
                <a:cs typeface="Calibri"/>
                <a:sym typeface="Calibri"/>
              </a:rPr>
              <a:t> (imaging) and </a:t>
            </a:r>
            <a:r>
              <a:rPr b="1" i="0" lang="en-US" sz="2000" u="none" cap="none" strike="noStrike">
                <a:solidFill>
                  <a:schemeClr val="dk1"/>
                </a:solidFill>
                <a:latin typeface="Calibri"/>
                <a:ea typeface="Calibri"/>
                <a:cs typeface="Calibri"/>
                <a:sym typeface="Calibri"/>
              </a:rPr>
              <a:t>non-scanning</a:t>
            </a:r>
            <a:r>
              <a:rPr b="0" i="0" lang="en-US" sz="2000" u="none" cap="none" strike="noStrike">
                <a:solidFill>
                  <a:schemeClr val="dk1"/>
                </a:solidFill>
                <a:latin typeface="Calibri"/>
                <a:ea typeface="Calibri"/>
                <a:cs typeface="Calibri"/>
                <a:sym typeface="Calibri"/>
              </a:rPr>
              <a:t> (non-imaging) sensors. In Earth Observation we are interested in the first category – imaging sensors.</a:t>
            </a:r>
            <a:endParaRPr b="0" i="0" sz="1400" u="none" cap="none" strike="noStrike">
              <a:solidFill>
                <a:srgbClr val="000000"/>
              </a:solidFill>
              <a:latin typeface="Arial"/>
              <a:ea typeface="Arial"/>
              <a:cs typeface="Arial"/>
              <a:sym typeface="Arial"/>
            </a:endParaRPr>
          </a:p>
          <a:p>
            <a:pPr indent="-158750" lvl="0" marL="28575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285750" lvl="0" marL="285750" marR="0" rtl="0" algn="l">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Depending on what is the </a:t>
            </a:r>
            <a:r>
              <a:rPr b="1" i="0" lang="en-US" sz="2000" u="none" cap="none" strike="noStrike">
                <a:solidFill>
                  <a:schemeClr val="dk1"/>
                </a:solidFill>
                <a:latin typeface="Calibri"/>
                <a:ea typeface="Calibri"/>
                <a:cs typeface="Calibri"/>
                <a:sym typeface="Calibri"/>
              </a:rPr>
              <a:t>object of your interest</a:t>
            </a:r>
            <a:r>
              <a:rPr b="0" i="0" lang="en-US" sz="2000" u="none" cap="none" strike="noStrike">
                <a:solidFill>
                  <a:schemeClr val="dk1"/>
                </a:solidFill>
                <a:latin typeface="Calibri"/>
                <a:ea typeface="Calibri"/>
                <a:cs typeface="Calibri"/>
                <a:sym typeface="Calibri"/>
              </a:rPr>
              <a:t>, sensors vary in terms of their </a:t>
            </a:r>
            <a:r>
              <a:rPr b="1" i="0" lang="en-US" sz="2000" u="none" cap="none" strike="noStrike">
                <a:solidFill>
                  <a:schemeClr val="dk1"/>
                </a:solidFill>
                <a:latin typeface="Calibri"/>
                <a:ea typeface="Calibri"/>
                <a:cs typeface="Calibri"/>
                <a:sym typeface="Calibri"/>
              </a:rPr>
              <a:t>geometric</a:t>
            </a:r>
            <a:r>
              <a:rPr b="0" i="0" lang="en-US" sz="2000" u="none" cap="none" strike="noStrike">
                <a:solidFill>
                  <a:schemeClr val="dk1"/>
                </a:solidFill>
                <a:latin typeface="Calibri"/>
                <a:ea typeface="Calibri"/>
                <a:cs typeface="Calibri"/>
                <a:sym typeface="Calibri"/>
              </a:rPr>
              <a:t> and </a:t>
            </a:r>
            <a:r>
              <a:rPr b="1" i="0" lang="en-US" sz="2000" u="none" cap="none" strike="noStrike">
                <a:solidFill>
                  <a:schemeClr val="dk1"/>
                </a:solidFill>
                <a:latin typeface="Calibri"/>
                <a:ea typeface="Calibri"/>
                <a:cs typeface="Calibri"/>
                <a:sym typeface="Calibri"/>
              </a:rPr>
              <a:t>spectral</a:t>
            </a:r>
            <a:r>
              <a:rPr b="0" i="0" lang="en-US" sz="2000" u="none" cap="none" strike="noStrike">
                <a:solidFill>
                  <a:schemeClr val="dk1"/>
                </a:solidFill>
                <a:latin typeface="Calibri"/>
                <a:ea typeface="Calibri"/>
                <a:cs typeface="Calibri"/>
                <a:sym typeface="Calibri"/>
              </a:rPr>
              <a:t> properties.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8" name="Shape 488"/>
        <p:cNvGrpSpPr/>
        <p:nvPr/>
      </p:nvGrpSpPr>
      <p:grpSpPr>
        <a:xfrm>
          <a:off x="0" y="0"/>
          <a:ext cx="0" cy="0"/>
          <a:chOff x="0" y="0"/>
          <a:chExt cx="0" cy="0"/>
        </a:xfrm>
      </p:grpSpPr>
      <p:pic>
        <p:nvPicPr>
          <p:cNvPr descr="Ein Bild, das draußen, Gras, Baum, Landschaft enthält.&#10;&#10;Automatisch generierte Beschreibung" id="489" name="Google Shape;489;p30"/>
          <p:cNvPicPr preferRelativeResize="0"/>
          <p:nvPr/>
        </p:nvPicPr>
        <p:blipFill rotWithShape="1">
          <a:blip r:embed="rId3">
            <a:alphaModFix amt="20000"/>
          </a:blip>
          <a:srcRect b="0" l="0" r="0" t="0"/>
          <a:stretch/>
        </p:blipFill>
        <p:spPr>
          <a:xfrm>
            <a:off x="1596000" y="1146273"/>
            <a:ext cx="9000000" cy="4565454"/>
          </a:xfrm>
          <a:prstGeom prst="rect">
            <a:avLst/>
          </a:prstGeom>
          <a:noFill/>
          <a:ln>
            <a:noFill/>
          </a:ln>
        </p:spPr>
      </p:pic>
      <p:sp>
        <p:nvSpPr>
          <p:cNvPr id="490" name="Google Shape;490;p30"/>
          <p:cNvSpPr txBox="1"/>
          <p:nvPr>
            <p:ph type="title"/>
          </p:nvPr>
        </p:nvSpPr>
        <p:spPr>
          <a:xfrm>
            <a:off x="3017874" y="2766218"/>
            <a:ext cx="6156251"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latin typeface="Calibri"/>
                <a:ea typeface="Calibri"/>
                <a:cs typeface="Calibri"/>
                <a:sym typeface="Calibri"/>
              </a:rPr>
              <a:t>Remote Sensing Platform</a:t>
            </a:r>
            <a:endParaRPr/>
          </a:p>
        </p:txBody>
      </p:sp>
      <p:sp>
        <p:nvSpPr>
          <p:cNvPr id="491" name="Google Shape;491;p30"/>
          <p:cNvSpPr txBox="1"/>
          <p:nvPr>
            <p:ph idx="11" type="ftr"/>
          </p:nvPr>
        </p:nvSpPr>
        <p:spPr>
          <a:xfrm>
            <a:off x="3248406" y="6489056"/>
            <a:ext cx="5695188" cy="232419"/>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TB01b </a:t>
            </a:r>
            <a:r>
              <a:rPr lang="en-US">
                <a:latin typeface="Calibri"/>
                <a:ea typeface="Calibri"/>
                <a:cs typeface="Calibri"/>
                <a:sym typeface="Calibri"/>
              </a:rPr>
              <a:t>Active vs. Passive Remote Sensing, Remote Sensing Platforms</a:t>
            </a:r>
            <a:endParaRPr>
              <a:latin typeface="Calibri"/>
              <a:ea typeface="Calibri"/>
              <a:cs typeface="Calibri"/>
              <a:sym typeface="Calibri"/>
            </a:endParaRPr>
          </a:p>
          <a:p>
            <a:pPr indent="0" lvl="0" marL="0" rtl="0" algn="ctr">
              <a:lnSpc>
                <a:spcPct val="100000"/>
              </a:lnSpc>
              <a:spcBef>
                <a:spcPts val="0"/>
              </a:spcBef>
              <a:spcAft>
                <a:spcPts val="0"/>
              </a:spcAft>
              <a:buSzPts val="1400"/>
              <a:buNone/>
            </a:pPr>
            <a:r>
              <a:t/>
            </a:r>
            <a:endParaRPr/>
          </a:p>
        </p:txBody>
      </p:sp>
      <p:sp>
        <p:nvSpPr>
          <p:cNvPr id="492" name="Google Shape;492;p3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descr="Ein Bild, das Schwarz, Dunkelheit enthält.&#10;&#10;Automatisch generierte Beschreibung" id="493" name="Google Shape;493;p30"/>
          <p:cNvPicPr preferRelativeResize="0"/>
          <p:nvPr/>
        </p:nvPicPr>
        <p:blipFill rotWithShape="1">
          <a:blip r:embed="rId4">
            <a:alphaModFix/>
          </a:blip>
          <a:srcRect b="0" l="0" r="0" t="0"/>
          <a:stretch/>
        </p:blipFill>
        <p:spPr>
          <a:xfrm>
            <a:off x="11235462" y="112704"/>
            <a:ext cx="720000" cy="720000"/>
          </a:xfrm>
          <a:prstGeom prst="rect">
            <a:avLst/>
          </a:prstGeom>
          <a:noFill/>
          <a:ln>
            <a:noFill/>
          </a:ln>
        </p:spPr>
      </p:pic>
      <p:pic>
        <p:nvPicPr>
          <p:cNvPr id="494" name="Google Shape;494;p30"/>
          <p:cNvPicPr preferRelativeResize="0"/>
          <p:nvPr/>
        </p:nvPicPr>
        <p:blipFill rotWithShape="1">
          <a:blip r:embed="rId5">
            <a:alphaModFix amt="30000"/>
          </a:blip>
          <a:srcRect b="0" l="0" r="0" t="0"/>
          <a:stretch/>
        </p:blipFill>
        <p:spPr>
          <a:xfrm rot="-5400000">
            <a:off x="-3042044" y="3163081"/>
            <a:ext cx="6768000" cy="531838"/>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9" name="Shape 499"/>
        <p:cNvGrpSpPr/>
        <p:nvPr/>
      </p:nvGrpSpPr>
      <p:grpSpPr>
        <a:xfrm>
          <a:off x="0" y="0"/>
          <a:ext cx="0" cy="0"/>
          <a:chOff x="0" y="0"/>
          <a:chExt cx="0" cy="0"/>
        </a:xfrm>
      </p:grpSpPr>
      <p:pic>
        <p:nvPicPr>
          <p:cNvPr descr="Ein Bild, das Schwarz, Dunkelheit enthält.&#10;&#10;Automatisch generierte Beschreibung" id="500" name="Google Shape;500;p31"/>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501" name="Google Shape;501;p3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502" name="Google Shape;502;p31"/>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503" name="Google Shape;503;p31"/>
          <p:cNvSpPr txBox="1"/>
          <p:nvPr>
            <p:ph idx="11" type="ftr"/>
          </p:nvPr>
        </p:nvSpPr>
        <p:spPr>
          <a:xfrm>
            <a:off x="3248406" y="6489056"/>
            <a:ext cx="5695188" cy="232419"/>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TB01b </a:t>
            </a:r>
            <a:r>
              <a:rPr lang="en-US">
                <a:latin typeface="Calibri"/>
                <a:ea typeface="Calibri"/>
                <a:cs typeface="Calibri"/>
                <a:sym typeface="Calibri"/>
              </a:rPr>
              <a:t>Active vs. Passive Remote Sensing, Remote Sensing Platforms</a:t>
            </a:r>
            <a:endParaRPr>
              <a:latin typeface="Calibri"/>
              <a:ea typeface="Calibri"/>
              <a:cs typeface="Calibri"/>
              <a:sym typeface="Calibri"/>
            </a:endParaRPr>
          </a:p>
          <a:p>
            <a:pPr indent="0" lvl="0" marL="0" rtl="0" algn="ctr">
              <a:lnSpc>
                <a:spcPct val="100000"/>
              </a:lnSpc>
              <a:spcBef>
                <a:spcPts val="0"/>
              </a:spcBef>
              <a:spcAft>
                <a:spcPts val="0"/>
              </a:spcAft>
              <a:buSzPts val="1400"/>
              <a:buNone/>
            </a:pPr>
            <a:r>
              <a:t/>
            </a:r>
            <a:endParaRPr/>
          </a:p>
        </p:txBody>
      </p:sp>
      <p:sp>
        <p:nvSpPr>
          <p:cNvPr id="504" name="Google Shape;504;p31"/>
          <p:cNvSpPr txBox="1"/>
          <p:nvPr/>
        </p:nvSpPr>
        <p:spPr>
          <a:xfrm>
            <a:off x="902757" y="112704"/>
            <a:ext cx="9987747" cy="86177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Arial Narrow"/>
              <a:ea typeface="Arial Narrow"/>
              <a:cs typeface="Arial Narrow"/>
              <a:sym typeface="Arial Narrow"/>
            </a:endParaRPr>
          </a:p>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Remote Sensing Platform </a:t>
            </a:r>
            <a:endParaRPr b="0" i="0" sz="1400" u="none" cap="none" strike="noStrike">
              <a:solidFill>
                <a:srgbClr val="000000"/>
              </a:solidFill>
              <a:latin typeface="Arial"/>
              <a:ea typeface="Arial"/>
              <a:cs typeface="Arial"/>
              <a:sym typeface="Arial"/>
            </a:endParaRPr>
          </a:p>
        </p:txBody>
      </p:sp>
      <p:sp>
        <p:nvSpPr>
          <p:cNvPr id="505" name="Google Shape;505;p31"/>
          <p:cNvSpPr txBox="1"/>
          <p:nvPr/>
        </p:nvSpPr>
        <p:spPr>
          <a:xfrm>
            <a:off x="902756" y="1232646"/>
            <a:ext cx="10134000" cy="4278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1" i="0" lang="en-US" sz="2400" u="none" cap="none" strike="noStrike">
                <a:solidFill>
                  <a:schemeClr val="dk1"/>
                </a:solidFill>
                <a:latin typeface="Calibri"/>
                <a:ea typeface="Calibri"/>
                <a:cs typeface="Calibri"/>
                <a:sym typeface="Calibri"/>
              </a:rPr>
              <a:t>Copernicus Browser</a:t>
            </a:r>
            <a:endParaRPr b="1"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chemeClr val="dk1"/>
              </a:solidFill>
              <a:latin typeface="Calibri"/>
              <a:ea typeface="Calibri"/>
              <a:cs typeface="Calibri"/>
              <a:sym typeface="Calibri"/>
            </a:endParaRPr>
          </a:p>
          <a:p>
            <a:pPr indent="-342900" lvl="0" marL="342900" marR="0" rtl="0" algn="l">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Access and download freely available data provided by ESA Sentinel missions at the </a:t>
            </a:r>
            <a:r>
              <a:rPr b="1" i="0" lang="en-US" sz="2000" u="none" cap="none" strike="noStrike">
                <a:solidFill>
                  <a:schemeClr val="dk1"/>
                </a:solidFill>
                <a:latin typeface="Calibri"/>
                <a:ea typeface="Calibri"/>
                <a:cs typeface="Calibri"/>
                <a:sym typeface="Calibri"/>
              </a:rPr>
              <a:t>Copernicus Browser</a:t>
            </a:r>
            <a:r>
              <a:rPr b="0" i="0" lang="en-US" sz="2000" u="none" cap="none" strike="noStrike">
                <a:solidFill>
                  <a:schemeClr val="dk1"/>
                </a:solidFill>
                <a:latin typeface="Calibri"/>
                <a:ea typeface="Calibri"/>
                <a:cs typeface="Calibri"/>
                <a:sym typeface="Calibri"/>
              </a:rPr>
              <a:t> which provides complete, free and open access to Sentinel-1, Sentinel-2, Sentinel-3 and Sentinel-5P user products.   </a:t>
            </a:r>
            <a:endParaRPr b="0" i="0" sz="1400" u="none" cap="none" strike="noStrike">
              <a:solidFill>
                <a:srgbClr val="000000"/>
              </a:solidFill>
              <a:latin typeface="Arial"/>
              <a:ea typeface="Arial"/>
              <a:cs typeface="Arial"/>
              <a:sym typeface="Arial"/>
            </a:endParaRPr>
          </a:p>
          <a:p>
            <a:pPr indent="-215900" lvl="0" marL="34290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342900" marR="0" rtl="0" algn="l">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To </a:t>
            </a:r>
            <a:r>
              <a:rPr b="1" i="0" lang="en-US" sz="2000" u="none" cap="none" strike="noStrike">
                <a:solidFill>
                  <a:schemeClr val="dk1"/>
                </a:solidFill>
                <a:latin typeface="Calibri"/>
                <a:ea typeface="Calibri"/>
                <a:cs typeface="Calibri"/>
                <a:sym typeface="Calibri"/>
              </a:rPr>
              <a:t>access the Copernicus Browser</a:t>
            </a:r>
            <a:r>
              <a:rPr b="0" i="0" lang="en-US" sz="2000" u="none" cap="none" strike="noStrike">
                <a:solidFill>
                  <a:schemeClr val="dk1"/>
                </a:solidFill>
                <a:latin typeface="Calibri"/>
                <a:ea typeface="Calibri"/>
                <a:cs typeface="Calibri"/>
                <a:sym typeface="Calibri"/>
              </a:rPr>
              <a:t>, navigate to your </a:t>
            </a:r>
            <a:r>
              <a:rPr b="1" i="0" lang="en-US" sz="2000" u="none" cap="none" strike="noStrike">
                <a:solidFill>
                  <a:schemeClr val="dk1"/>
                </a:solidFill>
                <a:latin typeface="Calibri"/>
                <a:ea typeface="Calibri"/>
                <a:cs typeface="Calibri"/>
                <a:sym typeface="Calibri"/>
              </a:rPr>
              <a:t>Internet browser</a:t>
            </a:r>
            <a:r>
              <a:rPr b="0" i="0" lang="en-US" sz="2000" u="none" cap="none" strike="noStrike">
                <a:solidFill>
                  <a:schemeClr val="dk1"/>
                </a:solidFill>
                <a:latin typeface="Calibri"/>
                <a:ea typeface="Calibri"/>
                <a:cs typeface="Calibri"/>
                <a:sym typeface="Calibri"/>
              </a:rPr>
              <a:t> (e.g., Firefox Web Browser, Google Chrome, Microsoft Edge etc.) and type the Copernicus Open Access Hub address </a:t>
            </a:r>
            <a:r>
              <a:rPr b="0" i="0" lang="en-US" sz="2000" u="sng" cap="none" strike="noStrike">
                <a:solidFill>
                  <a:schemeClr val="dk1"/>
                </a:solidFill>
                <a:latin typeface="Calibri"/>
                <a:ea typeface="Calibri"/>
                <a:cs typeface="Calibri"/>
                <a:sym typeface="Calibri"/>
              </a:rPr>
              <a:t>https://browser.dataspace.copernicus.eu/</a:t>
            </a:r>
            <a:r>
              <a:rPr b="0" i="0" lang="en-US" sz="2000" u="none" cap="none" strike="noStrike">
                <a:solidFill>
                  <a:schemeClr val="dk1"/>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a:p>
            <a:pPr indent="-215900" lvl="0" marL="34290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0" name="Shape 510"/>
        <p:cNvGrpSpPr/>
        <p:nvPr/>
      </p:nvGrpSpPr>
      <p:grpSpPr>
        <a:xfrm>
          <a:off x="0" y="0"/>
          <a:ext cx="0" cy="0"/>
          <a:chOff x="0" y="0"/>
          <a:chExt cx="0" cy="0"/>
        </a:xfrm>
      </p:grpSpPr>
      <p:pic>
        <p:nvPicPr>
          <p:cNvPr descr="Ein Bild, das Schwarz, Dunkelheit enthält.&#10;&#10;Automatisch generierte Beschreibung" id="511" name="Google Shape;511;p32"/>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512" name="Google Shape;512;p3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513" name="Google Shape;513;p32"/>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514" name="Google Shape;514;p32"/>
          <p:cNvSpPr txBox="1"/>
          <p:nvPr>
            <p:ph idx="11" type="ftr"/>
          </p:nvPr>
        </p:nvSpPr>
        <p:spPr>
          <a:xfrm>
            <a:off x="3248406" y="6489056"/>
            <a:ext cx="5695188" cy="232419"/>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TB01b </a:t>
            </a:r>
            <a:r>
              <a:rPr lang="en-US">
                <a:latin typeface="Calibri"/>
                <a:ea typeface="Calibri"/>
                <a:cs typeface="Calibri"/>
                <a:sym typeface="Calibri"/>
              </a:rPr>
              <a:t>Active vs. Passive Remote Sensing, Remote Sensing Platforms</a:t>
            </a:r>
            <a:endParaRPr>
              <a:latin typeface="Calibri"/>
              <a:ea typeface="Calibri"/>
              <a:cs typeface="Calibri"/>
              <a:sym typeface="Calibri"/>
            </a:endParaRPr>
          </a:p>
          <a:p>
            <a:pPr indent="0" lvl="0" marL="0" rtl="0" algn="ctr">
              <a:lnSpc>
                <a:spcPct val="100000"/>
              </a:lnSpc>
              <a:spcBef>
                <a:spcPts val="0"/>
              </a:spcBef>
              <a:spcAft>
                <a:spcPts val="0"/>
              </a:spcAft>
              <a:buSzPts val="1400"/>
              <a:buNone/>
            </a:pPr>
            <a:r>
              <a:t/>
            </a:r>
            <a:endParaRPr/>
          </a:p>
        </p:txBody>
      </p:sp>
      <p:sp>
        <p:nvSpPr>
          <p:cNvPr id="515" name="Google Shape;515;p32"/>
          <p:cNvSpPr txBox="1"/>
          <p:nvPr/>
        </p:nvSpPr>
        <p:spPr>
          <a:xfrm>
            <a:off x="902757" y="112704"/>
            <a:ext cx="9987747" cy="86177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Arial Narrow"/>
              <a:ea typeface="Arial Narrow"/>
              <a:cs typeface="Arial Narrow"/>
              <a:sym typeface="Arial Narrow"/>
            </a:endParaRPr>
          </a:p>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Remote Sensing Platform </a:t>
            </a:r>
            <a:endParaRPr b="0" i="0" sz="1400" u="none" cap="none" strike="noStrike">
              <a:solidFill>
                <a:srgbClr val="000000"/>
              </a:solidFill>
              <a:latin typeface="Arial"/>
              <a:ea typeface="Arial"/>
              <a:cs typeface="Arial"/>
              <a:sym typeface="Arial"/>
            </a:endParaRPr>
          </a:p>
        </p:txBody>
      </p:sp>
      <p:sp>
        <p:nvSpPr>
          <p:cNvPr id="516" name="Google Shape;516;p32"/>
          <p:cNvSpPr txBox="1"/>
          <p:nvPr/>
        </p:nvSpPr>
        <p:spPr>
          <a:xfrm>
            <a:off x="902756" y="1232646"/>
            <a:ext cx="10134000" cy="6434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1" i="0" lang="en-US" sz="2400" u="none" cap="none" strike="noStrike">
                <a:solidFill>
                  <a:schemeClr val="dk1"/>
                </a:solidFill>
                <a:latin typeface="Calibri"/>
                <a:ea typeface="Calibri"/>
                <a:cs typeface="Calibri"/>
                <a:sym typeface="Calibri"/>
              </a:rPr>
              <a:t>Copernicus Browser</a:t>
            </a:r>
            <a:endParaRPr b="1"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 Choose </a:t>
            </a:r>
            <a:r>
              <a:rPr b="1" i="0" lang="en-US" sz="2000" u="none" cap="none" strike="noStrike">
                <a:solidFill>
                  <a:schemeClr val="dk1"/>
                </a:solidFill>
                <a:latin typeface="Calibri"/>
                <a:ea typeface="Calibri"/>
                <a:cs typeface="Calibri"/>
                <a:sym typeface="Calibri"/>
              </a:rPr>
              <a:t>“Login“.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p:txBody>
      </p:sp>
      <p:pic>
        <p:nvPicPr>
          <p:cNvPr id="517" name="Google Shape;517;p32" title="Screenshot 2025-09-11 165434.png"/>
          <p:cNvPicPr preferRelativeResize="0"/>
          <p:nvPr/>
        </p:nvPicPr>
        <p:blipFill rotWithShape="1">
          <a:blip r:embed="rId5">
            <a:alphaModFix/>
          </a:blip>
          <a:srcRect b="0" l="0" r="0" t="0"/>
          <a:stretch/>
        </p:blipFill>
        <p:spPr>
          <a:xfrm>
            <a:off x="1368069" y="1698953"/>
            <a:ext cx="9031475" cy="4193801"/>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2" name="Shape 522"/>
        <p:cNvGrpSpPr/>
        <p:nvPr/>
      </p:nvGrpSpPr>
      <p:grpSpPr>
        <a:xfrm>
          <a:off x="0" y="0"/>
          <a:ext cx="0" cy="0"/>
          <a:chOff x="0" y="0"/>
          <a:chExt cx="0" cy="0"/>
        </a:xfrm>
      </p:grpSpPr>
      <p:sp>
        <p:nvSpPr>
          <p:cNvPr id="523" name="Google Shape;523;p33"/>
          <p:cNvSpPr txBox="1"/>
          <p:nvPr/>
        </p:nvSpPr>
        <p:spPr>
          <a:xfrm>
            <a:off x="902756" y="1065381"/>
            <a:ext cx="11052600" cy="6434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1" i="0" lang="en-US" sz="2400" u="none" cap="none" strike="noStrike">
                <a:solidFill>
                  <a:schemeClr val="dk1"/>
                </a:solidFill>
                <a:latin typeface="Calibri"/>
                <a:ea typeface="Calibri"/>
                <a:cs typeface="Calibri"/>
                <a:sym typeface="Calibri"/>
              </a:rPr>
              <a:t>Copernicus Browser</a:t>
            </a:r>
            <a:endParaRPr b="1"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 If you do not have an account, please register by going to “Register” after previously selecting “Login”.</a:t>
            </a:r>
            <a:endParaRPr b="1"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p:txBody>
      </p:sp>
      <p:pic>
        <p:nvPicPr>
          <p:cNvPr descr="Ein Bild, das Schwarz, Dunkelheit enthält.&#10;&#10;Automatisch generierte Beschreibung" id="524" name="Google Shape;524;p33"/>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525" name="Google Shape;525;p3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526" name="Google Shape;526;p33"/>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527" name="Google Shape;527;p33"/>
          <p:cNvSpPr txBox="1"/>
          <p:nvPr>
            <p:ph idx="11" type="ftr"/>
          </p:nvPr>
        </p:nvSpPr>
        <p:spPr>
          <a:xfrm>
            <a:off x="3248406" y="6489056"/>
            <a:ext cx="5695188" cy="232419"/>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TB01b </a:t>
            </a:r>
            <a:r>
              <a:rPr lang="en-US">
                <a:latin typeface="Calibri"/>
                <a:ea typeface="Calibri"/>
                <a:cs typeface="Calibri"/>
                <a:sym typeface="Calibri"/>
              </a:rPr>
              <a:t>Active vs. Passive Remote Sensing, Remote Sensing Platforms</a:t>
            </a:r>
            <a:endParaRPr>
              <a:latin typeface="Calibri"/>
              <a:ea typeface="Calibri"/>
              <a:cs typeface="Calibri"/>
              <a:sym typeface="Calibri"/>
            </a:endParaRPr>
          </a:p>
          <a:p>
            <a:pPr indent="0" lvl="0" marL="0" rtl="0" algn="ctr">
              <a:lnSpc>
                <a:spcPct val="100000"/>
              </a:lnSpc>
              <a:spcBef>
                <a:spcPts val="0"/>
              </a:spcBef>
              <a:spcAft>
                <a:spcPts val="0"/>
              </a:spcAft>
              <a:buSzPts val="1400"/>
              <a:buNone/>
            </a:pPr>
            <a:r>
              <a:t/>
            </a:r>
            <a:endParaRPr/>
          </a:p>
        </p:txBody>
      </p:sp>
      <p:sp>
        <p:nvSpPr>
          <p:cNvPr id="528" name="Google Shape;528;p33"/>
          <p:cNvSpPr txBox="1"/>
          <p:nvPr/>
        </p:nvSpPr>
        <p:spPr>
          <a:xfrm>
            <a:off x="902757" y="112704"/>
            <a:ext cx="9987747" cy="86177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Arial Narrow"/>
              <a:ea typeface="Arial Narrow"/>
              <a:cs typeface="Arial Narrow"/>
              <a:sym typeface="Arial Narrow"/>
            </a:endParaRPr>
          </a:p>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Remote Sensing Platform </a:t>
            </a:r>
            <a:endParaRPr b="0" i="0" sz="1400" u="none" cap="none" strike="noStrike">
              <a:solidFill>
                <a:srgbClr val="000000"/>
              </a:solidFill>
              <a:latin typeface="Arial"/>
              <a:ea typeface="Arial"/>
              <a:cs typeface="Arial"/>
              <a:sym typeface="Arial"/>
            </a:endParaRPr>
          </a:p>
        </p:txBody>
      </p:sp>
      <p:pic>
        <p:nvPicPr>
          <p:cNvPr id="529" name="Google Shape;529;p33" title="Screenshot 2025-09-11 165732.png"/>
          <p:cNvPicPr preferRelativeResize="0"/>
          <p:nvPr/>
        </p:nvPicPr>
        <p:blipFill rotWithShape="1">
          <a:blip r:embed="rId5">
            <a:alphaModFix/>
          </a:blip>
          <a:srcRect b="0" l="0" r="0" t="0"/>
          <a:stretch/>
        </p:blipFill>
        <p:spPr>
          <a:xfrm>
            <a:off x="1370600" y="1556600"/>
            <a:ext cx="8257833" cy="4217613"/>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4" name="Shape 534"/>
        <p:cNvGrpSpPr/>
        <p:nvPr/>
      </p:nvGrpSpPr>
      <p:grpSpPr>
        <a:xfrm>
          <a:off x="0" y="0"/>
          <a:ext cx="0" cy="0"/>
          <a:chOff x="0" y="0"/>
          <a:chExt cx="0" cy="0"/>
        </a:xfrm>
      </p:grpSpPr>
      <p:sp>
        <p:nvSpPr>
          <p:cNvPr id="535" name="Google Shape;535;p34"/>
          <p:cNvSpPr txBox="1"/>
          <p:nvPr/>
        </p:nvSpPr>
        <p:spPr>
          <a:xfrm>
            <a:off x="902756" y="1020777"/>
            <a:ext cx="11052600" cy="6741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1" i="0" lang="en-US" sz="2400" u="none" cap="none" strike="noStrike">
                <a:solidFill>
                  <a:schemeClr val="dk1"/>
                </a:solidFill>
                <a:latin typeface="Calibri"/>
                <a:ea typeface="Calibri"/>
                <a:cs typeface="Calibri"/>
                <a:sym typeface="Calibri"/>
              </a:rPr>
              <a:t>Copernicus Browser</a:t>
            </a:r>
            <a:endParaRPr b="1"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 After you have filled in the registration form, you will receive an activation link by e-mail.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 Once your account is activated - or if you already have an account  - </a:t>
            </a:r>
            <a:r>
              <a:rPr b="1" i="0" lang="en-US" sz="2000" u="none" cap="none" strike="noStrike">
                <a:solidFill>
                  <a:schemeClr val="dk1"/>
                </a:solidFill>
                <a:latin typeface="Calibri"/>
                <a:ea typeface="Calibri"/>
                <a:cs typeface="Calibri"/>
                <a:sym typeface="Calibri"/>
              </a:rPr>
              <a:t>LOGIN.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p:txBody>
      </p:sp>
      <p:pic>
        <p:nvPicPr>
          <p:cNvPr descr="Ein Bild, das Schwarz, Dunkelheit enthält.&#10;&#10;Automatisch generierte Beschreibung" id="536" name="Google Shape;536;p34"/>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537" name="Google Shape;537;p3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538" name="Google Shape;538;p34"/>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539" name="Google Shape;539;p34"/>
          <p:cNvSpPr txBox="1"/>
          <p:nvPr>
            <p:ph idx="11" type="ftr"/>
          </p:nvPr>
        </p:nvSpPr>
        <p:spPr>
          <a:xfrm>
            <a:off x="3248406" y="6489056"/>
            <a:ext cx="5695188" cy="232419"/>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TB01b </a:t>
            </a:r>
            <a:r>
              <a:rPr lang="en-US">
                <a:latin typeface="Calibri"/>
                <a:ea typeface="Calibri"/>
                <a:cs typeface="Calibri"/>
                <a:sym typeface="Calibri"/>
              </a:rPr>
              <a:t>Active vs. Passive Remote Sensing, Remote Sensing Platforms</a:t>
            </a:r>
            <a:endParaRPr>
              <a:latin typeface="Calibri"/>
              <a:ea typeface="Calibri"/>
              <a:cs typeface="Calibri"/>
              <a:sym typeface="Calibri"/>
            </a:endParaRPr>
          </a:p>
          <a:p>
            <a:pPr indent="0" lvl="0" marL="0" rtl="0" algn="ctr">
              <a:lnSpc>
                <a:spcPct val="100000"/>
              </a:lnSpc>
              <a:spcBef>
                <a:spcPts val="0"/>
              </a:spcBef>
              <a:spcAft>
                <a:spcPts val="0"/>
              </a:spcAft>
              <a:buSzPts val="1400"/>
              <a:buNone/>
            </a:pPr>
            <a:r>
              <a:t/>
            </a:r>
            <a:endParaRPr/>
          </a:p>
        </p:txBody>
      </p:sp>
      <p:sp>
        <p:nvSpPr>
          <p:cNvPr id="540" name="Google Shape;540;p34"/>
          <p:cNvSpPr txBox="1"/>
          <p:nvPr/>
        </p:nvSpPr>
        <p:spPr>
          <a:xfrm>
            <a:off x="902757" y="112704"/>
            <a:ext cx="9987747" cy="86177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Arial Narrow"/>
              <a:ea typeface="Arial Narrow"/>
              <a:cs typeface="Arial Narrow"/>
              <a:sym typeface="Arial Narrow"/>
            </a:endParaRPr>
          </a:p>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Remote Sensing Platform </a:t>
            </a:r>
            <a:endParaRPr b="0" i="0" sz="1400" u="none" cap="none" strike="noStrike">
              <a:solidFill>
                <a:srgbClr val="000000"/>
              </a:solidFill>
              <a:latin typeface="Arial"/>
              <a:ea typeface="Arial"/>
              <a:cs typeface="Arial"/>
              <a:sym typeface="Arial"/>
            </a:endParaRPr>
          </a:p>
        </p:txBody>
      </p:sp>
      <p:pic>
        <p:nvPicPr>
          <p:cNvPr id="541" name="Google Shape;541;p34" title="Screenshot 2025-09-11 170013.png"/>
          <p:cNvPicPr preferRelativeResize="0"/>
          <p:nvPr/>
        </p:nvPicPr>
        <p:blipFill rotWithShape="1">
          <a:blip r:embed="rId5">
            <a:alphaModFix/>
          </a:blip>
          <a:srcRect b="0" l="0" r="0" t="0"/>
          <a:stretch/>
        </p:blipFill>
        <p:spPr>
          <a:xfrm>
            <a:off x="1311800" y="1466144"/>
            <a:ext cx="6540851" cy="4233900"/>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6" name="Shape 546"/>
        <p:cNvGrpSpPr/>
        <p:nvPr/>
      </p:nvGrpSpPr>
      <p:grpSpPr>
        <a:xfrm>
          <a:off x="0" y="0"/>
          <a:ext cx="0" cy="0"/>
          <a:chOff x="0" y="0"/>
          <a:chExt cx="0" cy="0"/>
        </a:xfrm>
      </p:grpSpPr>
      <p:sp>
        <p:nvSpPr>
          <p:cNvPr id="547" name="Google Shape;547;p35"/>
          <p:cNvSpPr txBox="1"/>
          <p:nvPr/>
        </p:nvSpPr>
        <p:spPr>
          <a:xfrm>
            <a:off x="902756" y="947625"/>
            <a:ext cx="11052600" cy="5880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1" i="0" lang="en-US" sz="2400" u="none" cap="none" strike="noStrike">
                <a:solidFill>
                  <a:schemeClr val="dk1"/>
                </a:solidFill>
                <a:latin typeface="Calibri"/>
                <a:ea typeface="Calibri"/>
                <a:cs typeface="Calibri"/>
                <a:sym typeface="Calibri"/>
              </a:rPr>
              <a:t>Copernicus Browser – Example of Download</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chemeClr val="dk1"/>
              </a:solidFill>
              <a:latin typeface="Calibri"/>
              <a:ea typeface="Calibri"/>
              <a:cs typeface="Calibri"/>
              <a:sym typeface="Calibri"/>
            </a:endParaRPr>
          </a:p>
          <a:p>
            <a:pPr indent="-342900" lvl="0" marL="342900" marR="0" rtl="0" algn="l">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Navigate over the Cape Town province area (eastern side of Cape Town) in South Africa (approximate area - blue rectangle).   </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For the demonstration purpose we will just download one selected product for this area of interest.   </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Zoom in a bit more, switch from “navigation mode” to “drawing mode” (green circle) and draw a  rectangle covering area of interest (approximately as indicated below).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p:txBody>
      </p:sp>
      <p:pic>
        <p:nvPicPr>
          <p:cNvPr descr="Ein Bild, das Schwarz, Dunkelheit enthält.&#10;&#10;Automatisch generierte Beschreibung" id="548" name="Google Shape;548;p35"/>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549" name="Google Shape;549;p3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550" name="Google Shape;550;p35"/>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551" name="Google Shape;551;p35"/>
          <p:cNvSpPr txBox="1"/>
          <p:nvPr>
            <p:ph idx="11" type="ftr"/>
          </p:nvPr>
        </p:nvSpPr>
        <p:spPr>
          <a:xfrm>
            <a:off x="3248406" y="6489056"/>
            <a:ext cx="5695188" cy="232419"/>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TB01b </a:t>
            </a:r>
            <a:r>
              <a:rPr lang="en-US">
                <a:latin typeface="Calibri"/>
                <a:ea typeface="Calibri"/>
                <a:cs typeface="Calibri"/>
                <a:sym typeface="Calibri"/>
              </a:rPr>
              <a:t>Active vs. Passive Remote Sensing, Remote Sensing Platforms</a:t>
            </a:r>
            <a:endParaRPr>
              <a:latin typeface="Calibri"/>
              <a:ea typeface="Calibri"/>
              <a:cs typeface="Calibri"/>
              <a:sym typeface="Calibri"/>
            </a:endParaRPr>
          </a:p>
          <a:p>
            <a:pPr indent="0" lvl="0" marL="0" rtl="0" algn="ctr">
              <a:lnSpc>
                <a:spcPct val="100000"/>
              </a:lnSpc>
              <a:spcBef>
                <a:spcPts val="0"/>
              </a:spcBef>
              <a:spcAft>
                <a:spcPts val="0"/>
              </a:spcAft>
              <a:buSzPts val="1400"/>
              <a:buNone/>
            </a:pPr>
            <a:r>
              <a:t/>
            </a:r>
            <a:endParaRPr/>
          </a:p>
        </p:txBody>
      </p:sp>
      <p:sp>
        <p:nvSpPr>
          <p:cNvPr id="552" name="Google Shape;552;p35"/>
          <p:cNvSpPr txBox="1"/>
          <p:nvPr/>
        </p:nvSpPr>
        <p:spPr>
          <a:xfrm>
            <a:off x="902757" y="112704"/>
            <a:ext cx="9987747" cy="86177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Arial Narrow"/>
              <a:ea typeface="Arial Narrow"/>
              <a:cs typeface="Arial Narrow"/>
              <a:sym typeface="Arial Narrow"/>
            </a:endParaRPr>
          </a:p>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Remote Sensing Platform </a:t>
            </a:r>
            <a:endParaRPr b="0" i="0" sz="1400" u="none" cap="none" strike="noStrike">
              <a:solidFill>
                <a:srgbClr val="000000"/>
              </a:solidFill>
              <a:latin typeface="Arial"/>
              <a:ea typeface="Arial"/>
              <a:cs typeface="Arial"/>
              <a:sym typeface="Arial"/>
            </a:endParaRPr>
          </a:p>
        </p:txBody>
      </p:sp>
      <p:sp>
        <p:nvSpPr>
          <p:cNvPr id="553" name="Google Shape;553;p35"/>
          <p:cNvSpPr txBox="1"/>
          <p:nvPr/>
        </p:nvSpPr>
        <p:spPr>
          <a:xfrm>
            <a:off x="8225054" y="5328338"/>
            <a:ext cx="3411890" cy="923330"/>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Open the search menu by clicking </a:t>
            </a:r>
            <a:br>
              <a:rPr b="0" i="0" lang="en-US" sz="1800" u="none" cap="none" strike="noStrike">
                <a:solidFill>
                  <a:schemeClr val="dk1"/>
                </a:solidFill>
                <a:latin typeface="Calibri"/>
                <a:ea typeface="Calibri"/>
                <a:cs typeface="Calibri"/>
                <a:sym typeface="Calibri"/>
              </a:rPr>
            </a:br>
            <a:r>
              <a:rPr b="0" i="0" lang="en-US" sz="1800" u="none" cap="none" strike="noStrike">
                <a:solidFill>
                  <a:schemeClr val="dk1"/>
                </a:solidFill>
                <a:latin typeface="Calibri"/>
                <a:ea typeface="Calibri"/>
                <a:cs typeface="Calibri"/>
                <a:sym typeface="Calibri"/>
              </a:rPr>
              <a:t>to the left part of the </a:t>
            </a:r>
            <a:r>
              <a:rPr b="1" i="0" lang="en-US" sz="1800" u="none" cap="none" strike="noStrike">
                <a:solidFill>
                  <a:schemeClr val="dk1"/>
                </a:solidFill>
                <a:latin typeface="Calibri"/>
                <a:ea typeface="Calibri"/>
                <a:cs typeface="Calibri"/>
                <a:sym typeface="Calibri"/>
              </a:rPr>
              <a:t>search bar</a:t>
            </a:r>
            <a:r>
              <a:rPr b="0" i="0" lang="en-US" sz="1800" u="none" cap="none" strike="noStrike">
                <a:solidFill>
                  <a:schemeClr val="dk1"/>
                </a:solidFill>
                <a:latin typeface="Calibri"/>
                <a:ea typeface="Calibri"/>
                <a:cs typeface="Calibri"/>
                <a:sym typeface="Calibri"/>
              </a:rPr>
              <a:t> </a:t>
            </a:r>
            <a:br>
              <a:rPr b="0" i="0" lang="en-US" sz="1800" u="none" cap="none" strike="noStrike">
                <a:solidFill>
                  <a:schemeClr val="dk1"/>
                </a:solidFill>
                <a:latin typeface="Calibri"/>
                <a:ea typeface="Calibri"/>
                <a:cs typeface="Calibri"/>
                <a:sym typeface="Calibri"/>
              </a:rPr>
            </a:br>
            <a:r>
              <a:rPr b="0" i="0" lang="en-US" sz="1800" u="none" cap="none" strike="noStrike">
                <a:solidFill>
                  <a:schemeClr val="dk1"/>
                </a:solidFill>
                <a:latin typeface="Calibri"/>
                <a:ea typeface="Calibri"/>
                <a:cs typeface="Calibri"/>
                <a:sym typeface="Calibri"/>
              </a:rPr>
              <a:t>(as indicated by red arrow above). </a:t>
            </a:r>
            <a:endParaRPr b="0" i="0" sz="1400" u="none" cap="none" strike="noStrike">
              <a:solidFill>
                <a:srgbClr val="000000"/>
              </a:solidFill>
              <a:latin typeface="Arial"/>
              <a:ea typeface="Arial"/>
              <a:cs typeface="Arial"/>
              <a:sym typeface="Arial"/>
            </a:endParaRPr>
          </a:p>
        </p:txBody>
      </p:sp>
      <p:pic>
        <p:nvPicPr>
          <p:cNvPr id="554" name="Google Shape;554;p35" title="Screenshot 2025-09-11 170316.png"/>
          <p:cNvPicPr preferRelativeResize="0"/>
          <p:nvPr/>
        </p:nvPicPr>
        <p:blipFill rotWithShape="1">
          <a:blip r:embed="rId5">
            <a:alphaModFix/>
          </a:blip>
          <a:srcRect b="0" l="0" r="0" t="0"/>
          <a:stretch/>
        </p:blipFill>
        <p:spPr>
          <a:xfrm>
            <a:off x="1363050" y="3304175"/>
            <a:ext cx="6565960" cy="3052174"/>
          </a:xfrm>
          <a:prstGeom prst="rect">
            <a:avLst/>
          </a:prstGeom>
          <a:noFill/>
          <a:ln>
            <a:noFill/>
          </a:ln>
        </p:spPr>
      </p:pic>
      <p:cxnSp>
        <p:nvCxnSpPr>
          <p:cNvPr id="555" name="Google Shape;555;p35"/>
          <p:cNvCxnSpPr/>
          <p:nvPr/>
        </p:nvCxnSpPr>
        <p:spPr>
          <a:xfrm rot="10800000">
            <a:off x="2965350" y="3674850"/>
            <a:ext cx="717900" cy="871500"/>
          </a:xfrm>
          <a:prstGeom prst="straightConnector1">
            <a:avLst/>
          </a:prstGeom>
          <a:noFill/>
          <a:ln cap="flat" cmpd="sng" w="38100">
            <a:solidFill>
              <a:srgbClr val="FF0000"/>
            </a:solidFill>
            <a:prstDash val="solid"/>
            <a:round/>
            <a:headEnd len="sm" w="sm" type="none"/>
            <a:tailEnd len="med" w="med" type="triangle"/>
          </a:ln>
        </p:spPr>
      </p:cxn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0" name="Shape 560"/>
        <p:cNvGrpSpPr/>
        <p:nvPr/>
      </p:nvGrpSpPr>
      <p:grpSpPr>
        <a:xfrm>
          <a:off x="0" y="0"/>
          <a:ext cx="0" cy="0"/>
          <a:chOff x="0" y="0"/>
          <a:chExt cx="0" cy="0"/>
        </a:xfrm>
      </p:grpSpPr>
      <p:sp>
        <p:nvSpPr>
          <p:cNvPr id="561" name="Google Shape;561;p36"/>
          <p:cNvSpPr txBox="1"/>
          <p:nvPr/>
        </p:nvSpPr>
        <p:spPr>
          <a:xfrm>
            <a:off x="902756" y="947625"/>
            <a:ext cx="11052600" cy="5448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1" i="0" lang="en-US" sz="2400" u="none" cap="none" strike="noStrike">
                <a:solidFill>
                  <a:schemeClr val="dk1"/>
                </a:solidFill>
                <a:latin typeface="Calibri"/>
                <a:ea typeface="Calibri"/>
                <a:cs typeface="Calibri"/>
                <a:sym typeface="Calibri"/>
              </a:rPr>
              <a:t>SciHub – Example of Download</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rPr b="0" i="0" lang="en-US" sz="2000" u="sng" cap="none" strike="noStrike">
                <a:solidFill>
                  <a:schemeClr val="dk1"/>
                </a:solidFill>
                <a:latin typeface="Calibri"/>
                <a:ea typeface="Calibri"/>
                <a:cs typeface="Calibri"/>
                <a:sym typeface="Calibri"/>
              </a:rPr>
              <a:t>For Sentinel-2 product: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342900" marR="0" rtl="0" algn="l">
              <a:lnSpc>
                <a:spcPct val="100000"/>
              </a:lnSpc>
              <a:spcBef>
                <a:spcPts val="0"/>
              </a:spcBef>
              <a:spcAft>
                <a:spcPts val="0"/>
              </a:spcAft>
              <a:buClr>
                <a:schemeClr val="dk1"/>
              </a:buClr>
              <a:buSzPts val="2000"/>
              <a:buFont typeface="Arial"/>
              <a:buChar char="•"/>
            </a:pPr>
            <a:r>
              <a:rPr b="1" i="0" lang="en-US" sz="2000" u="none" cap="none" strike="noStrike">
                <a:solidFill>
                  <a:schemeClr val="dk1"/>
                </a:solidFill>
                <a:latin typeface="Calibri"/>
                <a:ea typeface="Calibri"/>
                <a:cs typeface="Calibri"/>
                <a:sym typeface="Calibri"/>
              </a:rPr>
              <a:t>Data Sources: </a:t>
            </a:r>
            <a:r>
              <a:rPr b="0" i="0" lang="en-US" sz="2000" u="none" cap="none" strike="noStrike">
                <a:solidFill>
                  <a:schemeClr val="dk1"/>
                </a:solidFill>
                <a:latin typeface="Calibri"/>
                <a:ea typeface="Calibri"/>
                <a:cs typeface="Calibri"/>
                <a:sym typeface="Calibri"/>
              </a:rPr>
              <a:t>Sentinel-2</a:t>
            </a:r>
            <a:endParaRPr b="0" i="0" sz="2000" u="none" cap="none" strike="noStrike">
              <a:solidFill>
                <a:schemeClr val="dk1"/>
              </a:solidFill>
              <a:latin typeface="Calibri"/>
              <a:ea typeface="Calibri"/>
              <a:cs typeface="Calibri"/>
              <a:sym typeface="Calibri"/>
            </a:endParaRPr>
          </a:p>
          <a:p>
            <a:pPr indent="-355600" lvl="1" marL="914400" marR="0" rtl="0" algn="l">
              <a:lnSpc>
                <a:spcPct val="100000"/>
              </a:lnSpc>
              <a:spcBef>
                <a:spcPts val="0"/>
              </a:spcBef>
              <a:spcAft>
                <a:spcPts val="0"/>
              </a:spcAft>
              <a:buClr>
                <a:schemeClr val="dk1"/>
              </a:buClr>
              <a:buSzPts val="2000"/>
              <a:buFont typeface="Calibri"/>
              <a:buChar char="○"/>
            </a:pPr>
            <a:r>
              <a:rPr b="0" i="0" lang="en-US" sz="2000" u="none" cap="none" strike="noStrike">
                <a:solidFill>
                  <a:schemeClr val="dk1"/>
                </a:solidFill>
                <a:latin typeface="Calibri"/>
                <a:ea typeface="Calibri"/>
                <a:cs typeface="Calibri"/>
                <a:sym typeface="Calibri"/>
              </a:rPr>
              <a:t>Select MSI </a:t>
            </a:r>
            <a:endParaRPr b="0" i="0" sz="2000" u="none" cap="none" strike="noStrike">
              <a:solidFill>
                <a:schemeClr val="dk1"/>
              </a:solidFill>
              <a:latin typeface="Calibri"/>
              <a:ea typeface="Calibri"/>
              <a:cs typeface="Calibri"/>
              <a:sym typeface="Calibri"/>
            </a:endParaRPr>
          </a:p>
          <a:p>
            <a:pPr indent="-355600" lvl="1" marL="914400" marR="0" rtl="0" algn="l">
              <a:lnSpc>
                <a:spcPct val="100000"/>
              </a:lnSpc>
              <a:spcBef>
                <a:spcPts val="0"/>
              </a:spcBef>
              <a:spcAft>
                <a:spcPts val="0"/>
              </a:spcAft>
              <a:buClr>
                <a:schemeClr val="dk1"/>
              </a:buClr>
              <a:buSzPts val="2000"/>
              <a:buFont typeface="Calibri"/>
              <a:buChar char="○"/>
            </a:pPr>
            <a:r>
              <a:rPr b="0" i="0" lang="en-US" sz="2000" u="none" cap="none" strike="noStrike">
                <a:solidFill>
                  <a:schemeClr val="dk1"/>
                </a:solidFill>
                <a:latin typeface="Calibri"/>
                <a:ea typeface="Calibri"/>
                <a:cs typeface="Calibri"/>
                <a:sym typeface="Calibri"/>
              </a:rPr>
              <a:t>Set cloud cover to required percentage, for example 5%</a:t>
            </a:r>
            <a:endParaRPr b="0" i="0" sz="2000" u="none" cap="none" strike="noStrike">
              <a:solidFill>
                <a:schemeClr val="dk1"/>
              </a:solidFill>
              <a:latin typeface="Calibri"/>
              <a:ea typeface="Calibri"/>
              <a:cs typeface="Calibri"/>
              <a:sym typeface="Calibri"/>
            </a:endParaRPr>
          </a:p>
          <a:p>
            <a:pPr indent="-355600" lvl="1" marL="914400" marR="0" rtl="0" algn="l">
              <a:lnSpc>
                <a:spcPct val="100000"/>
              </a:lnSpc>
              <a:spcBef>
                <a:spcPts val="0"/>
              </a:spcBef>
              <a:spcAft>
                <a:spcPts val="0"/>
              </a:spcAft>
              <a:buClr>
                <a:schemeClr val="dk1"/>
              </a:buClr>
              <a:buSzPts val="2000"/>
              <a:buFont typeface="Calibri"/>
              <a:buChar char="○"/>
            </a:pPr>
            <a:r>
              <a:rPr b="0" i="0" lang="en-US" sz="2000" u="none" cap="none" strike="noStrike">
                <a:solidFill>
                  <a:schemeClr val="dk1"/>
                </a:solidFill>
                <a:latin typeface="Calibri"/>
                <a:ea typeface="Calibri"/>
                <a:cs typeface="Calibri"/>
                <a:sym typeface="Calibri"/>
              </a:rPr>
              <a:t>Select L2A</a:t>
            </a:r>
            <a:endParaRPr b="0" i="0" sz="2000" u="none" cap="none" strike="noStrike">
              <a:solidFill>
                <a:schemeClr val="dk1"/>
              </a:solidFill>
              <a:latin typeface="Calibri"/>
              <a:ea typeface="Calibri"/>
              <a:cs typeface="Calibri"/>
              <a:sym typeface="Calibri"/>
            </a:endParaRPr>
          </a:p>
          <a:p>
            <a:pPr indent="-342900" lvl="0" marL="342900" marR="0" rtl="0" algn="l">
              <a:lnSpc>
                <a:spcPct val="100000"/>
              </a:lnSpc>
              <a:spcBef>
                <a:spcPts val="0"/>
              </a:spcBef>
              <a:spcAft>
                <a:spcPts val="0"/>
              </a:spcAft>
              <a:buClr>
                <a:schemeClr val="dk1"/>
              </a:buClr>
              <a:buSzPts val="2000"/>
              <a:buFont typeface="Arial"/>
              <a:buChar char="•"/>
            </a:pPr>
            <a:r>
              <a:rPr b="1" i="0" lang="en-US" sz="2000" u="none" cap="none" strike="noStrike">
                <a:solidFill>
                  <a:schemeClr val="dk1"/>
                </a:solidFill>
                <a:latin typeface="Calibri"/>
                <a:ea typeface="Calibri"/>
                <a:cs typeface="Calibri"/>
                <a:sym typeface="Calibri"/>
              </a:rPr>
              <a:t>Time Range:</a:t>
            </a:r>
            <a:r>
              <a:rPr b="0" i="0" lang="en-US" sz="2000" u="none" cap="none" strike="noStrike">
                <a:solidFill>
                  <a:schemeClr val="dk1"/>
                </a:solidFill>
                <a:latin typeface="Calibri"/>
                <a:ea typeface="Calibri"/>
                <a:cs typeface="Calibri"/>
                <a:sym typeface="Calibri"/>
              </a:rPr>
              <a:t> From 2018/03/27 to 2018/03/27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Press search button.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rPr b="1" i="0" lang="en-US" sz="2000" u="none" cap="none" strike="noStrike">
                <a:solidFill>
                  <a:schemeClr val="dk1"/>
                </a:solidFill>
                <a:latin typeface="Calibri"/>
                <a:ea typeface="Calibri"/>
                <a:cs typeface="Calibri"/>
                <a:sym typeface="Calibri"/>
              </a:rPr>
              <a:t>NOTE:</a:t>
            </a:r>
            <a:r>
              <a:rPr b="0" i="0" lang="en-US" sz="2000" u="none" cap="none" strike="noStrike">
                <a:solidFill>
                  <a:schemeClr val="dk1"/>
                </a:solidFill>
                <a:latin typeface="Calibri"/>
                <a:ea typeface="Calibri"/>
                <a:cs typeface="Calibri"/>
                <a:sym typeface="Calibri"/>
              </a:rPr>
              <a:t> Due to ESA policy on the availability of Sentinel data on Copernicus Open Access Hub and to ensure the continued access to all Sentinel data at all time, the Long-Term Archive (LTA) Access has been implemented to roll-out the oldest data from the online access.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More information about the LTA can be found in the following link:</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0" lang="en-US" sz="2000" u="sng" cap="none" strike="noStrike">
                <a:solidFill>
                  <a:schemeClr val="dk1"/>
                </a:solidFill>
                <a:latin typeface="Calibri"/>
                <a:ea typeface="Calibri"/>
                <a:cs typeface="Calibri"/>
                <a:sym typeface="Calibri"/>
              </a:rPr>
              <a:t>https://www.copernicus.eu/en/access-data</a:t>
            </a:r>
            <a:endParaRPr b="0" i="0" sz="2000" u="sng" cap="none" strike="noStrike">
              <a:solidFill>
                <a:schemeClr val="dk1"/>
              </a:solidFill>
              <a:latin typeface="Calibri"/>
              <a:ea typeface="Calibri"/>
              <a:cs typeface="Calibri"/>
              <a:sym typeface="Calibri"/>
            </a:endParaRPr>
          </a:p>
        </p:txBody>
      </p:sp>
      <p:pic>
        <p:nvPicPr>
          <p:cNvPr descr="Ein Bild, das Schwarz, Dunkelheit enthält.&#10;&#10;Automatisch generierte Beschreibung" id="562" name="Google Shape;562;p36"/>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563" name="Google Shape;563;p3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564" name="Google Shape;564;p36"/>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565" name="Google Shape;565;p36"/>
          <p:cNvSpPr txBox="1"/>
          <p:nvPr>
            <p:ph idx="11" type="ftr"/>
          </p:nvPr>
        </p:nvSpPr>
        <p:spPr>
          <a:xfrm>
            <a:off x="3248406" y="6489056"/>
            <a:ext cx="5695188" cy="232419"/>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TB01b </a:t>
            </a:r>
            <a:r>
              <a:rPr lang="en-US">
                <a:latin typeface="Calibri"/>
                <a:ea typeface="Calibri"/>
                <a:cs typeface="Calibri"/>
                <a:sym typeface="Calibri"/>
              </a:rPr>
              <a:t>Active vs. Passive Remote Sensing, Remote Sensing Platforms</a:t>
            </a:r>
            <a:endParaRPr>
              <a:latin typeface="Calibri"/>
              <a:ea typeface="Calibri"/>
              <a:cs typeface="Calibri"/>
              <a:sym typeface="Calibri"/>
            </a:endParaRPr>
          </a:p>
          <a:p>
            <a:pPr indent="0" lvl="0" marL="0" rtl="0" algn="ctr">
              <a:lnSpc>
                <a:spcPct val="100000"/>
              </a:lnSpc>
              <a:spcBef>
                <a:spcPts val="0"/>
              </a:spcBef>
              <a:spcAft>
                <a:spcPts val="0"/>
              </a:spcAft>
              <a:buSzPts val="1400"/>
              <a:buNone/>
            </a:pPr>
            <a:r>
              <a:t/>
            </a:r>
            <a:endParaRPr/>
          </a:p>
        </p:txBody>
      </p:sp>
      <p:sp>
        <p:nvSpPr>
          <p:cNvPr id="566" name="Google Shape;566;p36"/>
          <p:cNvSpPr txBox="1"/>
          <p:nvPr/>
        </p:nvSpPr>
        <p:spPr>
          <a:xfrm>
            <a:off x="902757" y="112704"/>
            <a:ext cx="9987747" cy="86177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Arial Narrow"/>
              <a:ea typeface="Arial Narrow"/>
              <a:cs typeface="Arial Narrow"/>
              <a:sym typeface="Arial Narrow"/>
            </a:endParaRPr>
          </a:p>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Remote Sensing Platform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1" name="Shape 571"/>
        <p:cNvGrpSpPr/>
        <p:nvPr/>
      </p:nvGrpSpPr>
      <p:grpSpPr>
        <a:xfrm>
          <a:off x="0" y="0"/>
          <a:ext cx="0" cy="0"/>
          <a:chOff x="0" y="0"/>
          <a:chExt cx="0" cy="0"/>
        </a:xfrm>
      </p:grpSpPr>
      <p:sp>
        <p:nvSpPr>
          <p:cNvPr id="572" name="Google Shape;572;p37"/>
          <p:cNvSpPr txBox="1"/>
          <p:nvPr/>
        </p:nvSpPr>
        <p:spPr>
          <a:xfrm>
            <a:off x="902756" y="947625"/>
            <a:ext cx="11052600" cy="144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1" i="0" lang="en-US" sz="2400" u="none" cap="none" strike="noStrike">
                <a:solidFill>
                  <a:schemeClr val="dk1"/>
                </a:solidFill>
                <a:latin typeface="Calibri"/>
                <a:ea typeface="Calibri"/>
                <a:cs typeface="Calibri"/>
                <a:sym typeface="Calibri"/>
              </a:rPr>
              <a:t>Copernicus Hub – Example of Download</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p:txBody>
      </p:sp>
      <p:pic>
        <p:nvPicPr>
          <p:cNvPr descr="Ein Bild, das Schwarz, Dunkelheit enthält.&#10;&#10;Automatisch generierte Beschreibung" id="573" name="Google Shape;573;p37"/>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574" name="Google Shape;574;p3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575" name="Google Shape;575;p37"/>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576" name="Google Shape;576;p37"/>
          <p:cNvSpPr txBox="1"/>
          <p:nvPr>
            <p:ph idx="11" type="ftr"/>
          </p:nvPr>
        </p:nvSpPr>
        <p:spPr>
          <a:xfrm>
            <a:off x="3248406" y="6489056"/>
            <a:ext cx="5695188" cy="232419"/>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TB01b </a:t>
            </a:r>
            <a:r>
              <a:rPr lang="en-US">
                <a:latin typeface="Calibri"/>
                <a:ea typeface="Calibri"/>
                <a:cs typeface="Calibri"/>
                <a:sym typeface="Calibri"/>
              </a:rPr>
              <a:t>Active vs. Passive Remote Sensing, Remote Sensing Platforms</a:t>
            </a:r>
            <a:endParaRPr>
              <a:latin typeface="Calibri"/>
              <a:ea typeface="Calibri"/>
              <a:cs typeface="Calibri"/>
              <a:sym typeface="Calibri"/>
            </a:endParaRPr>
          </a:p>
          <a:p>
            <a:pPr indent="0" lvl="0" marL="0" rtl="0" algn="ctr">
              <a:lnSpc>
                <a:spcPct val="100000"/>
              </a:lnSpc>
              <a:spcBef>
                <a:spcPts val="0"/>
              </a:spcBef>
              <a:spcAft>
                <a:spcPts val="0"/>
              </a:spcAft>
              <a:buSzPts val="1400"/>
              <a:buNone/>
            </a:pPr>
            <a:r>
              <a:t/>
            </a:r>
            <a:endParaRPr/>
          </a:p>
        </p:txBody>
      </p:sp>
      <p:sp>
        <p:nvSpPr>
          <p:cNvPr id="577" name="Google Shape;577;p37"/>
          <p:cNvSpPr txBox="1"/>
          <p:nvPr/>
        </p:nvSpPr>
        <p:spPr>
          <a:xfrm>
            <a:off x="902757" y="112704"/>
            <a:ext cx="9987747" cy="86177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Arial Narrow"/>
              <a:ea typeface="Arial Narrow"/>
              <a:cs typeface="Arial Narrow"/>
              <a:sym typeface="Arial Narrow"/>
            </a:endParaRPr>
          </a:p>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Remote Sensing Platform </a:t>
            </a:r>
            <a:endParaRPr b="0" i="0" sz="1400" u="none" cap="none" strike="noStrike">
              <a:solidFill>
                <a:srgbClr val="000000"/>
              </a:solidFill>
              <a:latin typeface="Arial"/>
              <a:ea typeface="Arial"/>
              <a:cs typeface="Arial"/>
              <a:sym typeface="Arial"/>
            </a:endParaRPr>
          </a:p>
        </p:txBody>
      </p:sp>
      <p:pic>
        <p:nvPicPr>
          <p:cNvPr id="578" name="Google Shape;578;p37" title="Screenshot 2025-09-11 171127.png"/>
          <p:cNvPicPr preferRelativeResize="0"/>
          <p:nvPr/>
        </p:nvPicPr>
        <p:blipFill rotWithShape="1">
          <a:blip r:embed="rId5">
            <a:alphaModFix/>
          </a:blip>
          <a:srcRect b="0" l="0" r="0" t="0"/>
          <a:stretch/>
        </p:blipFill>
        <p:spPr>
          <a:xfrm>
            <a:off x="1478100" y="2711425"/>
            <a:ext cx="6166126" cy="3574376"/>
          </a:xfrm>
          <a:prstGeom prst="rect">
            <a:avLst/>
          </a:prstGeom>
          <a:noFill/>
          <a:ln>
            <a:noFill/>
          </a:ln>
        </p:spPr>
      </p:pic>
      <p:sp>
        <p:nvSpPr>
          <p:cNvPr id="579" name="Google Shape;579;p37"/>
          <p:cNvSpPr txBox="1"/>
          <p:nvPr/>
        </p:nvSpPr>
        <p:spPr>
          <a:xfrm>
            <a:off x="1012650" y="1538200"/>
            <a:ext cx="10942800" cy="1108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Based on your search, Copernicus Browser will show you all available images fitting your search filters.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By hovering over a given image, its extend will be highlighted in green (see below).</a:t>
            </a:r>
            <a:endParaRPr b="0" i="0" sz="2000" u="none" cap="none" strike="noStrike">
              <a:solidFill>
                <a:schemeClr val="dk1"/>
              </a:solidFill>
              <a:latin typeface="Calibri"/>
              <a:ea typeface="Calibri"/>
              <a:cs typeface="Calibri"/>
              <a:sym typeface="Calibri"/>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4" name="Shape 584"/>
        <p:cNvGrpSpPr/>
        <p:nvPr/>
      </p:nvGrpSpPr>
      <p:grpSpPr>
        <a:xfrm>
          <a:off x="0" y="0"/>
          <a:ext cx="0" cy="0"/>
          <a:chOff x="0" y="0"/>
          <a:chExt cx="0" cy="0"/>
        </a:xfrm>
      </p:grpSpPr>
      <p:sp>
        <p:nvSpPr>
          <p:cNvPr id="585" name="Google Shape;585;g37deb4706ec_0_7"/>
          <p:cNvSpPr txBox="1"/>
          <p:nvPr/>
        </p:nvSpPr>
        <p:spPr>
          <a:xfrm>
            <a:off x="902756" y="947625"/>
            <a:ext cx="11052600" cy="6003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1" i="0" lang="en-US" sz="2400" u="none" cap="none" strike="noStrike">
                <a:solidFill>
                  <a:schemeClr val="dk1"/>
                </a:solidFill>
                <a:latin typeface="Calibri"/>
                <a:ea typeface="Calibri"/>
                <a:cs typeface="Calibri"/>
                <a:sym typeface="Calibri"/>
              </a:rPr>
              <a:t>Copernicus Browser – Example of Download</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To start downloading the scene, click on the download symbol, as indicated by the red arrow below.</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A download bar will appear and indicate the progress of the download.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p:txBody>
      </p:sp>
      <p:pic>
        <p:nvPicPr>
          <p:cNvPr descr="Ein Bild, das Schwarz, Dunkelheit enthält.&#10;&#10;Automatisch generierte Beschreibung" id="586" name="Google Shape;586;g37deb4706ec_0_7"/>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587" name="Google Shape;587;g37deb4706ec_0_7"/>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588" name="Google Shape;588;g37deb4706ec_0_7"/>
          <p:cNvPicPr preferRelativeResize="0"/>
          <p:nvPr/>
        </p:nvPicPr>
        <p:blipFill rotWithShape="1">
          <a:blip r:embed="rId4">
            <a:alphaModFix amt="30000"/>
          </a:blip>
          <a:srcRect b="0" l="0" r="0" t="0"/>
          <a:stretch/>
        </p:blipFill>
        <p:spPr>
          <a:xfrm rot="-5400000">
            <a:off x="-3042045" y="3163081"/>
            <a:ext cx="6768001" cy="531838"/>
          </a:xfrm>
          <a:prstGeom prst="rect">
            <a:avLst/>
          </a:prstGeom>
          <a:noFill/>
          <a:ln>
            <a:noFill/>
          </a:ln>
        </p:spPr>
      </p:pic>
      <p:sp>
        <p:nvSpPr>
          <p:cNvPr id="589" name="Google Shape;589;g37deb4706ec_0_7"/>
          <p:cNvSpPr txBox="1"/>
          <p:nvPr>
            <p:ph idx="11" type="ftr"/>
          </p:nvPr>
        </p:nvSpPr>
        <p:spPr>
          <a:xfrm>
            <a:off x="3248406" y="6489056"/>
            <a:ext cx="5695200" cy="2325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TB01b </a:t>
            </a:r>
            <a:r>
              <a:rPr lang="en-US">
                <a:latin typeface="Calibri"/>
                <a:ea typeface="Calibri"/>
                <a:cs typeface="Calibri"/>
                <a:sym typeface="Calibri"/>
              </a:rPr>
              <a:t>Active vs. Passive Remote Sensing, Remote Sensing Platforms</a:t>
            </a:r>
            <a:endParaRPr>
              <a:latin typeface="Calibri"/>
              <a:ea typeface="Calibri"/>
              <a:cs typeface="Calibri"/>
              <a:sym typeface="Calibri"/>
            </a:endParaRPr>
          </a:p>
          <a:p>
            <a:pPr indent="0" lvl="0" marL="0" rtl="0" algn="ctr">
              <a:lnSpc>
                <a:spcPct val="100000"/>
              </a:lnSpc>
              <a:spcBef>
                <a:spcPts val="0"/>
              </a:spcBef>
              <a:spcAft>
                <a:spcPts val="0"/>
              </a:spcAft>
              <a:buSzPts val="1400"/>
              <a:buNone/>
            </a:pPr>
            <a:r>
              <a:t/>
            </a:r>
            <a:endParaRPr/>
          </a:p>
        </p:txBody>
      </p:sp>
      <p:sp>
        <p:nvSpPr>
          <p:cNvPr id="590" name="Google Shape;590;g37deb4706ec_0_7"/>
          <p:cNvSpPr txBox="1"/>
          <p:nvPr/>
        </p:nvSpPr>
        <p:spPr>
          <a:xfrm>
            <a:off x="902757" y="112704"/>
            <a:ext cx="9987600" cy="861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Arial Narrow"/>
              <a:ea typeface="Arial Narrow"/>
              <a:cs typeface="Arial Narrow"/>
              <a:sym typeface="Arial Narrow"/>
            </a:endParaRPr>
          </a:p>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Remote Sensing Platform </a:t>
            </a:r>
            <a:endParaRPr b="0" i="0" sz="1400" u="none" cap="none" strike="noStrike">
              <a:solidFill>
                <a:srgbClr val="000000"/>
              </a:solidFill>
              <a:latin typeface="Arial"/>
              <a:ea typeface="Arial"/>
              <a:cs typeface="Arial"/>
              <a:sym typeface="Arial"/>
            </a:endParaRPr>
          </a:p>
        </p:txBody>
      </p:sp>
      <p:pic>
        <p:nvPicPr>
          <p:cNvPr id="591" name="Google Shape;591;g37deb4706ec_0_7" title="Screenshot 2025-09-11 171517.png"/>
          <p:cNvPicPr preferRelativeResize="0"/>
          <p:nvPr/>
        </p:nvPicPr>
        <p:blipFill rotWithShape="1">
          <a:blip r:embed="rId5">
            <a:alphaModFix/>
          </a:blip>
          <a:srcRect b="0" l="0" r="0" t="0"/>
          <a:stretch/>
        </p:blipFill>
        <p:spPr>
          <a:xfrm>
            <a:off x="1337100" y="2052850"/>
            <a:ext cx="7273502" cy="3792560"/>
          </a:xfrm>
          <a:prstGeom prst="rect">
            <a:avLst/>
          </a:prstGeom>
          <a:noFill/>
          <a:ln>
            <a:noFill/>
          </a:ln>
        </p:spPr>
      </p:pic>
      <p:cxnSp>
        <p:nvCxnSpPr>
          <p:cNvPr id="592" name="Google Shape;592;g37deb4706ec_0_7"/>
          <p:cNvCxnSpPr/>
          <p:nvPr/>
        </p:nvCxnSpPr>
        <p:spPr>
          <a:xfrm rot="10800000">
            <a:off x="3990850" y="4059400"/>
            <a:ext cx="717900" cy="871500"/>
          </a:xfrm>
          <a:prstGeom prst="straightConnector1">
            <a:avLst/>
          </a:prstGeom>
          <a:noFill/>
          <a:ln cap="flat" cmpd="sng" w="38100">
            <a:solidFill>
              <a:srgbClr val="FF0000"/>
            </a:solidFill>
            <a:prstDash val="solid"/>
            <a:round/>
            <a:headEnd len="sm" w="sm" type="none"/>
            <a:tailEnd len="med" w="med" type="triangle"/>
          </a:ln>
        </p:spPr>
      </p:cxn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6" name="Shape 596"/>
        <p:cNvGrpSpPr/>
        <p:nvPr/>
      </p:nvGrpSpPr>
      <p:grpSpPr>
        <a:xfrm>
          <a:off x="0" y="0"/>
          <a:ext cx="0" cy="0"/>
          <a:chOff x="0" y="0"/>
          <a:chExt cx="0" cy="0"/>
        </a:xfrm>
      </p:grpSpPr>
      <p:pic>
        <p:nvPicPr>
          <p:cNvPr descr="Ein Bild, das draußen, Gras, Baum, Landschaft enthält.&#10;&#10;Automatisch generierte Beschreibung" id="597" name="Google Shape;597;p38"/>
          <p:cNvPicPr preferRelativeResize="0"/>
          <p:nvPr/>
        </p:nvPicPr>
        <p:blipFill rotWithShape="1">
          <a:blip r:embed="rId3">
            <a:alphaModFix amt="20000"/>
          </a:blip>
          <a:srcRect b="0" l="0" r="0" t="0"/>
          <a:stretch/>
        </p:blipFill>
        <p:spPr>
          <a:xfrm>
            <a:off x="1596000" y="1146273"/>
            <a:ext cx="9000000" cy="4565454"/>
          </a:xfrm>
          <a:prstGeom prst="rect">
            <a:avLst/>
          </a:prstGeom>
          <a:noFill/>
          <a:ln>
            <a:noFill/>
          </a:ln>
        </p:spPr>
      </p:pic>
      <p:sp>
        <p:nvSpPr>
          <p:cNvPr id="598" name="Google Shape;598;p38"/>
          <p:cNvSpPr txBox="1"/>
          <p:nvPr>
            <p:ph type="title"/>
          </p:nvPr>
        </p:nvSpPr>
        <p:spPr>
          <a:xfrm>
            <a:off x="3017874" y="2766218"/>
            <a:ext cx="6156251"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latin typeface="Calibri"/>
                <a:ea typeface="Calibri"/>
                <a:cs typeface="Calibri"/>
                <a:sym typeface="Calibri"/>
              </a:rPr>
              <a:t>Recap and Take Home</a:t>
            </a:r>
            <a:endParaRPr/>
          </a:p>
        </p:txBody>
      </p:sp>
      <p:sp>
        <p:nvSpPr>
          <p:cNvPr id="599" name="Google Shape;599;p38"/>
          <p:cNvSpPr txBox="1"/>
          <p:nvPr>
            <p:ph idx="11" type="ftr"/>
          </p:nvPr>
        </p:nvSpPr>
        <p:spPr>
          <a:xfrm>
            <a:off x="3248406" y="6489056"/>
            <a:ext cx="5695188" cy="232419"/>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TB01b </a:t>
            </a:r>
            <a:r>
              <a:rPr lang="en-US">
                <a:latin typeface="Calibri"/>
                <a:ea typeface="Calibri"/>
                <a:cs typeface="Calibri"/>
                <a:sym typeface="Calibri"/>
              </a:rPr>
              <a:t>Active vs. Passive Remote Sensing, Remote Sensing Platforms</a:t>
            </a:r>
            <a:endParaRPr>
              <a:latin typeface="Calibri"/>
              <a:ea typeface="Calibri"/>
              <a:cs typeface="Calibri"/>
              <a:sym typeface="Calibri"/>
            </a:endParaRPr>
          </a:p>
          <a:p>
            <a:pPr indent="0" lvl="0" marL="0" rtl="0" algn="ctr">
              <a:lnSpc>
                <a:spcPct val="100000"/>
              </a:lnSpc>
              <a:spcBef>
                <a:spcPts val="0"/>
              </a:spcBef>
              <a:spcAft>
                <a:spcPts val="0"/>
              </a:spcAft>
              <a:buSzPts val="1400"/>
              <a:buNone/>
            </a:pPr>
            <a:r>
              <a:t/>
            </a:r>
            <a:endParaRPr/>
          </a:p>
        </p:txBody>
      </p:sp>
      <p:sp>
        <p:nvSpPr>
          <p:cNvPr id="600" name="Google Shape;600;p3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descr="Ein Bild, das Schwarz, Dunkelheit enthält.&#10;&#10;Automatisch generierte Beschreibung" id="601" name="Google Shape;601;p38"/>
          <p:cNvPicPr preferRelativeResize="0"/>
          <p:nvPr/>
        </p:nvPicPr>
        <p:blipFill rotWithShape="1">
          <a:blip r:embed="rId4">
            <a:alphaModFix/>
          </a:blip>
          <a:srcRect b="0" l="0" r="0" t="0"/>
          <a:stretch/>
        </p:blipFill>
        <p:spPr>
          <a:xfrm>
            <a:off x="11235462" y="112704"/>
            <a:ext cx="720000" cy="720000"/>
          </a:xfrm>
          <a:prstGeom prst="rect">
            <a:avLst/>
          </a:prstGeom>
          <a:noFill/>
          <a:ln>
            <a:noFill/>
          </a:ln>
        </p:spPr>
      </p:pic>
      <p:pic>
        <p:nvPicPr>
          <p:cNvPr id="602" name="Google Shape;602;p38"/>
          <p:cNvPicPr preferRelativeResize="0"/>
          <p:nvPr/>
        </p:nvPicPr>
        <p:blipFill rotWithShape="1">
          <a:blip r:embed="rId5">
            <a:alphaModFix amt="30000"/>
          </a:blip>
          <a:srcRect b="0" l="0" r="0" t="0"/>
          <a:stretch/>
        </p:blipFill>
        <p:spPr>
          <a:xfrm rot="-5400000">
            <a:off x="-3042044" y="3163081"/>
            <a:ext cx="6768000" cy="531838"/>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pic>
        <p:nvPicPr>
          <p:cNvPr descr="Ein Bild, das Schwarz, Dunkelheit enthält.&#10;&#10;Automatisch generierte Beschreibung" id="183" name="Google Shape;183;p4"/>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184" name="Google Shape;184;p4"/>
          <p:cNvSpPr txBox="1"/>
          <p:nvPr>
            <p:ph idx="11" type="ftr"/>
          </p:nvPr>
        </p:nvSpPr>
        <p:spPr>
          <a:xfrm>
            <a:off x="3248406" y="6489056"/>
            <a:ext cx="5695188" cy="232419"/>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TB01b </a:t>
            </a:r>
            <a:r>
              <a:rPr lang="en-US">
                <a:latin typeface="Calibri"/>
                <a:ea typeface="Calibri"/>
                <a:cs typeface="Calibri"/>
                <a:sym typeface="Calibri"/>
              </a:rPr>
              <a:t>Active vs. Passive Remote Sensing, Remote Sensing Platforms</a:t>
            </a:r>
            <a:endParaRPr>
              <a:latin typeface="Calibri"/>
              <a:ea typeface="Calibri"/>
              <a:cs typeface="Calibri"/>
              <a:sym typeface="Calibri"/>
            </a:endParaRPr>
          </a:p>
          <a:p>
            <a:pPr indent="0" lvl="0" marL="0" rtl="0" algn="ctr">
              <a:lnSpc>
                <a:spcPct val="100000"/>
              </a:lnSpc>
              <a:spcBef>
                <a:spcPts val="0"/>
              </a:spcBef>
              <a:spcAft>
                <a:spcPts val="0"/>
              </a:spcAft>
              <a:buSzPts val="1400"/>
              <a:buNone/>
            </a:pPr>
            <a:r>
              <a:t/>
            </a:r>
            <a:endParaRPr/>
          </a:p>
        </p:txBody>
      </p:sp>
      <p:sp>
        <p:nvSpPr>
          <p:cNvPr id="185" name="Google Shape;185;p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186" name="Google Shape;186;p4"/>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187" name="Google Shape;187;p4"/>
          <p:cNvSpPr txBox="1"/>
          <p:nvPr/>
        </p:nvSpPr>
        <p:spPr>
          <a:xfrm>
            <a:off x="902757" y="112704"/>
            <a:ext cx="7537155" cy="86177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Arial Narrow"/>
              <a:ea typeface="Arial Narrow"/>
              <a:cs typeface="Arial Narrow"/>
              <a:sym typeface="Arial Narrow"/>
            </a:endParaRPr>
          </a:p>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Sensors and their characteristics</a:t>
            </a:r>
            <a:endParaRPr b="0" i="0" sz="1400" u="none" cap="none" strike="noStrike">
              <a:solidFill>
                <a:srgbClr val="000000"/>
              </a:solidFill>
              <a:latin typeface="Arial"/>
              <a:ea typeface="Arial"/>
              <a:cs typeface="Arial"/>
              <a:sym typeface="Arial"/>
            </a:endParaRPr>
          </a:p>
        </p:txBody>
      </p:sp>
      <p:sp>
        <p:nvSpPr>
          <p:cNvPr id="188" name="Google Shape;188;p4"/>
          <p:cNvSpPr txBox="1"/>
          <p:nvPr/>
        </p:nvSpPr>
        <p:spPr>
          <a:xfrm>
            <a:off x="1378245" y="2163366"/>
            <a:ext cx="8899611" cy="2862322"/>
          </a:xfrm>
          <a:prstGeom prst="rect">
            <a:avLst/>
          </a:prstGeom>
          <a:noFill/>
          <a:ln>
            <a:noFill/>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chemeClr val="dk1"/>
              </a:buClr>
              <a:buSzPts val="2000"/>
              <a:buFont typeface="Arial"/>
              <a:buChar char="•"/>
            </a:pPr>
            <a:r>
              <a:rPr b="1" i="0" lang="en-US" sz="2000" u="none" cap="none" strike="noStrike">
                <a:solidFill>
                  <a:schemeClr val="dk1"/>
                </a:solidFill>
                <a:latin typeface="Calibri"/>
                <a:ea typeface="Calibri"/>
                <a:cs typeface="Calibri"/>
                <a:sym typeface="Calibri"/>
              </a:rPr>
              <a:t>Remote sensors</a:t>
            </a:r>
            <a:r>
              <a:rPr b="0" i="0" lang="en-US" sz="2000" u="none" cap="none" strike="noStrike">
                <a:solidFill>
                  <a:schemeClr val="dk1"/>
                </a:solidFill>
                <a:latin typeface="Calibri"/>
                <a:ea typeface="Calibri"/>
                <a:cs typeface="Calibri"/>
                <a:sym typeface="Calibri"/>
              </a:rPr>
              <a:t> used to observe our planet and take measurements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285750" lvl="0" marL="285750" marR="0" rtl="0" algn="l">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They operate at different altitude, </a:t>
            </a:r>
            <a:r>
              <a:rPr b="1" i="0" lang="en-US" sz="2000" u="none" cap="none" strike="noStrike">
                <a:solidFill>
                  <a:schemeClr val="dk1"/>
                </a:solidFill>
                <a:latin typeface="Calibri"/>
                <a:ea typeface="Calibri"/>
                <a:cs typeface="Calibri"/>
                <a:sym typeface="Calibri"/>
              </a:rPr>
              <a:t>but: NO </a:t>
            </a:r>
            <a:r>
              <a:rPr b="0" i="0" lang="en-US" sz="2000" u="none" cap="none" strike="noStrike">
                <a:solidFill>
                  <a:schemeClr val="dk1"/>
                </a:solidFill>
                <a:latin typeface="Calibri"/>
                <a:ea typeface="Calibri"/>
                <a:cs typeface="Calibri"/>
                <a:sym typeface="Calibri"/>
              </a:rPr>
              <a:t>direct contact with the object of study (do not touch the object)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285750" lvl="0" marL="285750" marR="0" rtl="0" algn="l">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they vary from a </a:t>
            </a:r>
            <a:r>
              <a:rPr b="1" i="0" lang="en-US" sz="2000" u="none" cap="none" strike="noStrike">
                <a:solidFill>
                  <a:schemeClr val="dk1"/>
                </a:solidFill>
                <a:latin typeface="Calibri"/>
                <a:ea typeface="Calibri"/>
                <a:cs typeface="Calibri"/>
                <a:sym typeface="Calibri"/>
              </a:rPr>
              <a:t>few centimeters </a:t>
            </a:r>
            <a:r>
              <a:rPr b="0" i="0" lang="en-US" sz="2000" u="none" cap="none" strike="noStrike">
                <a:solidFill>
                  <a:schemeClr val="dk1"/>
                </a:solidFill>
                <a:latin typeface="Calibri"/>
                <a:ea typeface="Calibri"/>
                <a:cs typeface="Calibri"/>
                <a:sym typeface="Calibri"/>
              </a:rPr>
              <a:t>above the ground to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285750" lvl="0" marL="285750" marR="0" rtl="0" algn="l">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those located far beyond the atmosphere up to </a:t>
            </a:r>
            <a:r>
              <a:rPr b="1" i="0" lang="en-US" sz="2000" u="none" cap="none" strike="noStrike">
                <a:solidFill>
                  <a:schemeClr val="dk1"/>
                </a:solidFill>
                <a:latin typeface="Calibri"/>
                <a:ea typeface="Calibri"/>
                <a:cs typeface="Calibri"/>
                <a:sym typeface="Calibri"/>
              </a:rPr>
              <a:t>36 000 km above the ground </a:t>
            </a:r>
            <a:r>
              <a:rPr b="0" i="0" lang="en-US" sz="2000" u="none" cap="none" strike="noStrike">
                <a:solidFill>
                  <a:schemeClr val="dk1"/>
                </a:solidFill>
                <a:latin typeface="Calibri"/>
                <a:ea typeface="Calibri"/>
                <a:cs typeface="Calibri"/>
                <a:sym typeface="Calibri"/>
              </a:rPr>
              <a:t>(satellites)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7" name="Shape 607"/>
        <p:cNvGrpSpPr/>
        <p:nvPr/>
      </p:nvGrpSpPr>
      <p:grpSpPr>
        <a:xfrm>
          <a:off x="0" y="0"/>
          <a:ext cx="0" cy="0"/>
          <a:chOff x="0" y="0"/>
          <a:chExt cx="0" cy="0"/>
        </a:xfrm>
      </p:grpSpPr>
      <p:pic>
        <p:nvPicPr>
          <p:cNvPr descr="Ein Bild, das Schwarz, Dunkelheit enthält.&#10;&#10;Automatisch generierte Beschreibung" id="608" name="Google Shape;608;p39"/>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609" name="Google Shape;609;p3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610" name="Google Shape;610;p39"/>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611" name="Google Shape;611;p39"/>
          <p:cNvSpPr txBox="1"/>
          <p:nvPr>
            <p:ph idx="11" type="ftr"/>
          </p:nvPr>
        </p:nvSpPr>
        <p:spPr>
          <a:xfrm>
            <a:off x="3248406" y="6489056"/>
            <a:ext cx="5695188" cy="232419"/>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TB01b </a:t>
            </a:r>
            <a:r>
              <a:rPr lang="en-US">
                <a:latin typeface="Calibri"/>
                <a:ea typeface="Calibri"/>
                <a:cs typeface="Calibri"/>
                <a:sym typeface="Calibri"/>
              </a:rPr>
              <a:t>Active vs. Passive Remote Sensing, Remote Sensing Platforms</a:t>
            </a:r>
            <a:endParaRPr>
              <a:latin typeface="Calibri"/>
              <a:ea typeface="Calibri"/>
              <a:cs typeface="Calibri"/>
              <a:sym typeface="Calibri"/>
            </a:endParaRPr>
          </a:p>
          <a:p>
            <a:pPr indent="0" lvl="0" marL="0" rtl="0" algn="ctr">
              <a:lnSpc>
                <a:spcPct val="100000"/>
              </a:lnSpc>
              <a:spcBef>
                <a:spcPts val="0"/>
              </a:spcBef>
              <a:spcAft>
                <a:spcPts val="0"/>
              </a:spcAft>
              <a:buSzPts val="1400"/>
              <a:buNone/>
            </a:pPr>
            <a:r>
              <a:t/>
            </a:r>
            <a:endParaRPr/>
          </a:p>
        </p:txBody>
      </p:sp>
      <p:sp>
        <p:nvSpPr>
          <p:cNvPr id="612" name="Google Shape;612;p39"/>
          <p:cNvSpPr txBox="1"/>
          <p:nvPr/>
        </p:nvSpPr>
        <p:spPr>
          <a:xfrm>
            <a:off x="902757" y="112704"/>
            <a:ext cx="9987747" cy="86177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Arial Narrow"/>
              <a:ea typeface="Arial Narrow"/>
              <a:cs typeface="Arial Narrow"/>
              <a:sym typeface="Arial Narrow"/>
            </a:endParaRPr>
          </a:p>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Recap and Take Home</a:t>
            </a:r>
            <a:endParaRPr b="0" i="0" sz="1400" u="none" cap="none" strike="noStrike">
              <a:solidFill>
                <a:srgbClr val="000000"/>
              </a:solidFill>
              <a:latin typeface="Arial"/>
              <a:ea typeface="Arial"/>
              <a:cs typeface="Arial"/>
              <a:sym typeface="Arial"/>
            </a:endParaRPr>
          </a:p>
        </p:txBody>
      </p:sp>
      <p:sp>
        <p:nvSpPr>
          <p:cNvPr id="613" name="Google Shape;613;p39"/>
          <p:cNvSpPr txBox="1"/>
          <p:nvPr/>
        </p:nvSpPr>
        <p:spPr>
          <a:xfrm>
            <a:off x="956230" y="2617007"/>
            <a:ext cx="10279540" cy="3326799"/>
          </a:xfrm>
          <a:prstGeom prst="rect">
            <a:avLst/>
          </a:prstGeom>
          <a:noFill/>
          <a:ln>
            <a:noFill/>
          </a:ln>
        </p:spPr>
        <p:txBody>
          <a:bodyPr anchorCtr="0" anchor="t" bIns="45700" lIns="91425" spcFirstLastPara="1" rIns="91425" wrap="square" tIns="45700">
            <a:noAutofit/>
          </a:bodyPr>
          <a:lstStyle/>
          <a:p>
            <a:pPr indent="0" lvl="0" marL="176213" marR="0" rtl="0" algn="l">
              <a:lnSpc>
                <a:spcPct val="100000"/>
              </a:lnSpc>
              <a:spcBef>
                <a:spcPts val="0"/>
              </a:spcBef>
              <a:spcAft>
                <a:spcPts val="0"/>
              </a:spcAft>
              <a:buClr>
                <a:schemeClr val="dk1"/>
              </a:buClr>
              <a:buSzPts val="2000"/>
              <a:buFont typeface="Arial"/>
              <a:buNone/>
            </a:pPr>
            <a:r>
              <a:rPr b="1" i="0" lang="en-US" sz="2000" u="none" cap="none" strike="noStrike">
                <a:solidFill>
                  <a:schemeClr val="dk1"/>
                </a:solidFill>
                <a:latin typeface="Calibri"/>
                <a:ea typeface="Calibri"/>
                <a:cs typeface="Calibri"/>
                <a:sym typeface="Calibri"/>
              </a:rPr>
              <a:t>Multispectral Satellite			</a:t>
            </a:r>
            <a:endParaRPr b="0" i="0" sz="1400" u="none" cap="none" strike="noStrike">
              <a:solidFill>
                <a:srgbClr val="000000"/>
              </a:solidFill>
              <a:latin typeface="Arial"/>
              <a:ea typeface="Arial"/>
              <a:cs typeface="Arial"/>
              <a:sym typeface="Arial"/>
            </a:endParaRPr>
          </a:p>
          <a:p>
            <a:pPr indent="0" lvl="0" marL="176213"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519113" marR="0" rtl="0" algn="l">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Observes the state on the ground based on solar light reflected from target objects</a:t>
            </a:r>
            <a:endParaRPr b="0" i="0" sz="1400" u="none" cap="none" strike="noStrike">
              <a:solidFill>
                <a:srgbClr val="000000"/>
              </a:solidFill>
              <a:latin typeface="Arial"/>
              <a:ea typeface="Arial"/>
              <a:cs typeface="Arial"/>
              <a:sym typeface="Arial"/>
            </a:endParaRPr>
          </a:p>
          <a:p>
            <a:pPr indent="0" lvl="0" marL="176213"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176213"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176213" marR="0" rtl="0" algn="l">
              <a:lnSpc>
                <a:spcPct val="100000"/>
              </a:lnSpc>
              <a:spcBef>
                <a:spcPts val="0"/>
              </a:spcBef>
              <a:spcAft>
                <a:spcPts val="0"/>
              </a:spcAft>
              <a:buClr>
                <a:schemeClr val="dk1"/>
              </a:buClr>
              <a:buSzPts val="2000"/>
              <a:buFont typeface="Arial"/>
              <a:buNone/>
            </a:pPr>
            <a:r>
              <a:rPr b="1" i="0" lang="en-US" sz="2000" u="none" cap="none" strike="noStrike">
                <a:solidFill>
                  <a:schemeClr val="dk1"/>
                </a:solidFill>
                <a:latin typeface="Calibri"/>
                <a:ea typeface="Calibri"/>
                <a:cs typeface="Calibri"/>
                <a:sym typeface="Calibri"/>
              </a:rPr>
              <a:t>SAR Satellite</a:t>
            </a:r>
            <a:endParaRPr b="0" i="0" sz="1400" u="none" cap="none" strike="noStrike">
              <a:solidFill>
                <a:srgbClr val="000000"/>
              </a:solidFill>
              <a:latin typeface="Arial"/>
              <a:ea typeface="Arial"/>
              <a:cs typeface="Arial"/>
              <a:sym typeface="Arial"/>
            </a:endParaRPr>
          </a:p>
          <a:p>
            <a:pPr indent="0" lvl="0" marL="176213"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519113" marR="0" rtl="0" algn="l">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Illuminates radio signals onto the ground and receives reflected waves to obtain information on the ground surface to be observed.  </a:t>
            </a:r>
            <a:endParaRPr b="0" i="0" sz="1400" u="none" cap="none" strike="noStrike">
              <a:solidFill>
                <a:srgbClr val="000000"/>
              </a:solidFill>
              <a:latin typeface="Arial"/>
              <a:ea typeface="Arial"/>
              <a:cs typeface="Arial"/>
              <a:sym typeface="Arial"/>
            </a:endParaRPr>
          </a:p>
          <a:p>
            <a:pPr indent="0" lvl="0" marL="176213"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p:txBody>
      </p:sp>
      <p:sp>
        <p:nvSpPr>
          <p:cNvPr id="614" name="Google Shape;614;p39"/>
          <p:cNvSpPr txBox="1"/>
          <p:nvPr/>
        </p:nvSpPr>
        <p:spPr>
          <a:xfrm>
            <a:off x="955922" y="1440298"/>
            <a:ext cx="9987747"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Calibri"/>
                <a:ea typeface="Calibri"/>
                <a:cs typeface="Calibri"/>
                <a:sym typeface="Calibri"/>
              </a:rPr>
              <a:t>🡪 Understanding the difference between multispectral and SAR satellites</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9" name="Shape 619"/>
        <p:cNvGrpSpPr/>
        <p:nvPr/>
      </p:nvGrpSpPr>
      <p:grpSpPr>
        <a:xfrm>
          <a:off x="0" y="0"/>
          <a:ext cx="0" cy="0"/>
          <a:chOff x="0" y="0"/>
          <a:chExt cx="0" cy="0"/>
        </a:xfrm>
      </p:grpSpPr>
      <p:pic>
        <p:nvPicPr>
          <p:cNvPr descr="Ein Bild, das Schwarz, Dunkelheit enthält.&#10;&#10;Automatisch generierte Beschreibung" id="620" name="Google Shape;620;p40"/>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621" name="Google Shape;621;p4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622" name="Google Shape;622;p40"/>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623" name="Google Shape;623;p40"/>
          <p:cNvSpPr txBox="1"/>
          <p:nvPr>
            <p:ph idx="11" type="ftr"/>
          </p:nvPr>
        </p:nvSpPr>
        <p:spPr>
          <a:xfrm>
            <a:off x="3248406" y="6489056"/>
            <a:ext cx="5695188" cy="232419"/>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TB01b </a:t>
            </a:r>
            <a:r>
              <a:rPr lang="en-US">
                <a:latin typeface="Calibri"/>
                <a:ea typeface="Calibri"/>
                <a:cs typeface="Calibri"/>
                <a:sym typeface="Calibri"/>
              </a:rPr>
              <a:t>Active vs. Passive Remote Sensing, Remote Sensing Platforms</a:t>
            </a:r>
            <a:endParaRPr>
              <a:latin typeface="Calibri"/>
              <a:ea typeface="Calibri"/>
              <a:cs typeface="Calibri"/>
              <a:sym typeface="Calibri"/>
            </a:endParaRPr>
          </a:p>
          <a:p>
            <a:pPr indent="0" lvl="0" marL="0" rtl="0" algn="ctr">
              <a:lnSpc>
                <a:spcPct val="100000"/>
              </a:lnSpc>
              <a:spcBef>
                <a:spcPts val="0"/>
              </a:spcBef>
              <a:spcAft>
                <a:spcPts val="0"/>
              </a:spcAft>
              <a:buSzPts val="1400"/>
              <a:buNone/>
            </a:pPr>
            <a:r>
              <a:t/>
            </a:r>
            <a:endParaRPr/>
          </a:p>
        </p:txBody>
      </p:sp>
      <p:sp>
        <p:nvSpPr>
          <p:cNvPr id="624" name="Google Shape;624;p40"/>
          <p:cNvSpPr txBox="1"/>
          <p:nvPr/>
        </p:nvSpPr>
        <p:spPr>
          <a:xfrm>
            <a:off x="902757" y="112704"/>
            <a:ext cx="9987747" cy="86177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Arial Narrow"/>
              <a:ea typeface="Arial Narrow"/>
              <a:cs typeface="Arial Narrow"/>
              <a:sym typeface="Arial Narrow"/>
            </a:endParaRPr>
          </a:p>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Recap and Take Home</a:t>
            </a:r>
            <a:endParaRPr b="0" i="0" sz="1400" u="none" cap="none" strike="noStrike">
              <a:solidFill>
                <a:srgbClr val="000000"/>
              </a:solidFill>
              <a:latin typeface="Arial"/>
              <a:ea typeface="Arial"/>
              <a:cs typeface="Arial"/>
              <a:sym typeface="Arial"/>
            </a:endParaRPr>
          </a:p>
        </p:txBody>
      </p:sp>
      <p:sp>
        <p:nvSpPr>
          <p:cNvPr id="625" name="Google Shape;625;p40"/>
          <p:cNvSpPr txBox="1"/>
          <p:nvPr/>
        </p:nvSpPr>
        <p:spPr>
          <a:xfrm>
            <a:off x="956230" y="1890203"/>
            <a:ext cx="10279500" cy="3326700"/>
          </a:xfrm>
          <a:prstGeom prst="rect">
            <a:avLst/>
          </a:prstGeom>
          <a:noFill/>
          <a:ln>
            <a:noFill/>
          </a:ln>
        </p:spPr>
        <p:txBody>
          <a:bodyPr anchorCtr="0" anchor="t" bIns="45700" lIns="91425" spcFirstLastPara="1" rIns="91425" wrap="square" tIns="45700">
            <a:noAutofit/>
          </a:bodyPr>
          <a:lstStyle/>
          <a:p>
            <a:pPr indent="0" lvl="0" marL="176213" marR="0" rtl="0" algn="l">
              <a:lnSpc>
                <a:spcPct val="100000"/>
              </a:lnSpc>
              <a:spcBef>
                <a:spcPts val="0"/>
              </a:spcBef>
              <a:spcAft>
                <a:spcPts val="0"/>
              </a:spcAft>
              <a:buClr>
                <a:schemeClr val="dk1"/>
              </a:buClr>
              <a:buSzPts val="2000"/>
              <a:buFont typeface="Arial"/>
              <a:buNone/>
            </a:pPr>
            <a:r>
              <a:rPr b="1" i="0" lang="en-US" sz="2000" u="none" cap="none" strike="noStrike">
                <a:solidFill>
                  <a:schemeClr val="dk1"/>
                </a:solidFill>
                <a:latin typeface="Calibri"/>
                <a:ea typeface="Calibri"/>
                <a:cs typeface="Calibri"/>
                <a:sym typeface="Calibri"/>
              </a:rPr>
              <a:t>Multispectral Satellite			</a:t>
            </a:r>
            <a:endParaRPr b="0" i="0" sz="1400" u="none" cap="none" strike="noStrike">
              <a:solidFill>
                <a:srgbClr val="000000"/>
              </a:solidFill>
              <a:latin typeface="Arial"/>
              <a:ea typeface="Arial"/>
              <a:cs typeface="Arial"/>
              <a:sym typeface="Arial"/>
            </a:endParaRPr>
          </a:p>
          <a:p>
            <a:pPr indent="0" lvl="0" marL="176213"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519113" marR="0" rtl="0" algn="just">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Has onboard multispectral sensors to take pictures of the ground surface using solar light as the light source, like a typical digital camera. </a:t>
            </a:r>
            <a:endParaRPr b="0" i="0" sz="1400" u="none" cap="none" strike="noStrike">
              <a:solidFill>
                <a:srgbClr val="000000"/>
              </a:solidFill>
              <a:latin typeface="Arial"/>
              <a:ea typeface="Arial"/>
              <a:cs typeface="Arial"/>
              <a:sym typeface="Arial"/>
            </a:endParaRPr>
          </a:p>
          <a:p>
            <a:pPr indent="-215900" lvl="0" marL="519113" marR="0" rtl="0" algn="just">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519113" marR="0" rtl="0" algn="just">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During nighttime, it can only observe the lights in cities. Targets that are covered by clouds cannot be observed even during daytime. </a:t>
            </a:r>
            <a:endParaRPr b="0" i="0" sz="1400" u="none" cap="none" strike="noStrike">
              <a:solidFill>
                <a:srgbClr val="000000"/>
              </a:solidFill>
              <a:latin typeface="Arial"/>
              <a:ea typeface="Arial"/>
              <a:cs typeface="Arial"/>
              <a:sym typeface="Arial"/>
            </a:endParaRPr>
          </a:p>
          <a:p>
            <a:pPr indent="0" lvl="0" marL="176212" marR="0" rtl="0" algn="l">
              <a:lnSpc>
                <a:spcPct val="100000"/>
              </a:lnSpc>
              <a:spcBef>
                <a:spcPts val="0"/>
              </a:spcBef>
              <a:spcAft>
                <a:spcPts val="0"/>
              </a:spcAft>
              <a:buClr>
                <a:schemeClr val="dk1"/>
              </a:buClr>
              <a:buSzPts val="2000"/>
              <a:buFont typeface="Arial"/>
              <a:buNone/>
            </a:pPr>
            <a:r>
              <a:t/>
            </a:r>
            <a:endParaRPr b="1" i="0" sz="2000" u="none" cap="none" strike="noStrike">
              <a:solidFill>
                <a:schemeClr val="dk1"/>
              </a:solidFill>
              <a:latin typeface="Calibri"/>
              <a:ea typeface="Calibri"/>
              <a:cs typeface="Calibri"/>
              <a:sym typeface="Calibri"/>
            </a:endParaRPr>
          </a:p>
          <a:p>
            <a:pPr indent="0" lvl="0" marL="176213" marR="0" rtl="0" algn="l">
              <a:lnSpc>
                <a:spcPct val="100000"/>
              </a:lnSpc>
              <a:spcBef>
                <a:spcPts val="0"/>
              </a:spcBef>
              <a:spcAft>
                <a:spcPts val="0"/>
              </a:spcAft>
              <a:buClr>
                <a:schemeClr val="dk1"/>
              </a:buClr>
              <a:buSzPts val="2000"/>
              <a:buFont typeface="Arial"/>
              <a:buNone/>
            </a:pPr>
            <a:r>
              <a:rPr b="1" i="0" lang="en-US" sz="2000" u="none" cap="none" strike="noStrike">
                <a:solidFill>
                  <a:schemeClr val="dk1"/>
                </a:solidFill>
                <a:latin typeface="Calibri"/>
                <a:ea typeface="Calibri"/>
                <a:cs typeface="Calibri"/>
                <a:sym typeface="Calibri"/>
              </a:rPr>
              <a:t>SAR Satellite</a:t>
            </a:r>
            <a:endParaRPr b="0" i="0" sz="1400" u="none" cap="none" strike="noStrike">
              <a:solidFill>
                <a:srgbClr val="000000"/>
              </a:solidFill>
              <a:latin typeface="Arial"/>
              <a:ea typeface="Arial"/>
              <a:cs typeface="Arial"/>
              <a:sym typeface="Arial"/>
            </a:endParaRPr>
          </a:p>
          <a:p>
            <a:pPr indent="0" lvl="0" marL="176213"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519113" marR="0" rtl="0" algn="just">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Has an onboard microwave transmitter to illuminate the ground and a sensor to receive the reflected wave to obtain information on the ground surface.</a:t>
            </a:r>
            <a:endParaRPr b="0" i="0" sz="1400" u="none" cap="none" strike="noStrike">
              <a:solidFill>
                <a:srgbClr val="000000"/>
              </a:solidFill>
              <a:latin typeface="Arial"/>
              <a:ea typeface="Arial"/>
              <a:cs typeface="Arial"/>
              <a:sym typeface="Arial"/>
            </a:endParaRPr>
          </a:p>
          <a:p>
            <a:pPr indent="0" lvl="0" marL="176213" marR="0" rtl="0" algn="just">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519113" marR="0" rtl="0" algn="just">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Regardless of time of day or weather conditions, can observe the ground surface 24 hours a day, 7 days a week.</a:t>
            </a:r>
            <a:endParaRPr b="0" i="0" sz="1400" u="none" cap="none" strike="noStrike">
              <a:solidFill>
                <a:srgbClr val="000000"/>
              </a:solidFill>
              <a:latin typeface="Arial"/>
              <a:ea typeface="Arial"/>
              <a:cs typeface="Arial"/>
              <a:sym typeface="Arial"/>
            </a:endParaRPr>
          </a:p>
        </p:txBody>
      </p:sp>
      <p:sp>
        <p:nvSpPr>
          <p:cNvPr id="626" name="Google Shape;626;p40"/>
          <p:cNvSpPr txBox="1"/>
          <p:nvPr/>
        </p:nvSpPr>
        <p:spPr>
          <a:xfrm>
            <a:off x="956222" y="1156523"/>
            <a:ext cx="9987600" cy="461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1" i="0" lang="en-US" sz="2400" u="none" cap="none" strike="noStrike">
                <a:solidFill>
                  <a:schemeClr val="dk1"/>
                </a:solidFill>
                <a:latin typeface="Calibri"/>
                <a:ea typeface="Calibri"/>
                <a:cs typeface="Calibri"/>
                <a:sym typeface="Calibri"/>
              </a:rPr>
              <a:t>Observation Method</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1" name="Shape 631"/>
        <p:cNvGrpSpPr/>
        <p:nvPr/>
      </p:nvGrpSpPr>
      <p:grpSpPr>
        <a:xfrm>
          <a:off x="0" y="0"/>
          <a:ext cx="0" cy="0"/>
          <a:chOff x="0" y="0"/>
          <a:chExt cx="0" cy="0"/>
        </a:xfrm>
      </p:grpSpPr>
      <p:pic>
        <p:nvPicPr>
          <p:cNvPr descr="Ein Bild, das Schwarz, Dunkelheit enthält.&#10;&#10;Automatisch generierte Beschreibung" id="632" name="Google Shape;632;p41"/>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633" name="Google Shape;633;p4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634" name="Google Shape;634;p41"/>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635" name="Google Shape;635;p41"/>
          <p:cNvSpPr txBox="1"/>
          <p:nvPr>
            <p:ph idx="11" type="ftr"/>
          </p:nvPr>
        </p:nvSpPr>
        <p:spPr>
          <a:xfrm>
            <a:off x="3248406" y="6489056"/>
            <a:ext cx="5695188" cy="232419"/>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TB01b </a:t>
            </a:r>
            <a:r>
              <a:rPr lang="en-US">
                <a:latin typeface="Calibri"/>
                <a:ea typeface="Calibri"/>
                <a:cs typeface="Calibri"/>
                <a:sym typeface="Calibri"/>
              </a:rPr>
              <a:t>Active vs. Passive Remote Sensing, Remote Sensing Platforms</a:t>
            </a:r>
            <a:endParaRPr>
              <a:latin typeface="Calibri"/>
              <a:ea typeface="Calibri"/>
              <a:cs typeface="Calibri"/>
              <a:sym typeface="Calibri"/>
            </a:endParaRPr>
          </a:p>
          <a:p>
            <a:pPr indent="0" lvl="0" marL="0" rtl="0" algn="ctr">
              <a:lnSpc>
                <a:spcPct val="100000"/>
              </a:lnSpc>
              <a:spcBef>
                <a:spcPts val="0"/>
              </a:spcBef>
              <a:spcAft>
                <a:spcPts val="0"/>
              </a:spcAft>
              <a:buSzPts val="1400"/>
              <a:buNone/>
            </a:pPr>
            <a:r>
              <a:t/>
            </a:r>
            <a:endParaRPr/>
          </a:p>
        </p:txBody>
      </p:sp>
      <p:sp>
        <p:nvSpPr>
          <p:cNvPr id="636" name="Google Shape;636;p41"/>
          <p:cNvSpPr txBox="1"/>
          <p:nvPr/>
        </p:nvSpPr>
        <p:spPr>
          <a:xfrm>
            <a:off x="902757" y="112704"/>
            <a:ext cx="9987747" cy="86177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Arial Narrow"/>
              <a:ea typeface="Arial Narrow"/>
              <a:cs typeface="Arial Narrow"/>
              <a:sym typeface="Arial Narrow"/>
            </a:endParaRPr>
          </a:p>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Recap and Take Home</a:t>
            </a:r>
            <a:endParaRPr b="0" i="0" sz="1400" u="none" cap="none" strike="noStrike">
              <a:solidFill>
                <a:srgbClr val="000000"/>
              </a:solidFill>
              <a:latin typeface="Arial"/>
              <a:ea typeface="Arial"/>
              <a:cs typeface="Arial"/>
              <a:sym typeface="Arial"/>
            </a:endParaRPr>
          </a:p>
        </p:txBody>
      </p:sp>
      <p:sp>
        <p:nvSpPr>
          <p:cNvPr id="637" name="Google Shape;637;p41"/>
          <p:cNvSpPr txBox="1"/>
          <p:nvPr/>
        </p:nvSpPr>
        <p:spPr>
          <a:xfrm>
            <a:off x="956230" y="1776628"/>
            <a:ext cx="10279500" cy="4206000"/>
          </a:xfrm>
          <a:prstGeom prst="rect">
            <a:avLst/>
          </a:prstGeom>
          <a:noFill/>
          <a:ln>
            <a:noFill/>
          </a:ln>
        </p:spPr>
        <p:txBody>
          <a:bodyPr anchorCtr="0" anchor="t" bIns="45700" lIns="91425" spcFirstLastPara="1" rIns="91425" wrap="square" tIns="45700">
            <a:noAutofit/>
          </a:bodyPr>
          <a:lstStyle/>
          <a:p>
            <a:pPr indent="0" lvl="0" marL="176213" marR="0" rtl="0" algn="l">
              <a:lnSpc>
                <a:spcPct val="100000"/>
              </a:lnSpc>
              <a:spcBef>
                <a:spcPts val="0"/>
              </a:spcBef>
              <a:spcAft>
                <a:spcPts val="0"/>
              </a:spcAft>
              <a:buClr>
                <a:schemeClr val="dk1"/>
              </a:buClr>
              <a:buSzPts val="2000"/>
              <a:buFont typeface="Arial"/>
              <a:buNone/>
            </a:pPr>
            <a:r>
              <a:rPr b="1" i="0" lang="en-US" sz="2000" u="none" cap="none" strike="noStrike">
                <a:solidFill>
                  <a:schemeClr val="dk1"/>
                </a:solidFill>
                <a:latin typeface="Calibri"/>
                <a:ea typeface="Calibri"/>
                <a:cs typeface="Calibri"/>
                <a:sym typeface="Calibri"/>
              </a:rPr>
              <a:t>Multispectral Satellite			</a:t>
            </a:r>
            <a:endParaRPr b="0" i="0" sz="1400" u="none" cap="none" strike="noStrike">
              <a:solidFill>
                <a:srgbClr val="000000"/>
              </a:solidFill>
              <a:latin typeface="Arial"/>
              <a:ea typeface="Arial"/>
              <a:cs typeface="Arial"/>
              <a:sym typeface="Arial"/>
            </a:endParaRPr>
          </a:p>
          <a:p>
            <a:pPr indent="0" lvl="0" marL="176213"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519113" marR="0" rtl="0" algn="just">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Being full-color image data, the target object can be intuitively recognized.</a:t>
            </a:r>
            <a:endParaRPr b="0" i="0" sz="1400" u="none" cap="none" strike="noStrike">
              <a:solidFill>
                <a:srgbClr val="000000"/>
              </a:solidFill>
              <a:latin typeface="Arial"/>
              <a:ea typeface="Arial"/>
              <a:cs typeface="Arial"/>
              <a:sym typeface="Arial"/>
            </a:endParaRPr>
          </a:p>
          <a:p>
            <a:pPr indent="0" lvl="0" marL="176213" marR="0" rtl="0" algn="just">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519113" marR="0" rtl="0" algn="just">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Compared to SAR satellites, more frequent observations are made by many satellites. Also, their data has higher spatial resolution. </a:t>
            </a:r>
            <a:endParaRPr b="0" i="0" sz="1400" u="none" cap="none" strike="noStrike">
              <a:solidFill>
                <a:srgbClr val="000000"/>
              </a:solidFill>
              <a:latin typeface="Arial"/>
              <a:ea typeface="Arial"/>
              <a:cs typeface="Arial"/>
              <a:sym typeface="Arial"/>
            </a:endParaRPr>
          </a:p>
          <a:p>
            <a:pPr indent="-215900" lvl="0" marL="519113" marR="0" rtl="0" algn="just">
              <a:lnSpc>
                <a:spcPct val="100000"/>
              </a:lnSpc>
              <a:spcBef>
                <a:spcPts val="0"/>
              </a:spcBef>
              <a:spcAft>
                <a:spcPts val="0"/>
              </a:spcAft>
              <a:buClr>
                <a:schemeClr val="dk1"/>
              </a:buClr>
              <a:buSzPts val="2000"/>
              <a:buFont typeface="Arial"/>
              <a:buNone/>
            </a:pPr>
            <a:r>
              <a:t/>
            </a:r>
            <a:endParaRPr b="1" i="0" sz="2000" u="none" cap="none" strike="noStrike">
              <a:solidFill>
                <a:schemeClr val="dk1"/>
              </a:solidFill>
              <a:latin typeface="Calibri"/>
              <a:ea typeface="Calibri"/>
              <a:cs typeface="Calibri"/>
              <a:sym typeface="Calibri"/>
            </a:endParaRPr>
          </a:p>
          <a:p>
            <a:pPr indent="0" lvl="0" marL="176213" marR="0" rtl="0" algn="just">
              <a:lnSpc>
                <a:spcPct val="100000"/>
              </a:lnSpc>
              <a:spcBef>
                <a:spcPts val="0"/>
              </a:spcBef>
              <a:spcAft>
                <a:spcPts val="0"/>
              </a:spcAft>
              <a:buClr>
                <a:schemeClr val="dk1"/>
              </a:buClr>
              <a:buSzPts val="2000"/>
              <a:buFont typeface="Arial"/>
              <a:buNone/>
            </a:pPr>
            <a:r>
              <a:rPr b="1" i="0" lang="en-US" sz="2000" u="none" cap="none" strike="noStrike">
                <a:solidFill>
                  <a:schemeClr val="dk1"/>
                </a:solidFill>
                <a:latin typeface="Calibri"/>
                <a:ea typeface="Calibri"/>
                <a:cs typeface="Calibri"/>
                <a:sym typeface="Calibri"/>
              </a:rPr>
              <a:t>SAR Satellite</a:t>
            </a:r>
            <a:endParaRPr b="0" i="0" sz="1400" u="none" cap="none" strike="noStrike">
              <a:solidFill>
                <a:srgbClr val="000000"/>
              </a:solidFill>
              <a:latin typeface="Arial"/>
              <a:ea typeface="Arial"/>
              <a:cs typeface="Arial"/>
              <a:sym typeface="Arial"/>
            </a:endParaRPr>
          </a:p>
          <a:p>
            <a:pPr indent="0" lvl="0" marL="176213"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519113" marR="0" rtl="0" algn="just">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Being monochromatic, SAR images are difficult for humans to interpret.</a:t>
            </a:r>
            <a:endParaRPr b="0" i="0" sz="1400" u="none" cap="none" strike="noStrike">
              <a:solidFill>
                <a:srgbClr val="000000"/>
              </a:solidFill>
              <a:latin typeface="Arial"/>
              <a:ea typeface="Arial"/>
              <a:cs typeface="Arial"/>
              <a:sym typeface="Arial"/>
            </a:endParaRPr>
          </a:p>
          <a:p>
            <a:pPr indent="0" lvl="0" marL="176213" marR="0" rtl="0" algn="just">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519113" marR="0" rtl="0" algn="just">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On the other hand, as the satellite observes reflected radio waves by emitting the source signals, it can always capture images in the same condition, making it easier to detect changes in the target object compared to optical images, which vary in appearance depending on sunlight conditions. </a:t>
            </a:r>
            <a:endParaRPr b="0" i="0" sz="1400" u="none" cap="none" strike="noStrike">
              <a:solidFill>
                <a:srgbClr val="000000"/>
              </a:solidFill>
              <a:latin typeface="Arial"/>
              <a:ea typeface="Arial"/>
              <a:cs typeface="Arial"/>
              <a:sym typeface="Arial"/>
            </a:endParaRPr>
          </a:p>
        </p:txBody>
      </p:sp>
      <p:sp>
        <p:nvSpPr>
          <p:cNvPr id="638" name="Google Shape;638;p41"/>
          <p:cNvSpPr txBox="1"/>
          <p:nvPr/>
        </p:nvSpPr>
        <p:spPr>
          <a:xfrm>
            <a:off x="902747" y="1144698"/>
            <a:ext cx="9987600" cy="461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1" i="0" lang="en-US" sz="2400" u="none" cap="none" strike="noStrike">
                <a:solidFill>
                  <a:schemeClr val="dk1"/>
                </a:solidFill>
                <a:latin typeface="Calibri"/>
                <a:ea typeface="Calibri"/>
                <a:cs typeface="Calibri"/>
                <a:sym typeface="Calibri"/>
              </a:rPr>
              <a:t>Image Data from Satellite</a:t>
            </a:r>
            <a:endParaRPr b="1" i="0" sz="2400" u="none" cap="none" strike="noStrike">
              <a:solidFill>
                <a:schemeClr val="dk1"/>
              </a:solidFill>
              <a:latin typeface="Calibri"/>
              <a:ea typeface="Calibri"/>
              <a:cs typeface="Calibri"/>
              <a:sym typeface="Calibri"/>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3" name="Shape 643"/>
        <p:cNvGrpSpPr/>
        <p:nvPr/>
      </p:nvGrpSpPr>
      <p:grpSpPr>
        <a:xfrm>
          <a:off x="0" y="0"/>
          <a:ext cx="0" cy="0"/>
          <a:chOff x="0" y="0"/>
          <a:chExt cx="0" cy="0"/>
        </a:xfrm>
      </p:grpSpPr>
      <p:pic>
        <p:nvPicPr>
          <p:cNvPr descr="Ein Bild, das Schwarz, Dunkelheit enthält.&#10;&#10;Automatisch generierte Beschreibung" id="644" name="Google Shape;644;p42"/>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645" name="Google Shape;645;p4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646" name="Google Shape;646;p42"/>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647" name="Google Shape;647;p42"/>
          <p:cNvSpPr txBox="1"/>
          <p:nvPr>
            <p:ph idx="11" type="ftr"/>
          </p:nvPr>
        </p:nvSpPr>
        <p:spPr>
          <a:xfrm>
            <a:off x="3248406" y="6489056"/>
            <a:ext cx="5695188" cy="232419"/>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TB01b </a:t>
            </a:r>
            <a:r>
              <a:rPr lang="en-US">
                <a:latin typeface="Calibri"/>
                <a:ea typeface="Calibri"/>
                <a:cs typeface="Calibri"/>
                <a:sym typeface="Calibri"/>
              </a:rPr>
              <a:t>Active vs. Passive Remote Sensing, Remote Sensing Platforms</a:t>
            </a:r>
            <a:endParaRPr>
              <a:latin typeface="Calibri"/>
              <a:ea typeface="Calibri"/>
              <a:cs typeface="Calibri"/>
              <a:sym typeface="Calibri"/>
            </a:endParaRPr>
          </a:p>
          <a:p>
            <a:pPr indent="0" lvl="0" marL="0" rtl="0" algn="ctr">
              <a:lnSpc>
                <a:spcPct val="100000"/>
              </a:lnSpc>
              <a:spcBef>
                <a:spcPts val="0"/>
              </a:spcBef>
              <a:spcAft>
                <a:spcPts val="0"/>
              </a:spcAft>
              <a:buSzPts val="1400"/>
              <a:buNone/>
            </a:pPr>
            <a:r>
              <a:t/>
            </a:r>
            <a:endParaRPr/>
          </a:p>
        </p:txBody>
      </p:sp>
      <p:sp>
        <p:nvSpPr>
          <p:cNvPr id="648" name="Google Shape;648;p42"/>
          <p:cNvSpPr txBox="1"/>
          <p:nvPr/>
        </p:nvSpPr>
        <p:spPr>
          <a:xfrm>
            <a:off x="902757" y="112704"/>
            <a:ext cx="9987747" cy="86177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Arial Narrow"/>
              <a:ea typeface="Arial Narrow"/>
              <a:cs typeface="Arial Narrow"/>
              <a:sym typeface="Arial Narrow"/>
            </a:endParaRPr>
          </a:p>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Recap and Take Home</a:t>
            </a:r>
            <a:endParaRPr b="0" i="0" sz="1400" u="none" cap="none" strike="noStrike">
              <a:solidFill>
                <a:srgbClr val="000000"/>
              </a:solidFill>
              <a:latin typeface="Arial"/>
              <a:ea typeface="Arial"/>
              <a:cs typeface="Arial"/>
              <a:sym typeface="Arial"/>
            </a:endParaRPr>
          </a:p>
        </p:txBody>
      </p:sp>
      <p:sp>
        <p:nvSpPr>
          <p:cNvPr id="649" name="Google Shape;649;p42"/>
          <p:cNvSpPr txBox="1"/>
          <p:nvPr/>
        </p:nvSpPr>
        <p:spPr>
          <a:xfrm>
            <a:off x="956255" y="1844253"/>
            <a:ext cx="10279500" cy="4206000"/>
          </a:xfrm>
          <a:prstGeom prst="rect">
            <a:avLst/>
          </a:prstGeom>
          <a:noFill/>
          <a:ln>
            <a:noFill/>
          </a:ln>
        </p:spPr>
        <p:txBody>
          <a:bodyPr anchorCtr="0" anchor="t" bIns="45700" lIns="91425" spcFirstLastPara="1" rIns="91425" wrap="square" tIns="45700">
            <a:noAutofit/>
          </a:bodyPr>
          <a:lstStyle/>
          <a:p>
            <a:pPr indent="0" lvl="0" marL="176213" marR="0" rtl="0" algn="l">
              <a:lnSpc>
                <a:spcPct val="100000"/>
              </a:lnSpc>
              <a:spcBef>
                <a:spcPts val="0"/>
              </a:spcBef>
              <a:spcAft>
                <a:spcPts val="0"/>
              </a:spcAft>
              <a:buClr>
                <a:schemeClr val="dk1"/>
              </a:buClr>
              <a:buSzPts val="2000"/>
              <a:buFont typeface="Arial"/>
              <a:buNone/>
            </a:pPr>
            <a:r>
              <a:rPr b="1" i="0" lang="en-US" sz="2000" u="none" cap="none" strike="noStrike">
                <a:solidFill>
                  <a:schemeClr val="dk1"/>
                </a:solidFill>
                <a:latin typeface="Calibri"/>
                <a:ea typeface="Calibri"/>
                <a:cs typeface="Calibri"/>
                <a:sym typeface="Calibri"/>
              </a:rPr>
              <a:t>Multispectral Satellite			</a:t>
            </a:r>
            <a:endParaRPr b="0" i="0" sz="1400" u="none" cap="none" strike="noStrike">
              <a:solidFill>
                <a:srgbClr val="000000"/>
              </a:solidFill>
              <a:latin typeface="Arial"/>
              <a:ea typeface="Arial"/>
              <a:cs typeface="Arial"/>
              <a:sym typeface="Arial"/>
            </a:endParaRPr>
          </a:p>
          <a:p>
            <a:pPr indent="0" lvl="0" marL="176213"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519113" marR="0" rtl="0" algn="just">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 Color, size, number, form, etc., of the object</a:t>
            </a:r>
            <a:endParaRPr b="0" i="0" sz="1400" u="none" cap="none" strike="noStrike">
              <a:solidFill>
                <a:srgbClr val="000000"/>
              </a:solidFill>
              <a:latin typeface="Arial"/>
              <a:ea typeface="Arial"/>
              <a:cs typeface="Arial"/>
              <a:sym typeface="Arial"/>
            </a:endParaRPr>
          </a:p>
          <a:p>
            <a:pPr indent="-215900" lvl="0" marL="519113" marR="0" rtl="0" algn="just">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519113" marR="0" rtl="0" algn="just">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Land coverage condition (wood, farmland, city)</a:t>
            </a:r>
            <a:endParaRPr b="0" i="0" sz="1400" u="none" cap="none" strike="noStrike">
              <a:solidFill>
                <a:srgbClr val="000000"/>
              </a:solidFill>
              <a:latin typeface="Arial"/>
              <a:ea typeface="Arial"/>
              <a:cs typeface="Arial"/>
              <a:sym typeface="Arial"/>
            </a:endParaRPr>
          </a:p>
          <a:p>
            <a:pPr indent="-215900" lvl="0" marL="519113" marR="0" rtl="0" algn="just">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519113" marR="0" rtl="0" algn="just">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Plant types and activity</a:t>
            </a:r>
            <a:endParaRPr b="1" i="0" sz="2000" u="none" cap="none" strike="noStrike">
              <a:solidFill>
                <a:schemeClr val="dk1"/>
              </a:solidFill>
              <a:latin typeface="Calibri"/>
              <a:ea typeface="Calibri"/>
              <a:cs typeface="Calibri"/>
              <a:sym typeface="Calibri"/>
            </a:endParaRPr>
          </a:p>
          <a:p>
            <a:pPr indent="-215900" lvl="0" marL="519113" marR="0" rtl="0" algn="just">
              <a:lnSpc>
                <a:spcPct val="100000"/>
              </a:lnSpc>
              <a:spcBef>
                <a:spcPts val="0"/>
              </a:spcBef>
              <a:spcAft>
                <a:spcPts val="0"/>
              </a:spcAft>
              <a:buClr>
                <a:schemeClr val="dk1"/>
              </a:buClr>
              <a:buSzPts val="2000"/>
              <a:buFont typeface="Arial"/>
              <a:buNone/>
            </a:pPr>
            <a:r>
              <a:t/>
            </a:r>
            <a:endParaRPr b="1" i="0" sz="2000" u="none" cap="none" strike="noStrike">
              <a:solidFill>
                <a:schemeClr val="dk1"/>
              </a:solidFill>
              <a:latin typeface="Calibri"/>
              <a:ea typeface="Calibri"/>
              <a:cs typeface="Calibri"/>
              <a:sym typeface="Calibri"/>
            </a:endParaRPr>
          </a:p>
          <a:p>
            <a:pPr indent="0" lvl="0" marL="176213" marR="0" rtl="0" algn="just">
              <a:lnSpc>
                <a:spcPct val="100000"/>
              </a:lnSpc>
              <a:spcBef>
                <a:spcPts val="0"/>
              </a:spcBef>
              <a:spcAft>
                <a:spcPts val="0"/>
              </a:spcAft>
              <a:buClr>
                <a:schemeClr val="dk1"/>
              </a:buClr>
              <a:buSzPts val="2000"/>
              <a:buFont typeface="Arial"/>
              <a:buNone/>
            </a:pPr>
            <a:r>
              <a:rPr b="1" i="0" lang="en-US" sz="2000" u="none" cap="none" strike="noStrike">
                <a:solidFill>
                  <a:schemeClr val="dk1"/>
                </a:solidFill>
                <a:latin typeface="Calibri"/>
                <a:ea typeface="Calibri"/>
                <a:cs typeface="Calibri"/>
                <a:sym typeface="Calibri"/>
              </a:rPr>
              <a:t>SAR Satellite</a:t>
            </a:r>
            <a:endParaRPr b="0" i="0" sz="1400" u="none" cap="none" strike="noStrike">
              <a:solidFill>
                <a:srgbClr val="000000"/>
              </a:solidFill>
              <a:latin typeface="Arial"/>
              <a:ea typeface="Arial"/>
              <a:cs typeface="Arial"/>
              <a:sym typeface="Arial"/>
            </a:endParaRPr>
          </a:p>
          <a:p>
            <a:pPr indent="0" lvl="0" marL="176213"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519113" marR="0" rtl="0" algn="just">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Structure and material of target objects (artifacts/natural objects)</a:t>
            </a:r>
            <a:endParaRPr b="0" i="0" sz="1400" u="none" cap="none" strike="noStrike">
              <a:solidFill>
                <a:srgbClr val="000000"/>
              </a:solidFill>
              <a:latin typeface="Arial"/>
              <a:ea typeface="Arial"/>
              <a:cs typeface="Arial"/>
              <a:sym typeface="Arial"/>
            </a:endParaRPr>
          </a:p>
          <a:p>
            <a:pPr indent="-215900" lvl="0" marL="519113" marR="0" rtl="0" algn="just">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519113" marR="0" rtl="0" algn="just">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Existence/change of target objects</a:t>
            </a:r>
            <a:endParaRPr b="0" i="0" sz="1400" u="none" cap="none" strike="noStrike">
              <a:solidFill>
                <a:srgbClr val="000000"/>
              </a:solidFill>
              <a:latin typeface="Arial"/>
              <a:ea typeface="Arial"/>
              <a:cs typeface="Arial"/>
              <a:sym typeface="Arial"/>
            </a:endParaRPr>
          </a:p>
          <a:p>
            <a:pPr indent="-215900" lvl="0" marL="519113" marR="0" rtl="0" algn="just">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519113" marR="0" rtl="0" algn="just">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Soil moisture content</a:t>
            </a:r>
            <a:endParaRPr b="0" i="0" sz="1400" u="none" cap="none" strike="noStrike">
              <a:solidFill>
                <a:srgbClr val="000000"/>
              </a:solidFill>
              <a:latin typeface="Arial"/>
              <a:ea typeface="Arial"/>
              <a:cs typeface="Arial"/>
              <a:sym typeface="Arial"/>
            </a:endParaRPr>
          </a:p>
        </p:txBody>
      </p:sp>
      <p:sp>
        <p:nvSpPr>
          <p:cNvPr id="650" name="Google Shape;650;p42"/>
          <p:cNvSpPr txBox="1"/>
          <p:nvPr/>
        </p:nvSpPr>
        <p:spPr>
          <a:xfrm>
            <a:off x="956222" y="1215623"/>
            <a:ext cx="9987600" cy="461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1" i="0" lang="en-US" sz="2400" u="none" cap="none" strike="noStrike">
                <a:solidFill>
                  <a:schemeClr val="dk1"/>
                </a:solidFill>
                <a:latin typeface="Calibri"/>
                <a:ea typeface="Calibri"/>
                <a:cs typeface="Calibri"/>
                <a:sym typeface="Calibri"/>
              </a:rPr>
              <a:t>Satellite Images can show</a:t>
            </a:r>
            <a:endParaRPr b="1" i="0" sz="2400" u="none" cap="none" strike="noStrike">
              <a:solidFill>
                <a:schemeClr val="dk1"/>
              </a:solidFill>
              <a:latin typeface="Calibri"/>
              <a:ea typeface="Calibri"/>
              <a:cs typeface="Calibri"/>
              <a:sym typeface="Calibri"/>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4" name="Shape 654"/>
        <p:cNvGrpSpPr/>
        <p:nvPr/>
      </p:nvGrpSpPr>
      <p:grpSpPr>
        <a:xfrm>
          <a:off x="0" y="0"/>
          <a:ext cx="0" cy="0"/>
          <a:chOff x="0" y="0"/>
          <a:chExt cx="0" cy="0"/>
        </a:xfrm>
      </p:grpSpPr>
      <p:sp>
        <p:nvSpPr>
          <p:cNvPr id="655" name="Google Shape;655;p43"/>
          <p:cNvSpPr txBox="1"/>
          <p:nvPr>
            <p:ph type="ctrTitle"/>
          </p:nvPr>
        </p:nvSpPr>
        <p:spPr>
          <a:xfrm>
            <a:off x="1177632" y="2586648"/>
            <a:ext cx="9755206" cy="2768924"/>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rgbClr val="1F4E79"/>
              </a:buClr>
              <a:buSzPts val="4000"/>
              <a:buFont typeface="Calibri"/>
              <a:buNone/>
            </a:pPr>
            <a:r>
              <a:rPr b="1" i="0" lang="en-US" sz="4000">
                <a:solidFill>
                  <a:srgbClr val="1F4E79"/>
                </a:solidFill>
                <a:latin typeface="Calibri"/>
                <a:ea typeface="Calibri"/>
                <a:cs typeface="Calibri"/>
                <a:sym typeface="Calibri"/>
              </a:rPr>
              <a:t>Thank you for your attention!</a:t>
            </a:r>
            <a:br>
              <a:rPr b="1" i="0" lang="en-US" sz="4000">
                <a:solidFill>
                  <a:srgbClr val="1F4E79"/>
                </a:solidFill>
                <a:latin typeface="Calibri"/>
                <a:ea typeface="Calibri"/>
                <a:cs typeface="Calibri"/>
                <a:sym typeface="Calibri"/>
              </a:rPr>
            </a:br>
            <a:br>
              <a:rPr b="1" i="0" lang="en-US" sz="3100">
                <a:solidFill>
                  <a:srgbClr val="1F4E79"/>
                </a:solidFill>
                <a:latin typeface="Calibri"/>
                <a:ea typeface="Calibri"/>
                <a:cs typeface="Calibri"/>
                <a:sym typeface="Calibri"/>
              </a:rPr>
            </a:br>
            <a:br>
              <a:rPr b="1" i="0" lang="en-US" sz="3100">
                <a:solidFill>
                  <a:srgbClr val="1F4E79"/>
                </a:solidFill>
                <a:latin typeface="Calibri"/>
                <a:ea typeface="Calibri"/>
                <a:cs typeface="Calibri"/>
                <a:sym typeface="Calibri"/>
              </a:rPr>
            </a:br>
            <a:br>
              <a:rPr b="1" i="0" lang="en-US" sz="3100">
                <a:solidFill>
                  <a:srgbClr val="1F4E79"/>
                </a:solidFill>
                <a:latin typeface="Calibri"/>
                <a:ea typeface="Calibri"/>
                <a:cs typeface="Calibri"/>
                <a:sym typeface="Calibri"/>
              </a:rPr>
            </a:br>
            <a:br>
              <a:rPr lang="en-US" sz="1050"/>
            </a:br>
            <a:endParaRPr b="1" sz="3600">
              <a:solidFill>
                <a:srgbClr val="2E75B5"/>
              </a:solidFill>
              <a:latin typeface="Calibri"/>
              <a:ea typeface="Calibri"/>
              <a:cs typeface="Calibri"/>
              <a:sym typeface="Calibri"/>
            </a:endParaRPr>
          </a:p>
        </p:txBody>
      </p:sp>
      <p:sp>
        <p:nvSpPr>
          <p:cNvPr id="656" name="Google Shape;656;p43"/>
          <p:cNvSpPr txBox="1"/>
          <p:nvPr/>
        </p:nvSpPr>
        <p:spPr>
          <a:xfrm>
            <a:off x="1259145" y="4087500"/>
            <a:ext cx="5734200" cy="1169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1800"/>
              <a:buFont typeface="Arial"/>
              <a:buNone/>
            </a:pPr>
            <a:r>
              <a:rPr b="1" i="0" lang="en-US" sz="1800" u="none" cap="none" strike="noStrike">
                <a:solidFill>
                  <a:srgbClr val="4D4D4D"/>
                </a:solidFill>
                <a:latin typeface="Arial"/>
                <a:ea typeface="Arial"/>
                <a:cs typeface="Arial"/>
                <a:sym typeface="Arial"/>
              </a:rPr>
              <a:t>Dr. Insa Otte (on behalf of the EOCap4Africa Team) and colleagues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4D4D4D"/>
              </a:solidFill>
              <a:latin typeface="Arial"/>
              <a:ea typeface="Arial"/>
              <a:cs typeface="Arial"/>
              <a:sym typeface="Arial"/>
            </a:endParaRPr>
          </a:p>
          <a:p>
            <a:pPr indent="0" lvl="0" marL="0" marR="0" rtl="0" algn="l">
              <a:lnSpc>
                <a:spcPct val="100000"/>
              </a:lnSpc>
              <a:spcBef>
                <a:spcPts val="0"/>
              </a:spcBef>
              <a:spcAft>
                <a:spcPts val="0"/>
              </a:spcAft>
              <a:buClr>
                <a:srgbClr val="4D4D4D"/>
              </a:buClr>
              <a:buSzPts val="1600"/>
              <a:buFont typeface="Arial"/>
              <a:buNone/>
            </a:pPr>
            <a:r>
              <a:rPr b="0" i="0" lang="en-US" sz="1600" u="none" cap="none" strike="noStrike">
                <a:solidFill>
                  <a:srgbClr val="4D4D4D"/>
                </a:solidFill>
                <a:latin typeface="Arial"/>
                <a:ea typeface="Arial"/>
                <a:cs typeface="Arial"/>
                <a:sym typeface="Arial"/>
              </a:rPr>
              <a:t>insa.otte@uni-wuerzburg.de</a:t>
            </a:r>
            <a:endParaRPr b="0" i="0" sz="1400" u="none" cap="none" strike="noStrike">
              <a:solidFill>
                <a:srgbClr val="000000"/>
              </a:solidFill>
              <a:latin typeface="Arial"/>
              <a:ea typeface="Arial"/>
              <a:cs typeface="Arial"/>
              <a:sym typeface="Arial"/>
            </a:endParaRPr>
          </a:p>
        </p:txBody>
      </p:sp>
      <p:grpSp>
        <p:nvGrpSpPr>
          <p:cNvPr id="657" name="Google Shape;657;p43"/>
          <p:cNvGrpSpPr/>
          <p:nvPr/>
        </p:nvGrpSpPr>
        <p:grpSpPr>
          <a:xfrm>
            <a:off x="1622838" y="139853"/>
            <a:ext cx="9360000" cy="1377319"/>
            <a:chOff x="1622838" y="139853"/>
            <a:chExt cx="9360000" cy="1377319"/>
          </a:xfrm>
        </p:grpSpPr>
        <p:pic>
          <p:nvPicPr>
            <p:cNvPr id="658" name="Google Shape;658;p43"/>
            <p:cNvPicPr preferRelativeResize="0"/>
            <p:nvPr/>
          </p:nvPicPr>
          <p:blipFill rotWithShape="1">
            <a:blip r:embed="rId3">
              <a:alphaModFix/>
            </a:blip>
            <a:srcRect b="0" l="0" r="0" t="0"/>
            <a:stretch/>
          </p:blipFill>
          <p:spPr>
            <a:xfrm>
              <a:off x="1622838" y="139853"/>
              <a:ext cx="9360000" cy="1377319"/>
            </a:xfrm>
            <a:prstGeom prst="rect">
              <a:avLst/>
            </a:prstGeom>
            <a:noFill/>
            <a:ln>
              <a:noFill/>
            </a:ln>
          </p:spPr>
        </p:pic>
        <p:pic>
          <p:nvPicPr>
            <p:cNvPr descr="Ein Bild, das Text, Schrift, Grafiken, weiß enthält.&#10;&#10;Automatisch generierte Beschreibung" id="659" name="Google Shape;659;p43"/>
            <p:cNvPicPr preferRelativeResize="0"/>
            <p:nvPr/>
          </p:nvPicPr>
          <p:blipFill rotWithShape="1">
            <a:blip r:embed="rId4">
              <a:alphaModFix/>
            </a:blip>
            <a:srcRect b="0" l="0" r="0" t="0"/>
            <a:stretch/>
          </p:blipFill>
          <p:spPr>
            <a:xfrm>
              <a:off x="5218909" y="300517"/>
              <a:ext cx="2646279" cy="936347"/>
            </a:xfrm>
            <a:prstGeom prst="rect">
              <a:avLst/>
            </a:prstGeom>
            <a:noFill/>
            <a:ln>
              <a:noFill/>
            </a:ln>
          </p:spPr>
        </p:pic>
      </p:grpSp>
      <p:pic>
        <p:nvPicPr>
          <p:cNvPr id="660" name="Google Shape;660;p43"/>
          <p:cNvPicPr preferRelativeResize="0"/>
          <p:nvPr/>
        </p:nvPicPr>
        <p:blipFill rotWithShape="1">
          <a:blip r:embed="rId5">
            <a:alphaModFix amt="30000"/>
          </a:blip>
          <a:srcRect b="0" l="0" r="0" t="0"/>
          <a:stretch/>
        </p:blipFill>
        <p:spPr>
          <a:xfrm rot="-5400000">
            <a:off x="-3042044" y="3163081"/>
            <a:ext cx="6768000" cy="531838"/>
          </a:xfrm>
          <a:prstGeom prst="rect">
            <a:avLst/>
          </a:prstGeom>
          <a:noFill/>
          <a:ln>
            <a:noFill/>
          </a:ln>
        </p:spPr>
      </p:pic>
      <p:grpSp>
        <p:nvGrpSpPr>
          <p:cNvPr id="661" name="Google Shape;661;p43"/>
          <p:cNvGrpSpPr/>
          <p:nvPr/>
        </p:nvGrpSpPr>
        <p:grpSpPr>
          <a:xfrm>
            <a:off x="1259143" y="5677378"/>
            <a:ext cx="9855759" cy="749899"/>
            <a:chOff x="1098931" y="5326428"/>
            <a:chExt cx="9855759" cy="749899"/>
          </a:xfrm>
        </p:grpSpPr>
        <p:grpSp>
          <p:nvGrpSpPr>
            <p:cNvPr id="662" name="Google Shape;662;p43"/>
            <p:cNvGrpSpPr/>
            <p:nvPr/>
          </p:nvGrpSpPr>
          <p:grpSpPr>
            <a:xfrm>
              <a:off x="1098931" y="5340828"/>
              <a:ext cx="9082114" cy="735499"/>
              <a:chOff x="609597" y="5421223"/>
              <a:chExt cx="9082114" cy="735499"/>
            </a:xfrm>
          </p:grpSpPr>
          <p:pic>
            <p:nvPicPr>
              <p:cNvPr descr="Ein Bild, das Text, Schrift, Grafiken, Screenshot enthält.&#10;&#10;Automatisch generierte Beschreibung" id="663" name="Google Shape;663;p43"/>
              <p:cNvPicPr preferRelativeResize="0"/>
              <p:nvPr/>
            </p:nvPicPr>
            <p:blipFill rotWithShape="1">
              <a:blip r:embed="rId6">
                <a:alphaModFix/>
              </a:blip>
              <a:srcRect b="0" l="0" r="0" t="0"/>
              <a:stretch/>
            </p:blipFill>
            <p:spPr>
              <a:xfrm>
                <a:off x="609597" y="5436722"/>
                <a:ext cx="1644246" cy="720000"/>
              </a:xfrm>
              <a:prstGeom prst="rect">
                <a:avLst/>
              </a:prstGeom>
              <a:noFill/>
              <a:ln>
                <a:noFill/>
              </a:ln>
            </p:spPr>
          </p:pic>
          <p:pic>
            <p:nvPicPr>
              <p:cNvPr descr="Ein Bild, das Schrift, Grafiken, Logo, Screenshot enthält.&#10;&#10;Automatisch generierte Beschreibung" id="664" name="Google Shape;664;p43"/>
              <p:cNvPicPr preferRelativeResize="0"/>
              <p:nvPr/>
            </p:nvPicPr>
            <p:blipFill rotWithShape="1">
              <a:blip r:embed="rId7">
                <a:alphaModFix/>
              </a:blip>
              <a:srcRect b="0" l="0" r="0" t="0"/>
              <a:stretch/>
            </p:blipFill>
            <p:spPr>
              <a:xfrm>
                <a:off x="2445867" y="5436722"/>
                <a:ext cx="861328" cy="720000"/>
              </a:xfrm>
              <a:prstGeom prst="rect">
                <a:avLst/>
              </a:prstGeom>
              <a:noFill/>
              <a:ln>
                <a:noFill/>
              </a:ln>
            </p:spPr>
          </p:pic>
          <p:pic>
            <p:nvPicPr>
              <p:cNvPr descr="Ein Bild, das Schwarz, Dunkelheit enthält.&#10;&#10;Automatisch generierte Beschreibung" id="665" name="Google Shape;665;p43"/>
              <p:cNvPicPr preferRelativeResize="0"/>
              <p:nvPr/>
            </p:nvPicPr>
            <p:blipFill rotWithShape="1">
              <a:blip r:embed="rId8">
                <a:alphaModFix/>
              </a:blip>
              <a:srcRect b="0" l="0" r="0" t="0"/>
              <a:stretch/>
            </p:blipFill>
            <p:spPr>
              <a:xfrm>
                <a:off x="3499219" y="5436722"/>
                <a:ext cx="1800000" cy="720000"/>
              </a:xfrm>
              <a:prstGeom prst="rect">
                <a:avLst/>
              </a:prstGeom>
              <a:noFill/>
              <a:ln>
                <a:noFill/>
              </a:ln>
            </p:spPr>
          </p:pic>
          <p:pic>
            <p:nvPicPr>
              <p:cNvPr descr="Ein Bild, das Logo, Grafiken, Symbol, Clipart enthält.&#10;&#10;Automatisch generierte Beschreibung" id="666" name="Google Shape;666;p43"/>
              <p:cNvPicPr preferRelativeResize="0"/>
              <p:nvPr/>
            </p:nvPicPr>
            <p:blipFill rotWithShape="1">
              <a:blip r:embed="rId9">
                <a:alphaModFix/>
              </a:blip>
              <a:srcRect b="0" l="0" r="0" t="0"/>
              <a:stretch/>
            </p:blipFill>
            <p:spPr>
              <a:xfrm>
                <a:off x="5491243" y="5436722"/>
                <a:ext cx="837209" cy="720000"/>
              </a:xfrm>
              <a:prstGeom prst="rect">
                <a:avLst/>
              </a:prstGeom>
              <a:noFill/>
              <a:ln>
                <a:noFill/>
              </a:ln>
            </p:spPr>
          </p:pic>
          <p:pic>
            <p:nvPicPr>
              <p:cNvPr descr="Ein Bild, das Text, Logo, Design, Darstellung enthält.&#10;&#10;Automatisch generierte Beschreibung" id="667" name="Google Shape;667;p43"/>
              <p:cNvPicPr preferRelativeResize="0"/>
              <p:nvPr/>
            </p:nvPicPr>
            <p:blipFill rotWithShape="1">
              <a:blip r:embed="rId10">
                <a:alphaModFix/>
              </a:blip>
              <a:srcRect b="0" l="0" r="0" t="0"/>
              <a:stretch/>
            </p:blipFill>
            <p:spPr>
              <a:xfrm>
                <a:off x="6520476" y="5421223"/>
                <a:ext cx="2278481" cy="720000"/>
              </a:xfrm>
              <a:prstGeom prst="rect">
                <a:avLst/>
              </a:prstGeom>
              <a:noFill/>
              <a:ln>
                <a:noFill/>
              </a:ln>
            </p:spPr>
          </p:pic>
          <p:pic>
            <p:nvPicPr>
              <p:cNvPr descr="Ein Bild, das Symbol, Grafiken, Flagge enthält.&#10;&#10;Automatisch generierte Beschreibung" id="668" name="Google Shape;668;p43"/>
              <p:cNvPicPr preferRelativeResize="0"/>
              <p:nvPr/>
            </p:nvPicPr>
            <p:blipFill rotWithShape="1">
              <a:blip r:embed="rId11">
                <a:alphaModFix/>
              </a:blip>
              <a:srcRect b="0" l="0" r="0" t="0"/>
              <a:stretch/>
            </p:blipFill>
            <p:spPr>
              <a:xfrm>
                <a:off x="8990981" y="5421223"/>
                <a:ext cx="700730" cy="720000"/>
              </a:xfrm>
              <a:prstGeom prst="rect">
                <a:avLst/>
              </a:prstGeom>
              <a:noFill/>
              <a:ln>
                <a:noFill/>
              </a:ln>
            </p:spPr>
          </p:pic>
        </p:grpSp>
        <p:pic>
          <p:nvPicPr>
            <p:cNvPr descr="KNUST Logo" id="669" name="Google Shape;669;p43"/>
            <p:cNvPicPr preferRelativeResize="0"/>
            <p:nvPr/>
          </p:nvPicPr>
          <p:blipFill rotWithShape="1">
            <a:blip r:embed="rId12">
              <a:alphaModFix/>
            </a:blip>
            <a:srcRect b="0" l="0" r="0" t="0"/>
            <a:stretch/>
          </p:blipFill>
          <p:spPr>
            <a:xfrm>
              <a:off x="10373069" y="5326428"/>
              <a:ext cx="581621" cy="734400"/>
            </a:xfrm>
            <a:prstGeom prst="rect">
              <a:avLst/>
            </a:prstGeom>
            <a:noFill/>
            <a:ln>
              <a:noFill/>
            </a:ln>
          </p:spPr>
        </p:pic>
      </p:gr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4" name="Shape 674"/>
        <p:cNvGrpSpPr/>
        <p:nvPr/>
      </p:nvGrpSpPr>
      <p:grpSpPr>
        <a:xfrm>
          <a:off x="0" y="0"/>
          <a:ext cx="0" cy="0"/>
          <a:chOff x="0" y="0"/>
          <a:chExt cx="0" cy="0"/>
        </a:xfrm>
      </p:grpSpPr>
      <p:pic>
        <p:nvPicPr>
          <p:cNvPr descr="Ein Bild, das Schwarz, Dunkelheit enthält.&#10;&#10;Automatisch generierte Beschreibung" id="675" name="Google Shape;675;p56"/>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676" name="Google Shape;676;p5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677" name="Google Shape;677;p56"/>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678" name="Google Shape;678;p56"/>
          <p:cNvSpPr txBox="1"/>
          <p:nvPr>
            <p:ph idx="11" type="ftr"/>
          </p:nvPr>
        </p:nvSpPr>
        <p:spPr>
          <a:xfrm>
            <a:off x="3248406" y="6489056"/>
            <a:ext cx="5695188" cy="232419"/>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TB01b </a:t>
            </a:r>
            <a:r>
              <a:rPr lang="en-US">
                <a:latin typeface="Calibri"/>
                <a:ea typeface="Calibri"/>
                <a:cs typeface="Calibri"/>
                <a:sym typeface="Calibri"/>
              </a:rPr>
              <a:t>Active vs. Passive Remote Sensing, Remote Sensing Platforms</a:t>
            </a:r>
            <a:endParaRPr>
              <a:latin typeface="Calibri"/>
              <a:ea typeface="Calibri"/>
              <a:cs typeface="Calibri"/>
              <a:sym typeface="Calibri"/>
            </a:endParaRPr>
          </a:p>
          <a:p>
            <a:pPr indent="0" lvl="0" marL="0" rtl="0" algn="ctr">
              <a:lnSpc>
                <a:spcPct val="100000"/>
              </a:lnSpc>
              <a:spcBef>
                <a:spcPts val="0"/>
              </a:spcBef>
              <a:spcAft>
                <a:spcPts val="0"/>
              </a:spcAft>
              <a:buSzPts val="1400"/>
              <a:buNone/>
            </a:pPr>
            <a:r>
              <a:t/>
            </a:r>
            <a:endParaRPr/>
          </a:p>
        </p:txBody>
      </p:sp>
      <p:sp>
        <p:nvSpPr>
          <p:cNvPr id="679" name="Google Shape;679;p56"/>
          <p:cNvSpPr txBox="1"/>
          <p:nvPr/>
        </p:nvSpPr>
        <p:spPr>
          <a:xfrm>
            <a:off x="902757" y="112704"/>
            <a:ext cx="9987747" cy="86177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Arial Narrow"/>
              <a:ea typeface="Arial Narrow"/>
              <a:cs typeface="Arial Narrow"/>
              <a:sym typeface="Arial Narrow"/>
            </a:endParaRPr>
          </a:p>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References</a:t>
            </a:r>
            <a:endParaRPr b="0" i="0" sz="1400" u="none" cap="none" strike="noStrike">
              <a:solidFill>
                <a:srgbClr val="000000"/>
              </a:solidFill>
              <a:latin typeface="Arial"/>
              <a:ea typeface="Arial"/>
              <a:cs typeface="Arial"/>
              <a:sym typeface="Arial"/>
            </a:endParaRPr>
          </a:p>
        </p:txBody>
      </p:sp>
      <p:sp>
        <p:nvSpPr>
          <p:cNvPr id="680" name="Google Shape;680;p56"/>
          <p:cNvSpPr txBox="1"/>
          <p:nvPr/>
        </p:nvSpPr>
        <p:spPr>
          <a:xfrm>
            <a:off x="977461" y="1220404"/>
            <a:ext cx="10376339" cy="160043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Arial"/>
                <a:ea typeface="Arial"/>
                <a:cs typeface="Arial"/>
                <a:sym typeface="Arial"/>
              </a:rPr>
              <a:t>Albertz, J. (2007). </a:t>
            </a:r>
            <a:r>
              <a:rPr b="0" i="1" lang="en-US" sz="1400" u="none" cap="none" strike="noStrike">
                <a:solidFill>
                  <a:schemeClr val="dk1"/>
                </a:solidFill>
                <a:latin typeface="Arial"/>
                <a:ea typeface="Arial"/>
                <a:cs typeface="Arial"/>
                <a:sym typeface="Arial"/>
              </a:rPr>
              <a:t>Einführung in die Fernerkundung. Grundlagen der Interpretation von Luft- &amp; Satellitenbildern</a:t>
            </a:r>
            <a:r>
              <a:rPr b="0" i="0" lang="en-US" sz="1400" u="none" cap="none" strike="noStrike">
                <a:solidFill>
                  <a:schemeClr val="dk1"/>
                </a:solidFill>
                <a:latin typeface="Arial"/>
                <a:ea typeface="Arial"/>
                <a:cs typeface="Arial"/>
                <a:sym typeface="Arial"/>
              </a:rPr>
              <a:t>. WBG (Wissenschaftliche Buchgesellschaft).</a:t>
            </a:r>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Arial"/>
                <a:ea typeface="Arial"/>
                <a:cs typeface="Arial"/>
                <a:sym typeface="Arial"/>
              </a:rPr>
              <a:t>ESA. (2013). </a:t>
            </a:r>
            <a:r>
              <a:rPr b="0" i="1" lang="en-US" sz="1400" u="none" cap="none" strike="noStrike">
                <a:solidFill>
                  <a:schemeClr val="dk1"/>
                </a:solidFill>
                <a:latin typeface="Arial"/>
                <a:ea typeface="Arial"/>
                <a:cs typeface="Arial"/>
                <a:sym typeface="Arial"/>
              </a:rPr>
              <a:t>Cloud cover</a:t>
            </a:r>
            <a:r>
              <a:rPr b="0" i="0" lang="en-US" sz="1400" u="none" cap="none" strike="noStrike">
                <a:solidFill>
                  <a:schemeClr val="dk1"/>
                </a:solidFill>
                <a:latin typeface="Arial"/>
                <a:ea typeface="Arial"/>
                <a:cs typeface="Arial"/>
                <a:sym typeface="Arial"/>
              </a:rPr>
              <a:t>. Retrieved February 04, 2026, from </a:t>
            </a:r>
            <a:r>
              <a:rPr b="0" i="0" lang="en-US" sz="1400" u="sng" cap="none" strike="noStrike">
                <a:solidFill>
                  <a:schemeClr val="dk1"/>
                </a:solidFill>
                <a:latin typeface="Arial"/>
                <a:ea typeface="Arial"/>
                <a:cs typeface="Arial"/>
                <a:sym typeface="Arial"/>
                <a:hlinkClick r:id="rId5">
                  <a:extLst>
                    <a:ext uri="{A12FA001-AC4F-418D-AE19-62706E023703}">
                      <ahyp:hlinkClr val="tx"/>
                    </a:ext>
                  </a:extLst>
                </a:hlinkClick>
              </a:rPr>
              <a:t>https://www.esa.int/ESA_Multimedia/Images/2013/09/Cloud_cover</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Arial"/>
                <a:ea typeface="Arial"/>
                <a:cs typeface="Arial"/>
                <a:sym typeface="Arial"/>
              </a:rPr>
              <a:t>Lechner, A. M., Foody, G. M., &amp; Boyd, D. S. (2020). Applications in Remote Sensing to Forest Ecology and Management. </a:t>
            </a:r>
            <a:r>
              <a:rPr b="0" i="1" lang="en-US" sz="1400" u="none" cap="none" strike="noStrike">
                <a:solidFill>
                  <a:schemeClr val="dk1"/>
                </a:solidFill>
                <a:latin typeface="Arial"/>
                <a:ea typeface="Arial"/>
                <a:cs typeface="Arial"/>
                <a:sym typeface="Arial"/>
              </a:rPr>
              <a:t>One Earth</a:t>
            </a:r>
            <a:r>
              <a:rPr b="0" i="0" lang="en-US" sz="1400" u="none" cap="none" strike="noStrike">
                <a:solidFill>
                  <a:schemeClr val="dk1"/>
                </a:solidFill>
                <a:latin typeface="Arial"/>
                <a:ea typeface="Arial"/>
                <a:cs typeface="Arial"/>
                <a:sym typeface="Arial"/>
              </a:rPr>
              <a:t>, </a:t>
            </a:r>
            <a:r>
              <a:rPr b="0" i="1" lang="en-US" sz="1400" u="none" cap="none" strike="noStrike">
                <a:solidFill>
                  <a:schemeClr val="dk1"/>
                </a:solidFill>
                <a:latin typeface="Arial"/>
                <a:ea typeface="Arial"/>
                <a:cs typeface="Arial"/>
                <a:sym typeface="Arial"/>
              </a:rPr>
              <a:t>2</a:t>
            </a:r>
            <a:r>
              <a:rPr b="0" i="0" lang="en-US" sz="1400" u="none" cap="none" strike="noStrike">
                <a:solidFill>
                  <a:schemeClr val="dk1"/>
                </a:solidFill>
                <a:latin typeface="Arial"/>
                <a:ea typeface="Arial"/>
                <a:cs typeface="Arial"/>
                <a:sym typeface="Arial"/>
              </a:rPr>
              <a:t>(5), 405–412. </a:t>
            </a:r>
            <a:r>
              <a:rPr b="0" i="0" lang="en-US" sz="1400" u="sng" cap="none" strike="noStrike">
                <a:solidFill>
                  <a:schemeClr val="dk1"/>
                </a:solidFill>
                <a:latin typeface="Arial"/>
                <a:ea typeface="Arial"/>
                <a:cs typeface="Arial"/>
                <a:sym typeface="Arial"/>
                <a:hlinkClick r:id="rId6">
                  <a:extLst>
                    <a:ext uri="{A12FA001-AC4F-418D-AE19-62706E023703}">
                      <ahyp:hlinkClr val="tx"/>
                    </a:ext>
                  </a:extLst>
                </a:hlinkClick>
              </a:rPr>
              <a:t>https://doi.org/10.1016/j.oneear.2020.05.001</a:t>
            </a:r>
            <a:endParaRPr b="0" i="0" sz="1400" u="none" cap="none" strike="noStrike">
              <a:solidFill>
                <a:schemeClr val="dk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pic>
        <p:nvPicPr>
          <p:cNvPr descr="Ein Bild, das Schwarz, Dunkelheit enthält.&#10;&#10;Automatisch generierte Beschreibung" id="194" name="Google Shape;194;p5"/>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195" name="Google Shape;195;p5"/>
          <p:cNvSpPr txBox="1"/>
          <p:nvPr>
            <p:ph idx="11" type="ftr"/>
          </p:nvPr>
        </p:nvSpPr>
        <p:spPr>
          <a:xfrm>
            <a:off x="3248406" y="6489056"/>
            <a:ext cx="5695188" cy="232419"/>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TB01b </a:t>
            </a:r>
            <a:r>
              <a:rPr lang="en-US">
                <a:latin typeface="Calibri"/>
                <a:ea typeface="Calibri"/>
                <a:cs typeface="Calibri"/>
                <a:sym typeface="Calibri"/>
              </a:rPr>
              <a:t>Active vs. Passive Remote Sensing, Remote Sensing Platforms</a:t>
            </a:r>
            <a:endParaRPr>
              <a:latin typeface="Calibri"/>
              <a:ea typeface="Calibri"/>
              <a:cs typeface="Calibri"/>
              <a:sym typeface="Calibri"/>
            </a:endParaRPr>
          </a:p>
          <a:p>
            <a:pPr indent="0" lvl="0" marL="0" rtl="0" algn="ctr">
              <a:lnSpc>
                <a:spcPct val="100000"/>
              </a:lnSpc>
              <a:spcBef>
                <a:spcPts val="0"/>
              </a:spcBef>
              <a:spcAft>
                <a:spcPts val="0"/>
              </a:spcAft>
              <a:buSzPts val="1400"/>
              <a:buNone/>
            </a:pPr>
            <a:r>
              <a:t/>
            </a:r>
            <a:endParaRPr/>
          </a:p>
        </p:txBody>
      </p:sp>
      <p:sp>
        <p:nvSpPr>
          <p:cNvPr id="196" name="Google Shape;196;p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197" name="Google Shape;197;p5"/>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198" name="Google Shape;198;p5"/>
          <p:cNvSpPr txBox="1"/>
          <p:nvPr/>
        </p:nvSpPr>
        <p:spPr>
          <a:xfrm>
            <a:off x="902757" y="112704"/>
            <a:ext cx="7537155" cy="86177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Arial Narrow"/>
              <a:ea typeface="Arial Narrow"/>
              <a:cs typeface="Arial Narrow"/>
              <a:sym typeface="Arial Narrow"/>
            </a:endParaRPr>
          </a:p>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Sensors and their characteristics</a:t>
            </a:r>
            <a:endParaRPr b="0" i="0" sz="1400" u="none" cap="none" strike="noStrike">
              <a:solidFill>
                <a:srgbClr val="000000"/>
              </a:solidFill>
              <a:latin typeface="Arial"/>
              <a:ea typeface="Arial"/>
              <a:cs typeface="Arial"/>
              <a:sym typeface="Arial"/>
            </a:endParaRPr>
          </a:p>
        </p:txBody>
      </p:sp>
      <p:sp>
        <p:nvSpPr>
          <p:cNvPr id="199" name="Google Shape;199;p5"/>
          <p:cNvSpPr txBox="1"/>
          <p:nvPr/>
        </p:nvSpPr>
        <p:spPr>
          <a:xfrm>
            <a:off x="966765" y="2194816"/>
            <a:ext cx="9667707" cy="1938992"/>
          </a:xfrm>
          <a:prstGeom prst="rect">
            <a:avLst/>
          </a:prstGeom>
          <a:noFill/>
          <a:ln>
            <a:noFill/>
          </a:ln>
        </p:spPr>
        <p:txBody>
          <a:bodyPr anchorCtr="0" anchor="t" bIns="45700" lIns="91425" spcFirstLastPara="1" rIns="91425" wrap="square" tIns="45700">
            <a:spAutoFit/>
          </a:bodyPr>
          <a:lstStyle/>
          <a:p>
            <a:pPr indent="-342900" lvl="0" marL="342900" marR="0" rtl="0" algn="l">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Sensors which observe the Earth’s surface are mounted on a </a:t>
            </a:r>
            <a:r>
              <a:rPr b="1" i="0" lang="en-US" sz="2000" u="none" cap="none" strike="noStrike">
                <a:solidFill>
                  <a:schemeClr val="dk1"/>
                </a:solidFill>
                <a:latin typeface="Calibri"/>
                <a:ea typeface="Calibri"/>
                <a:cs typeface="Calibri"/>
                <a:sym typeface="Calibri"/>
              </a:rPr>
              <a:t>moving platform</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1" i="0" sz="2000" u="none" cap="none" strike="noStrike">
              <a:solidFill>
                <a:schemeClr val="dk1"/>
              </a:solidFill>
              <a:latin typeface="Calibri"/>
              <a:ea typeface="Calibri"/>
              <a:cs typeface="Calibri"/>
              <a:sym typeface="Calibri"/>
            </a:endParaRPr>
          </a:p>
          <a:p>
            <a:pPr indent="-342900" lvl="0" marL="342900" marR="0" rtl="0" algn="l">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Such platforms are airplanes or </a:t>
            </a:r>
            <a:r>
              <a:rPr b="1" i="0" lang="en-US" sz="2000" u="none" cap="none" strike="noStrike">
                <a:solidFill>
                  <a:schemeClr val="dk1"/>
                </a:solidFill>
                <a:latin typeface="Calibri"/>
                <a:ea typeface="Calibri"/>
                <a:cs typeface="Calibri"/>
                <a:sym typeface="Calibri"/>
              </a:rPr>
              <a:t>satellites</a:t>
            </a:r>
            <a:r>
              <a:rPr b="0" i="0" lang="en-US" sz="2000" u="none" cap="none" strike="noStrike">
                <a:solidFill>
                  <a:schemeClr val="dk1"/>
                </a:solidFill>
                <a:latin typeface="Calibri"/>
                <a:ea typeface="Calibri"/>
                <a:cs typeface="Calibri"/>
                <a:sym typeface="Calibri"/>
              </a:rPr>
              <a:t> which carry sensors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342900" marR="0" rtl="0" algn="l">
              <a:lnSpc>
                <a:spcPct val="100000"/>
              </a:lnSpc>
              <a:spcBef>
                <a:spcPts val="0"/>
              </a:spcBef>
              <a:spcAft>
                <a:spcPts val="0"/>
              </a:spcAft>
              <a:buClr>
                <a:schemeClr val="dk1"/>
              </a:buClr>
              <a:buSzPts val="2000"/>
              <a:buFont typeface="Arial"/>
              <a:buChar char="•"/>
            </a:pPr>
            <a:r>
              <a:rPr b="1" i="0" lang="en-US" sz="2000" u="none" cap="none" strike="noStrike">
                <a:solidFill>
                  <a:schemeClr val="dk1"/>
                </a:solidFill>
                <a:latin typeface="Calibri"/>
                <a:ea typeface="Calibri"/>
                <a:cs typeface="Calibri"/>
                <a:sym typeface="Calibri"/>
              </a:rPr>
              <a:t>Static platforms </a:t>
            </a:r>
            <a:r>
              <a:rPr b="0" i="0" lang="en-US" sz="2000" u="none" cap="none" strike="noStrike">
                <a:solidFill>
                  <a:schemeClr val="dk1"/>
                </a:solidFill>
                <a:latin typeface="Calibri"/>
                <a:ea typeface="Calibri"/>
                <a:cs typeface="Calibri"/>
                <a:sym typeface="Calibri"/>
              </a:rPr>
              <a:t>are also used, e.g., spectrometers, that are placed on a pole to </a:t>
            </a:r>
            <a:br>
              <a:rPr b="0" i="0" lang="en-US" sz="2000" u="none" cap="none" strike="noStrike">
                <a:solidFill>
                  <a:schemeClr val="dk1"/>
                </a:solidFill>
                <a:latin typeface="Calibri"/>
                <a:ea typeface="Calibri"/>
                <a:cs typeface="Calibri"/>
                <a:sym typeface="Calibri"/>
              </a:rPr>
            </a:br>
            <a:r>
              <a:rPr b="0" i="0" lang="en-US" sz="2000" u="none" cap="none" strike="noStrike">
                <a:solidFill>
                  <a:schemeClr val="dk1"/>
                </a:solidFill>
                <a:latin typeface="Calibri"/>
                <a:ea typeface="Calibri"/>
                <a:cs typeface="Calibri"/>
                <a:sym typeface="Calibri"/>
              </a:rPr>
              <a:t>measure the changing reflectance of a specific crop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pic>
        <p:nvPicPr>
          <p:cNvPr descr="Ein Bild, das Schwarz, Dunkelheit enthält.&#10;&#10;Automatisch generierte Beschreibung" id="205" name="Google Shape;205;p6"/>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206" name="Google Shape;206;p6"/>
          <p:cNvSpPr txBox="1"/>
          <p:nvPr>
            <p:ph idx="11" type="ftr"/>
          </p:nvPr>
        </p:nvSpPr>
        <p:spPr>
          <a:xfrm>
            <a:off x="3248406" y="6489056"/>
            <a:ext cx="5695188" cy="232419"/>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TB01b </a:t>
            </a:r>
            <a:r>
              <a:rPr lang="en-US">
                <a:latin typeface="Calibri"/>
                <a:ea typeface="Calibri"/>
                <a:cs typeface="Calibri"/>
                <a:sym typeface="Calibri"/>
              </a:rPr>
              <a:t>Active vs. Passive Remote Sensing, Remote Sensing Platforms</a:t>
            </a:r>
            <a:endParaRPr>
              <a:latin typeface="Calibri"/>
              <a:ea typeface="Calibri"/>
              <a:cs typeface="Calibri"/>
              <a:sym typeface="Calibri"/>
            </a:endParaRPr>
          </a:p>
          <a:p>
            <a:pPr indent="0" lvl="0" marL="0" rtl="0" algn="ctr">
              <a:lnSpc>
                <a:spcPct val="100000"/>
              </a:lnSpc>
              <a:spcBef>
                <a:spcPts val="0"/>
              </a:spcBef>
              <a:spcAft>
                <a:spcPts val="0"/>
              </a:spcAft>
              <a:buSzPts val="1400"/>
              <a:buNone/>
            </a:pPr>
            <a:r>
              <a:t/>
            </a:r>
            <a:endParaRPr/>
          </a:p>
        </p:txBody>
      </p:sp>
      <p:sp>
        <p:nvSpPr>
          <p:cNvPr id="207" name="Google Shape;207;p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208" name="Google Shape;208;p6"/>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209" name="Google Shape;209;p6"/>
          <p:cNvSpPr txBox="1"/>
          <p:nvPr/>
        </p:nvSpPr>
        <p:spPr>
          <a:xfrm>
            <a:off x="902757" y="12120"/>
            <a:ext cx="7537155" cy="86177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Arial Narrow"/>
              <a:ea typeface="Arial Narrow"/>
              <a:cs typeface="Arial Narrow"/>
              <a:sym typeface="Arial Narrow"/>
            </a:endParaRPr>
          </a:p>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Sensors and their characteristics</a:t>
            </a:r>
            <a:endParaRPr b="0" i="0" sz="1400" u="none" cap="none" strike="noStrike">
              <a:solidFill>
                <a:srgbClr val="000000"/>
              </a:solidFill>
              <a:latin typeface="Arial"/>
              <a:ea typeface="Arial"/>
              <a:cs typeface="Arial"/>
              <a:sym typeface="Arial"/>
            </a:endParaRPr>
          </a:p>
        </p:txBody>
      </p:sp>
      <p:grpSp>
        <p:nvGrpSpPr>
          <p:cNvPr id="210" name="Google Shape;210;p6"/>
          <p:cNvGrpSpPr/>
          <p:nvPr/>
        </p:nvGrpSpPr>
        <p:grpSpPr>
          <a:xfrm>
            <a:off x="2979039" y="1103517"/>
            <a:ext cx="6233921" cy="5186480"/>
            <a:chOff x="2804708" y="1107184"/>
            <a:chExt cx="6233921" cy="5186480"/>
          </a:xfrm>
        </p:grpSpPr>
        <p:sp>
          <p:nvSpPr>
            <p:cNvPr id="211" name="Google Shape;211;p6"/>
            <p:cNvSpPr txBox="1"/>
            <p:nvPr/>
          </p:nvSpPr>
          <p:spPr>
            <a:xfrm>
              <a:off x="2804708" y="5770444"/>
              <a:ext cx="6233921" cy="523220"/>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Calibri"/>
                  <a:ea typeface="Calibri"/>
                  <a:cs typeface="Calibri"/>
                  <a:sym typeface="Calibri"/>
                </a:rPr>
                <a:t>Common remote sensing platform and sensor combinations and remote sensing </a:t>
              </a:r>
              <a:br>
                <a:rPr b="0" i="0" lang="en-US" sz="1400" u="none" cap="none" strike="noStrike">
                  <a:solidFill>
                    <a:schemeClr val="dk1"/>
                  </a:solidFill>
                  <a:latin typeface="Calibri"/>
                  <a:ea typeface="Calibri"/>
                  <a:cs typeface="Calibri"/>
                  <a:sym typeface="Calibri"/>
                </a:rPr>
              </a:br>
              <a:r>
                <a:rPr b="0" i="0" lang="en-US" sz="1400" u="none" cap="none" strike="noStrike">
                  <a:solidFill>
                    <a:schemeClr val="dk1"/>
                  </a:solidFill>
                  <a:latin typeface="Calibri"/>
                  <a:ea typeface="Calibri"/>
                  <a:cs typeface="Calibri"/>
                  <a:sym typeface="Calibri"/>
                </a:rPr>
                <a:t>data platforms and most utilized sensors for specific platforms. Lechner et al., 2020.</a:t>
              </a:r>
              <a:endParaRPr b="0" i="0" sz="1400" u="none" cap="none" strike="noStrike">
                <a:solidFill>
                  <a:srgbClr val="000000"/>
                </a:solidFill>
                <a:latin typeface="Arial"/>
                <a:ea typeface="Arial"/>
                <a:cs typeface="Arial"/>
                <a:sym typeface="Arial"/>
              </a:endParaRPr>
            </a:p>
          </p:txBody>
        </p:sp>
        <p:pic>
          <p:nvPicPr>
            <p:cNvPr descr="Ein Bild, das Text, Flugzeug, Screenshot, Flosse enthält.&#10;&#10;Automatisch generierte Beschreibung" id="212" name="Google Shape;212;p6"/>
            <p:cNvPicPr preferRelativeResize="0"/>
            <p:nvPr/>
          </p:nvPicPr>
          <p:blipFill rotWithShape="1">
            <a:blip r:embed="rId5">
              <a:alphaModFix/>
            </a:blip>
            <a:srcRect b="0" l="0" r="0" t="0"/>
            <a:stretch/>
          </p:blipFill>
          <p:spPr>
            <a:xfrm>
              <a:off x="3209924" y="1107184"/>
              <a:ext cx="5772150" cy="4600575"/>
            </a:xfrm>
            <a:prstGeom prst="rect">
              <a:avLst/>
            </a:prstGeom>
            <a:noFill/>
            <a:ln>
              <a:noFill/>
            </a:ln>
          </p:spPr>
        </p:pic>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pic>
        <p:nvPicPr>
          <p:cNvPr descr="Ein Bild, das Schwarz, Dunkelheit enthält.&#10;&#10;Automatisch generierte Beschreibung" id="218" name="Google Shape;218;p7"/>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219" name="Google Shape;219;p7"/>
          <p:cNvSpPr txBox="1"/>
          <p:nvPr>
            <p:ph idx="11" type="ftr"/>
          </p:nvPr>
        </p:nvSpPr>
        <p:spPr>
          <a:xfrm>
            <a:off x="3248406" y="6489056"/>
            <a:ext cx="5695188" cy="232419"/>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TB01b </a:t>
            </a:r>
            <a:r>
              <a:rPr lang="en-US">
                <a:latin typeface="Calibri"/>
                <a:ea typeface="Calibri"/>
                <a:cs typeface="Calibri"/>
                <a:sym typeface="Calibri"/>
              </a:rPr>
              <a:t>Active vs. Passive Remote Sensing, Remote Sensing Platforms</a:t>
            </a:r>
            <a:endParaRPr>
              <a:latin typeface="Calibri"/>
              <a:ea typeface="Calibri"/>
              <a:cs typeface="Calibri"/>
              <a:sym typeface="Calibri"/>
            </a:endParaRPr>
          </a:p>
          <a:p>
            <a:pPr indent="0" lvl="0" marL="0" rtl="0" algn="ctr">
              <a:lnSpc>
                <a:spcPct val="100000"/>
              </a:lnSpc>
              <a:spcBef>
                <a:spcPts val="0"/>
              </a:spcBef>
              <a:spcAft>
                <a:spcPts val="0"/>
              </a:spcAft>
              <a:buSzPts val="1400"/>
              <a:buNone/>
            </a:pPr>
            <a:r>
              <a:t/>
            </a:r>
            <a:endParaRPr/>
          </a:p>
        </p:txBody>
      </p:sp>
      <p:sp>
        <p:nvSpPr>
          <p:cNvPr id="220" name="Google Shape;220;p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221" name="Google Shape;221;p7"/>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222" name="Google Shape;222;p7"/>
          <p:cNvSpPr txBox="1"/>
          <p:nvPr/>
        </p:nvSpPr>
        <p:spPr>
          <a:xfrm>
            <a:off x="902757" y="112704"/>
            <a:ext cx="7537155" cy="86177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Arial Narrow"/>
              <a:ea typeface="Arial Narrow"/>
              <a:cs typeface="Arial Narrow"/>
              <a:sym typeface="Arial Narrow"/>
            </a:endParaRPr>
          </a:p>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Sensors and their characteristics</a:t>
            </a:r>
            <a:endParaRPr b="0" i="0" sz="1400" u="none" cap="none" strike="noStrike">
              <a:solidFill>
                <a:srgbClr val="000000"/>
              </a:solidFill>
              <a:latin typeface="Arial"/>
              <a:ea typeface="Arial"/>
              <a:cs typeface="Arial"/>
              <a:sym typeface="Arial"/>
            </a:endParaRPr>
          </a:p>
        </p:txBody>
      </p:sp>
      <p:sp>
        <p:nvSpPr>
          <p:cNvPr id="223" name="Google Shape;223;p7"/>
          <p:cNvSpPr txBox="1"/>
          <p:nvPr/>
        </p:nvSpPr>
        <p:spPr>
          <a:xfrm>
            <a:off x="902757" y="1701701"/>
            <a:ext cx="9667707" cy="3477875"/>
          </a:xfrm>
          <a:prstGeom prst="rect">
            <a:avLst/>
          </a:prstGeom>
          <a:noFill/>
          <a:ln>
            <a:noFill/>
          </a:ln>
        </p:spPr>
        <p:txBody>
          <a:bodyPr anchorCtr="0" anchor="t" bIns="45700" lIns="91425" spcFirstLastPara="1" rIns="91425" wrap="square" tIns="45700">
            <a:spAutoFit/>
          </a:bodyPr>
          <a:lstStyle/>
          <a:p>
            <a:pPr indent="-342900" lvl="0" marL="342900" marR="0" rtl="0" algn="just">
              <a:lnSpc>
                <a:spcPct val="100000"/>
              </a:lnSpc>
              <a:spcBef>
                <a:spcPts val="0"/>
              </a:spcBef>
              <a:spcAft>
                <a:spcPts val="0"/>
              </a:spcAft>
              <a:buClr>
                <a:schemeClr val="dk1"/>
              </a:buClr>
              <a:buSzPts val="2000"/>
              <a:buFont typeface="Arial"/>
              <a:buChar char="•"/>
            </a:pPr>
            <a:r>
              <a:rPr b="1" i="0" lang="en-US" sz="2000" u="none" cap="none" strike="noStrike">
                <a:solidFill>
                  <a:schemeClr val="dk1"/>
                </a:solidFill>
                <a:latin typeface="Calibri"/>
                <a:ea typeface="Calibri"/>
                <a:cs typeface="Calibri"/>
                <a:sym typeface="Calibri"/>
              </a:rPr>
              <a:t>Different spectral resolution</a:t>
            </a:r>
            <a:r>
              <a:rPr b="0" i="0" lang="en-US" sz="2000" u="none" cap="none" strike="noStrike">
                <a:solidFill>
                  <a:schemeClr val="dk1"/>
                </a:solidFill>
                <a:latin typeface="Calibri"/>
                <a:ea typeface="Calibri"/>
                <a:cs typeface="Calibri"/>
                <a:sym typeface="Calibri"/>
              </a:rPr>
              <a:t>: sensors also differ when we consider the scale in which they register the data, which depends also on their altitude. </a:t>
            </a:r>
            <a:endParaRPr b="0" i="0" sz="1400" u="none" cap="none" strike="noStrike">
              <a:solidFill>
                <a:srgbClr val="000000"/>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342900" marR="0" rtl="0" algn="just">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Each type of instrument used to measure </a:t>
            </a:r>
            <a:r>
              <a:rPr b="1" i="0" lang="en-US" sz="2000" u="none" cap="none" strike="noStrike">
                <a:solidFill>
                  <a:schemeClr val="dk1"/>
                </a:solidFill>
                <a:latin typeface="Calibri"/>
                <a:ea typeface="Calibri"/>
                <a:cs typeface="Calibri"/>
                <a:sym typeface="Calibri"/>
              </a:rPr>
              <a:t>certain parameters </a:t>
            </a:r>
            <a:r>
              <a:rPr b="0" i="0" lang="en-US" sz="2000" u="none" cap="none" strike="noStrike">
                <a:solidFill>
                  <a:schemeClr val="dk1"/>
                </a:solidFill>
                <a:latin typeface="Calibri"/>
                <a:ea typeface="Calibri"/>
                <a:cs typeface="Calibri"/>
                <a:sym typeface="Calibri"/>
              </a:rPr>
              <a:t>on the Earth’s surface has its advantages and disadvantages. </a:t>
            </a:r>
            <a:endParaRPr b="0" i="0" sz="1400" u="none" cap="none" strike="noStrike">
              <a:solidFill>
                <a:srgbClr val="000000"/>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342900" marR="0" rtl="0" algn="just">
              <a:lnSpc>
                <a:spcPct val="100000"/>
              </a:lnSpc>
              <a:spcBef>
                <a:spcPts val="0"/>
              </a:spcBef>
              <a:spcAft>
                <a:spcPts val="0"/>
              </a:spcAft>
              <a:buClr>
                <a:schemeClr val="dk1"/>
              </a:buClr>
              <a:buSzPts val="2000"/>
              <a:buFont typeface="Arial"/>
              <a:buChar char="•"/>
            </a:pPr>
            <a:r>
              <a:rPr b="1" i="0" lang="en-US" sz="2000" u="none" cap="none" strike="noStrike">
                <a:solidFill>
                  <a:schemeClr val="dk1"/>
                </a:solidFill>
                <a:latin typeface="Calibri"/>
                <a:ea typeface="Calibri"/>
                <a:cs typeface="Calibri"/>
                <a:sym typeface="Calibri"/>
              </a:rPr>
              <a:t>Different altitude </a:t>
            </a:r>
            <a:r>
              <a:rPr b="0" i="0" lang="en-US" sz="2000" u="none" cap="none" strike="noStrike">
                <a:solidFill>
                  <a:schemeClr val="dk1"/>
                </a:solidFill>
                <a:latin typeface="Calibri"/>
                <a:ea typeface="Calibri"/>
                <a:cs typeface="Calibri"/>
                <a:sym typeface="Calibri"/>
              </a:rPr>
              <a:t>on which the sensing platform is placed have an </a:t>
            </a:r>
            <a:r>
              <a:rPr b="1" i="0" lang="en-US" sz="2000" u="none" cap="none" strike="noStrike">
                <a:solidFill>
                  <a:schemeClr val="dk1"/>
                </a:solidFill>
                <a:latin typeface="Calibri"/>
                <a:ea typeface="Calibri"/>
                <a:cs typeface="Calibri"/>
                <a:sym typeface="Calibri"/>
              </a:rPr>
              <a:t>impact on the coverage</a:t>
            </a:r>
            <a:r>
              <a:rPr b="0" i="0" lang="en-US" sz="2000" u="none" cap="none" strike="noStrike">
                <a:solidFill>
                  <a:schemeClr val="dk1"/>
                </a:solidFill>
                <a:latin typeface="Calibri"/>
                <a:ea typeface="Calibri"/>
                <a:cs typeface="Calibri"/>
                <a:sym typeface="Calibri"/>
              </a:rPr>
              <a:t> and </a:t>
            </a:r>
            <a:r>
              <a:rPr b="1" i="0" lang="en-US" sz="2000" u="none" cap="none" strike="noStrike">
                <a:solidFill>
                  <a:schemeClr val="dk1"/>
                </a:solidFill>
                <a:latin typeface="Calibri"/>
                <a:ea typeface="Calibri"/>
                <a:cs typeface="Calibri"/>
                <a:sym typeface="Calibri"/>
              </a:rPr>
              <a:t>resolution of an image </a:t>
            </a:r>
            <a:r>
              <a:rPr b="0" i="0" lang="en-US" sz="2000" u="none" cap="none" strike="noStrike">
                <a:solidFill>
                  <a:schemeClr val="dk1"/>
                </a:solidFill>
                <a:latin typeface="Calibri"/>
                <a:ea typeface="Calibri"/>
                <a:cs typeface="Calibri"/>
                <a:sym typeface="Calibri"/>
              </a:rPr>
              <a:t>it captures</a:t>
            </a:r>
            <a:endParaRPr b="0" i="0" sz="1400" u="none" cap="none" strike="noStrike">
              <a:solidFill>
                <a:srgbClr val="000000"/>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342900" marR="0" rtl="0" algn="just">
              <a:lnSpc>
                <a:spcPct val="100000"/>
              </a:lnSpc>
              <a:spcBef>
                <a:spcPts val="0"/>
              </a:spcBef>
              <a:spcAft>
                <a:spcPts val="0"/>
              </a:spcAft>
              <a:buClr>
                <a:schemeClr val="dk1"/>
              </a:buClr>
              <a:buSzPts val="2000"/>
              <a:buFont typeface="Arial"/>
              <a:buChar char="•"/>
            </a:pPr>
            <a:r>
              <a:rPr b="1" i="0" lang="en-US" sz="2000" u="none" cap="none" strike="noStrike">
                <a:solidFill>
                  <a:schemeClr val="dk1"/>
                </a:solidFill>
                <a:latin typeface="Calibri"/>
                <a:ea typeface="Calibri"/>
                <a:cs typeface="Calibri"/>
                <a:sym typeface="Calibri"/>
              </a:rPr>
              <a:t>Ground-based observation </a:t>
            </a:r>
            <a:r>
              <a:rPr b="0" i="0" lang="en-US" sz="2000" u="none" cap="none" strike="noStrike">
                <a:solidFill>
                  <a:schemeClr val="dk1"/>
                </a:solidFill>
                <a:latin typeface="Calibri"/>
                <a:ea typeface="Calibri"/>
                <a:cs typeface="Calibri"/>
                <a:sym typeface="Calibri"/>
              </a:rPr>
              <a:t>collected by drones have their advantages in capturing data in </a:t>
            </a:r>
            <a:r>
              <a:rPr b="1" i="0" lang="en-US" sz="2000" u="none" cap="none" strike="noStrike">
                <a:solidFill>
                  <a:schemeClr val="dk1"/>
                </a:solidFill>
                <a:latin typeface="Calibri"/>
                <a:ea typeface="Calibri"/>
                <a:cs typeface="Calibri"/>
                <a:sym typeface="Calibri"/>
              </a:rPr>
              <a:t>very high resolution</a:t>
            </a:r>
            <a:endParaRPr b="0" i="0" sz="2000" u="none" cap="none" strike="noStrike">
              <a:solidFill>
                <a:schemeClr val="dk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sp>
        <p:nvSpPr>
          <p:cNvPr id="229" name="Google Shape;229;p8"/>
          <p:cNvSpPr txBox="1"/>
          <p:nvPr/>
        </p:nvSpPr>
        <p:spPr>
          <a:xfrm>
            <a:off x="1022177" y="2090956"/>
            <a:ext cx="7746900" cy="301680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Clr>
                <a:srgbClr val="000000"/>
              </a:buClr>
              <a:buSzPts val="2000"/>
              <a:buFont typeface="Arial"/>
              <a:buNone/>
            </a:pPr>
            <a:r>
              <a:rPr b="1" i="0" lang="en-US" sz="2000" u="none" cap="none" strike="noStrike">
                <a:solidFill>
                  <a:schemeClr val="dk1"/>
                </a:solidFill>
                <a:latin typeface="Calibri"/>
                <a:ea typeface="Calibri"/>
                <a:cs typeface="Calibri"/>
                <a:sym typeface="Calibri"/>
              </a:rPr>
              <a:t>Drones (UAV = Unmanned Aerial Vehicle)</a:t>
            </a:r>
            <a:r>
              <a:rPr b="0" i="0" lang="en-US" sz="2000" u="none" cap="none" strike="noStrike">
                <a:solidFill>
                  <a:schemeClr val="dk1"/>
                </a:solidFill>
                <a:latin typeface="Calibri"/>
                <a:ea typeface="Calibri"/>
                <a:cs typeface="Calibri"/>
                <a:sym typeface="Calibri"/>
              </a:rPr>
              <a:t>: very high resolution</a:t>
            </a:r>
            <a:endParaRPr b="0" i="0" sz="1400" u="none" cap="none" strike="noStrike">
              <a:solidFill>
                <a:srgbClr val="000000"/>
              </a:solidFill>
              <a:latin typeface="Arial"/>
              <a:ea typeface="Arial"/>
              <a:cs typeface="Arial"/>
              <a:sym typeface="Arial"/>
            </a:endParaRPr>
          </a:p>
          <a:p>
            <a:pPr indent="-342900" lvl="0" marL="342900" marR="0" rtl="0" algn="l">
              <a:lnSpc>
                <a:spcPct val="15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One of the disadvantages is that UAV image covers a very small area</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5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Images captured from </a:t>
            </a:r>
            <a:r>
              <a:rPr b="1" i="0" lang="en-US" sz="2000" u="none" cap="none" strike="noStrike">
                <a:solidFill>
                  <a:schemeClr val="dk1"/>
                </a:solidFill>
                <a:latin typeface="Calibri"/>
                <a:ea typeface="Calibri"/>
                <a:cs typeface="Calibri"/>
                <a:sym typeface="Calibri"/>
              </a:rPr>
              <a:t>airplanes</a:t>
            </a:r>
            <a:r>
              <a:rPr b="0" i="0" lang="en-US" sz="2000" u="none" cap="none" strike="noStrike">
                <a:solidFill>
                  <a:schemeClr val="dk1"/>
                </a:solidFill>
                <a:latin typeface="Calibri"/>
                <a:ea typeface="Calibri"/>
                <a:cs typeface="Calibri"/>
                <a:sym typeface="Calibri"/>
              </a:rPr>
              <a:t> have also high resolution</a:t>
            </a:r>
            <a:endParaRPr b="0" i="0" sz="1400" u="none" cap="none" strike="noStrike">
              <a:solidFill>
                <a:srgbClr val="000000"/>
              </a:solidFill>
              <a:latin typeface="Arial"/>
              <a:ea typeface="Arial"/>
              <a:cs typeface="Arial"/>
              <a:sym typeface="Arial"/>
            </a:endParaRPr>
          </a:p>
          <a:p>
            <a:pPr indent="-342900" lvl="0" marL="342900" marR="0" rtl="0" algn="l">
              <a:lnSpc>
                <a:spcPct val="15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Relatively small coverage extent, compared to spaceborne missions </a:t>
            </a:r>
            <a:endParaRPr b="0" i="0" sz="1400" u="none" cap="none" strike="noStrike">
              <a:solidFill>
                <a:srgbClr val="000000"/>
              </a:solidFill>
              <a:latin typeface="Arial"/>
              <a:ea typeface="Arial"/>
              <a:cs typeface="Arial"/>
              <a:sym typeface="Arial"/>
            </a:endParaRPr>
          </a:p>
          <a:p>
            <a:pPr indent="-342900" lvl="0" marL="342900" marR="0" rtl="0" algn="l">
              <a:lnSpc>
                <a:spcPct val="15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Very costly</a:t>
            </a:r>
            <a:endParaRPr b="0" i="0" sz="1400" u="none" cap="none" strike="noStrike">
              <a:solidFill>
                <a:srgbClr val="000000"/>
              </a:solidFill>
              <a:latin typeface="Arial"/>
              <a:ea typeface="Arial"/>
              <a:cs typeface="Arial"/>
              <a:sym typeface="Arial"/>
            </a:endParaRPr>
          </a:p>
          <a:p>
            <a:pPr indent="-215900" lvl="0" marL="34290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p:txBody>
      </p:sp>
      <p:pic>
        <p:nvPicPr>
          <p:cNvPr descr="Ein Bild, das Schwarz, Dunkelheit enthält.&#10;&#10;Automatisch generierte Beschreibung" id="230" name="Google Shape;230;p8"/>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231" name="Google Shape;231;p8"/>
          <p:cNvSpPr txBox="1"/>
          <p:nvPr>
            <p:ph idx="11" type="ftr"/>
          </p:nvPr>
        </p:nvSpPr>
        <p:spPr>
          <a:xfrm>
            <a:off x="3248406" y="6489056"/>
            <a:ext cx="5695188" cy="232419"/>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TB01b </a:t>
            </a:r>
            <a:r>
              <a:rPr lang="en-US">
                <a:latin typeface="Calibri"/>
                <a:ea typeface="Calibri"/>
                <a:cs typeface="Calibri"/>
                <a:sym typeface="Calibri"/>
              </a:rPr>
              <a:t>Active vs. Passive Remote Sensing, Remote Sensing Platforms</a:t>
            </a:r>
            <a:endParaRPr>
              <a:latin typeface="Calibri"/>
              <a:ea typeface="Calibri"/>
              <a:cs typeface="Calibri"/>
              <a:sym typeface="Calibri"/>
            </a:endParaRPr>
          </a:p>
          <a:p>
            <a:pPr indent="0" lvl="0" marL="0" rtl="0" algn="ctr">
              <a:lnSpc>
                <a:spcPct val="100000"/>
              </a:lnSpc>
              <a:spcBef>
                <a:spcPts val="0"/>
              </a:spcBef>
              <a:spcAft>
                <a:spcPts val="0"/>
              </a:spcAft>
              <a:buSzPts val="1400"/>
              <a:buNone/>
            </a:pPr>
            <a:r>
              <a:t/>
            </a:r>
            <a:endParaRPr/>
          </a:p>
        </p:txBody>
      </p:sp>
      <p:sp>
        <p:nvSpPr>
          <p:cNvPr id="232" name="Google Shape;232;p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233" name="Google Shape;233;p8"/>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234" name="Google Shape;234;p8"/>
          <p:cNvSpPr txBox="1"/>
          <p:nvPr/>
        </p:nvSpPr>
        <p:spPr>
          <a:xfrm>
            <a:off x="902757" y="112704"/>
            <a:ext cx="7537155" cy="86177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Arial Narrow"/>
              <a:ea typeface="Arial Narrow"/>
              <a:cs typeface="Arial Narrow"/>
              <a:sym typeface="Arial Narrow"/>
            </a:endParaRPr>
          </a:p>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Sensors and their characteristics</a:t>
            </a:r>
            <a:endParaRPr b="0" i="0" sz="1400" u="none" cap="none" strike="noStrike">
              <a:solidFill>
                <a:srgbClr val="000000"/>
              </a:solidFill>
              <a:latin typeface="Arial"/>
              <a:ea typeface="Arial"/>
              <a:cs typeface="Arial"/>
              <a:sym typeface="Arial"/>
            </a:endParaRPr>
          </a:p>
        </p:txBody>
      </p:sp>
      <p:pic>
        <p:nvPicPr>
          <p:cNvPr descr="Quadcopter Silhouette" id="235" name="Google Shape;235;p8"/>
          <p:cNvPicPr preferRelativeResize="0"/>
          <p:nvPr/>
        </p:nvPicPr>
        <p:blipFill rotWithShape="1">
          <a:blip r:embed="rId5">
            <a:alphaModFix/>
          </a:blip>
          <a:srcRect b="0" l="0" r="0" t="0"/>
          <a:stretch/>
        </p:blipFill>
        <p:spPr>
          <a:xfrm>
            <a:off x="9067800" y="2222927"/>
            <a:ext cx="914400" cy="914400"/>
          </a:xfrm>
          <a:prstGeom prst="rect">
            <a:avLst/>
          </a:prstGeom>
          <a:noFill/>
          <a:ln>
            <a:noFill/>
          </a:ln>
        </p:spPr>
      </p:pic>
      <p:pic>
        <p:nvPicPr>
          <p:cNvPr descr="Flugzeug Silhouette" id="236" name="Google Shape;236;p8"/>
          <p:cNvPicPr preferRelativeResize="0"/>
          <p:nvPr/>
        </p:nvPicPr>
        <p:blipFill rotWithShape="1">
          <a:blip r:embed="rId6">
            <a:alphaModFix/>
          </a:blip>
          <a:srcRect b="0" l="0" r="0" t="0"/>
          <a:stretch/>
        </p:blipFill>
        <p:spPr>
          <a:xfrm rot="-6173502">
            <a:off x="9183397" y="3429000"/>
            <a:ext cx="914400" cy="9144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sp>
        <p:nvSpPr>
          <p:cNvPr id="242" name="Google Shape;242;p9"/>
          <p:cNvSpPr txBox="1"/>
          <p:nvPr/>
        </p:nvSpPr>
        <p:spPr>
          <a:xfrm>
            <a:off x="838200" y="1739114"/>
            <a:ext cx="9667707" cy="3122393"/>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150000"/>
              </a:lnSpc>
              <a:spcBef>
                <a:spcPts val="0"/>
              </a:spcBef>
              <a:spcAft>
                <a:spcPts val="0"/>
              </a:spcAft>
              <a:buClr>
                <a:srgbClr val="000000"/>
              </a:buClr>
              <a:buSzPts val="2000"/>
              <a:buFont typeface="Arial"/>
              <a:buNone/>
            </a:pPr>
            <a:r>
              <a:rPr b="1" i="0" lang="en-US" sz="2000" u="none" cap="none" strike="noStrike">
                <a:solidFill>
                  <a:schemeClr val="dk1"/>
                </a:solidFill>
                <a:latin typeface="Calibri"/>
                <a:ea typeface="Calibri"/>
                <a:cs typeface="Calibri"/>
                <a:sym typeface="Calibri"/>
              </a:rPr>
              <a:t>Satellites</a:t>
            </a:r>
            <a:r>
              <a:rPr b="0" i="0" lang="en-US" sz="2000" u="none" cap="none" strike="noStrike">
                <a:solidFill>
                  <a:schemeClr val="dk1"/>
                </a:solidFill>
                <a:latin typeface="Calibri"/>
                <a:ea typeface="Calibri"/>
                <a:cs typeface="Calibri"/>
                <a:sym typeface="Calibri"/>
              </a:rPr>
              <a:t> have a huge advantage over airplanes and drones because of their coverage</a:t>
            </a:r>
            <a:endParaRPr b="0" i="0" sz="1400" u="none" cap="none" strike="noStrike">
              <a:solidFill>
                <a:srgbClr val="000000"/>
              </a:solidFill>
              <a:latin typeface="Arial"/>
              <a:ea typeface="Arial"/>
              <a:cs typeface="Arial"/>
              <a:sym typeface="Arial"/>
            </a:endParaRPr>
          </a:p>
          <a:p>
            <a:pPr indent="0" lvl="0" marL="0" marR="0" rtl="0" algn="l">
              <a:lnSpc>
                <a:spcPct val="150000"/>
              </a:lnSpc>
              <a:spcBef>
                <a:spcPts val="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342900" marR="0" rtl="0" algn="l">
              <a:lnSpc>
                <a:spcPct val="15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The image covers </a:t>
            </a:r>
            <a:r>
              <a:rPr b="1" i="0" lang="en-US" sz="2000" u="none" cap="none" strike="noStrike">
                <a:solidFill>
                  <a:schemeClr val="dk1"/>
                </a:solidFill>
                <a:latin typeface="Calibri"/>
                <a:ea typeface="Calibri"/>
                <a:cs typeface="Calibri"/>
                <a:sym typeface="Calibri"/>
              </a:rPr>
              <a:t>large extent </a:t>
            </a:r>
            <a:r>
              <a:rPr b="0" i="0" lang="en-US" sz="2000" u="none" cap="none" strike="noStrike">
                <a:solidFill>
                  <a:schemeClr val="dk1"/>
                </a:solidFill>
                <a:latin typeface="Calibri"/>
                <a:ea typeface="Calibri"/>
                <a:cs typeface="Calibri"/>
                <a:sym typeface="Calibri"/>
              </a:rPr>
              <a:t>of the area</a:t>
            </a:r>
            <a:endParaRPr b="0" i="0" sz="1400" u="none" cap="none" strike="noStrike">
              <a:solidFill>
                <a:srgbClr val="000000"/>
              </a:solidFill>
              <a:latin typeface="Arial"/>
              <a:ea typeface="Arial"/>
              <a:cs typeface="Arial"/>
              <a:sym typeface="Arial"/>
            </a:endParaRPr>
          </a:p>
          <a:p>
            <a:pPr indent="-342900" lvl="0" marL="342900" marR="0" rtl="0" algn="l">
              <a:lnSpc>
                <a:spcPct val="15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Different instruments can be mounted on them </a:t>
            </a:r>
            <a:r>
              <a:rPr b="1" i="0" lang="en-US" sz="2000" u="none" cap="none" strike="noStrike">
                <a:solidFill>
                  <a:schemeClr val="dk1"/>
                </a:solidFill>
                <a:latin typeface="Calibri"/>
                <a:ea typeface="Calibri"/>
                <a:cs typeface="Calibri"/>
                <a:sym typeface="Calibri"/>
              </a:rPr>
              <a:t>from high to coarse image resolution</a:t>
            </a:r>
            <a:endParaRPr b="0" i="0" sz="1400" u="none" cap="none" strike="noStrike">
              <a:solidFill>
                <a:srgbClr val="000000"/>
              </a:solidFill>
              <a:latin typeface="Arial"/>
              <a:ea typeface="Arial"/>
              <a:cs typeface="Arial"/>
              <a:sym typeface="Arial"/>
            </a:endParaRPr>
          </a:p>
          <a:p>
            <a:pPr indent="-342900" lvl="0" marL="342900" marR="0" rtl="0" algn="l">
              <a:lnSpc>
                <a:spcPct val="15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For optical sensors </a:t>
            </a:r>
            <a:r>
              <a:rPr b="1" i="0" lang="en-US" sz="2000" u="none" cap="none" strike="noStrike">
                <a:solidFill>
                  <a:schemeClr val="dk1"/>
                </a:solidFill>
                <a:latin typeface="Calibri"/>
                <a:ea typeface="Calibri"/>
                <a:cs typeface="Calibri"/>
                <a:sym typeface="Calibri"/>
              </a:rPr>
              <a:t>clouds</a:t>
            </a:r>
            <a:r>
              <a:rPr b="0" i="0" lang="en-US" sz="2000" u="none" cap="none" strike="noStrike">
                <a:solidFill>
                  <a:schemeClr val="dk1"/>
                </a:solidFill>
                <a:latin typeface="Calibri"/>
                <a:ea typeface="Calibri"/>
                <a:cs typeface="Calibri"/>
                <a:sym typeface="Calibri"/>
              </a:rPr>
              <a:t> and </a:t>
            </a:r>
            <a:r>
              <a:rPr b="1" i="0" lang="en-US" sz="2000" u="none" cap="none" strike="noStrike">
                <a:solidFill>
                  <a:schemeClr val="dk1"/>
                </a:solidFill>
                <a:latin typeface="Calibri"/>
                <a:ea typeface="Calibri"/>
                <a:cs typeface="Calibri"/>
                <a:sym typeface="Calibri"/>
              </a:rPr>
              <a:t>weather conditions </a:t>
            </a:r>
            <a:r>
              <a:rPr b="0" i="0" lang="en-US" sz="2000" u="none" cap="none" strike="noStrike">
                <a:solidFill>
                  <a:schemeClr val="dk1"/>
                </a:solidFill>
                <a:latin typeface="Calibri"/>
                <a:ea typeface="Calibri"/>
                <a:cs typeface="Calibri"/>
                <a:sym typeface="Calibri"/>
              </a:rPr>
              <a:t>can be problematic</a:t>
            </a:r>
            <a:endParaRPr b="0" i="0" sz="1400" u="none" cap="none" strike="noStrike">
              <a:solidFill>
                <a:srgbClr val="000000"/>
              </a:solidFill>
              <a:latin typeface="Arial"/>
              <a:ea typeface="Arial"/>
              <a:cs typeface="Arial"/>
              <a:sym typeface="Arial"/>
            </a:endParaRPr>
          </a:p>
          <a:p>
            <a:pPr indent="-342900" lvl="0" marL="342900" marR="0" rtl="0" algn="l">
              <a:lnSpc>
                <a:spcPct val="15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Coverage is also restricted only to the </a:t>
            </a:r>
            <a:r>
              <a:rPr b="1" i="0" lang="en-US" sz="2000" u="none" cap="none" strike="noStrike">
                <a:solidFill>
                  <a:schemeClr val="dk1"/>
                </a:solidFill>
                <a:latin typeface="Calibri"/>
                <a:ea typeface="Calibri"/>
                <a:cs typeface="Calibri"/>
                <a:sym typeface="Calibri"/>
              </a:rPr>
              <a:t>orbit track </a:t>
            </a:r>
            <a:r>
              <a:rPr b="0" i="0" lang="en-US" sz="2000" u="none" cap="none" strike="noStrike">
                <a:solidFill>
                  <a:schemeClr val="dk1"/>
                </a:solidFill>
                <a:latin typeface="Calibri"/>
                <a:ea typeface="Calibri"/>
                <a:cs typeface="Calibri"/>
                <a:sym typeface="Calibri"/>
              </a:rPr>
              <a:t>and cannot be adjusted</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243" name="Google Shape;243;p9"/>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244" name="Google Shape;244;p9"/>
          <p:cNvSpPr txBox="1"/>
          <p:nvPr>
            <p:ph idx="11" type="ftr"/>
          </p:nvPr>
        </p:nvSpPr>
        <p:spPr>
          <a:xfrm>
            <a:off x="3248406" y="6489056"/>
            <a:ext cx="5695188" cy="232419"/>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TB01b </a:t>
            </a:r>
            <a:r>
              <a:rPr lang="en-US">
                <a:latin typeface="Calibri"/>
                <a:ea typeface="Calibri"/>
                <a:cs typeface="Calibri"/>
                <a:sym typeface="Calibri"/>
              </a:rPr>
              <a:t>Active vs. Passive Remote Sensing, Remote Sensing Platforms</a:t>
            </a:r>
            <a:endParaRPr>
              <a:latin typeface="Calibri"/>
              <a:ea typeface="Calibri"/>
              <a:cs typeface="Calibri"/>
              <a:sym typeface="Calibri"/>
            </a:endParaRPr>
          </a:p>
          <a:p>
            <a:pPr indent="0" lvl="0" marL="0" rtl="0" algn="ctr">
              <a:lnSpc>
                <a:spcPct val="100000"/>
              </a:lnSpc>
              <a:spcBef>
                <a:spcPts val="0"/>
              </a:spcBef>
              <a:spcAft>
                <a:spcPts val="0"/>
              </a:spcAft>
              <a:buSzPts val="1400"/>
              <a:buNone/>
            </a:pPr>
            <a:r>
              <a:t/>
            </a:r>
            <a:endParaRPr/>
          </a:p>
        </p:txBody>
      </p:sp>
      <p:sp>
        <p:nvSpPr>
          <p:cNvPr id="245" name="Google Shape;245;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246" name="Google Shape;246;p9"/>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247" name="Google Shape;247;p9"/>
          <p:cNvSpPr txBox="1"/>
          <p:nvPr/>
        </p:nvSpPr>
        <p:spPr>
          <a:xfrm>
            <a:off x="902757" y="112704"/>
            <a:ext cx="7537155" cy="86177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Arial Narrow"/>
              <a:ea typeface="Arial Narrow"/>
              <a:cs typeface="Arial Narrow"/>
              <a:sym typeface="Arial Narrow"/>
            </a:endParaRPr>
          </a:p>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Sensors and their characteristics</a:t>
            </a:r>
            <a:endParaRPr b="0" i="0" sz="1400" u="none" cap="none" strike="noStrike">
              <a:solidFill>
                <a:srgbClr val="000000"/>
              </a:solidFill>
              <a:latin typeface="Arial"/>
              <a:ea typeface="Arial"/>
              <a:cs typeface="Arial"/>
              <a:sym typeface="Arial"/>
            </a:endParaRPr>
          </a:p>
        </p:txBody>
      </p:sp>
      <p:pic>
        <p:nvPicPr>
          <p:cNvPr descr="Satellit Silhouette" id="248" name="Google Shape;248;p9"/>
          <p:cNvPicPr preferRelativeResize="0"/>
          <p:nvPr/>
        </p:nvPicPr>
        <p:blipFill rotWithShape="1">
          <a:blip r:embed="rId5">
            <a:alphaModFix/>
          </a:blip>
          <a:srcRect b="0" l="0" r="0" t="0"/>
          <a:stretch/>
        </p:blipFill>
        <p:spPr>
          <a:xfrm>
            <a:off x="10048707" y="1553907"/>
            <a:ext cx="914400" cy="9144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2019-06-02T12:25:39Z</dcterms:created>
  <dc:creator>Michael Thiel</dc:creator>
</cp:coreProperties>
</file>