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</p:sldIdLst>
  <p:sldSz cy="6858000" cx="12192000"/>
  <p:notesSz cx="6858000" cy="9144000"/>
  <p:embeddedFontLst>
    <p:embeddedFont>
      <p:font typeface="Arial Narrow"/>
      <p:regular r:id="rId39"/>
      <p:bold r:id="rId40"/>
      <p:italic r:id="rId41"/>
      <p:boldItalic r:id="rId42"/>
    </p:embeddedFont>
    <p:embeddedFont>
      <p:font typeface="Open Sans Light"/>
      <p:regular r:id="rId43"/>
      <p:bold r:id="rId44"/>
      <p:italic r:id="rId45"/>
      <p:boldItalic r:id="rId46"/>
    </p:embeddedFont>
    <p:embeddedFont>
      <p:font typeface="Open Sans"/>
      <p:regular r:id="rId47"/>
      <p:bold r:id="rId48"/>
      <p:italic r:id="rId49"/>
      <p:boldItalic r:id="rId5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51" roundtripDataSignature="AMtx7mjdlV3FqHoUmNSqmnNujMlHtDLQv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ArialNarrow-bold.fntdata"/><Relationship Id="rId42" Type="http://schemas.openxmlformats.org/officeDocument/2006/relationships/font" Target="fonts/ArialNarrow-boldItalic.fntdata"/><Relationship Id="rId41" Type="http://schemas.openxmlformats.org/officeDocument/2006/relationships/font" Target="fonts/ArialNarrow-italic.fntdata"/><Relationship Id="rId44" Type="http://schemas.openxmlformats.org/officeDocument/2006/relationships/font" Target="fonts/OpenSansLight-bold.fntdata"/><Relationship Id="rId43" Type="http://schemas.openxmlformats.org/officeDocument/2006/relationships/font" Target="fonts/OpenSansLight-regular.fntdata"/><Relationship Id="rId46" Type="http://schemas.openxmlformats.org/officeDocument/2006/relationships/font" Target="fonts/OpenSansLight-boldItalic.fntdata"/><Relationship Id="rId45" Type="http://schemas.openxmlformats.org/officeDocument/2006/relationships/font" Target="fonts/OpenSansLight-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48" Type="http://schemas.openxmlformats.org/officeDocument/2006/relationships/font" Target="fonts/OpenSans-bold.fntdata"/><Relationship Id="rId47" Type="http://schemas.openxmlformats.org/officeDocument/2006/relationships/font" Target="fonts/OpenSans-regular.fntdata"/><Relationship Id="rId49" Type="http://schemas.openxmlformats.org/officeDocument/2006/relationships/font" Target="fonts/OpenSans-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9" Type="http://schemas.openxmlformats.org/officeDocument/2006/relationships/font" Target="fonts/ArialNarrow-regular.fntdata"/><Relationship Id="rId38" Type="http://schemas.openxmlformats.org/officeDocument/2006/relationships/slide" Target="slides/slide34.xml"/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9" Type="http://schemas.openxmlformats.org/officeDocument/2006/relationships/slide" Target="slides/slide25.xml"/><Relationship Id="rId51" Type="http://customschemas.google.com/relationships/presentationmetadata" Target="metadata"/><Relationship Id="rId50" Type="http://schemas.openxmlformats.org/officeDocument/2006/relationships/font" Target="fonts/OpenSans-boldItalic.fnt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de-DE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://www.markelowitz.com/Hyperspectral.html" TargetMode="Externa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sciencedirect.com/author/54966573200/j-rojo" TargetMode="External"/><Relationship Id="rId3" Type="http://schemas.openxmlformats.org/officeDocument/2006/relationships/hyperlink" Target="https://www.sciencedirect.com/author/54966573200/j-rojo" TargetMode="External"/><Relationship Id="rId4" Type="http://schemas.openxmlformats.org/officeDocument/2006/relationships/hyperlink" Target="https://www.sciencedirect.com/author/7402534046/andrew-d-richardson" TargetMode="External"/><Relationship Id="rId9" Type="http://schemas.openxmlformats.org/officeDocument/2006/relationships/hyperlink" Target="https://www.sciencedirect.com/author/12807576200/rosa-perez-badia" TargetMode="External"/><Relationship Id="rId5" Type="http://schemas.openxmlformats.org/officeDocument/2006/relationships/hyperlink" Target="https://www.sciencedirect.com/author/7402534046/andrew-d-richardson" TargetMode="External"/><Relationship Id="rId6" Type="http://schemas.openxmlformats.org/officeDocument/2006/relationships/hyperlink" Target="https://www.sciencedirect.com/author/7402534046/andrew-d-richardson" TargetMode="External"/><Relationship Id="rId7" Type="http://schemas.openxmlformats.org/officeDocument/2006/relationships/hyperlink" Target="https://www.sciencedirect.com/author/7402534046/andrew-d-richardson" TargetMode="External"/><Relationship Id="rId8" Type="http://schemas.openxmlformats.org/officeDocument/2006/relationships/hyperlink" Target="https://www.sciencedirect.com/author/12807576200/rosa-perez-badia" TargetMode="Externa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seos-project.eu/classification/classification-c01-p05.html" TargetMode="External"/><Relationship Id="rId3" Type="http://schemas.openxmlformats.org/officeDocument/2006/relationships/hyperlink" Target="https://creativecommons.org/licenses/by-nc-sa/2.0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9" name="Google Shape;149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0" name="Google Shape;150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7" name="Google Shape;267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68" name="Google Shape;268;p1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3" name="Google Shape;283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https://www.nv5geospatialsoftware.com/Support/Maintenance-Detail/vegetation-analysis-using-vegetation-indices-in-envi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i="1" lang="de-DE"/>
              <a:t>Source: Elowitz, Mark R. “What is Imaging Spectroscopy (Hyperspectral Imaging)?”. Retrieved November 27, 2013, from </a:t>
            </a:r>
            <a:r>
              <a:rPr i="1" lang="de-DE" u="sng">
                <a:solidFill>
                  <a:schemeClr val="hlink"/>
                </a:solidFill>
                <a:hlinkClick r:id="rId2"/>
              </a:rPr>
              <a:t>www.markelowitz.com/Hyperspectral.html</a:t>
            </a:r>
            <a:endParaRPr/>
          </a:p>
        </p:txBody>
      </p:sp>
      <p:sp>
        <p:nvSpPr>
          <p:cNvPr id="284" name="Google Shape;284;p1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8" name="Google Shape;298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lang="de-DE"/>
              <a:t>NASA ARSET: Overview of Remote Sensing Observations to Assess Water Quality, Part 1/3 (https://www.youtube.com/watch?v=UaDybXuIW1c)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lang="de-DE"/>
              <a:t>Tatsächlicher Link vom Foto: https://science.nasa.gov/earth/earth-observatory/sea-sawdust-off-gladstone-91080/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99" name="Google Shape;299;p1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13" name="Google Shape;313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3" name="Google Shape;323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Das zweite Bild ist vonn </a:t>
            </a:r>
            <a:r>
              <a:rPr lang="de-DE" sz="1050">
                <a:solidFill>
                  <a:srgbClr val="777777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Gaspard-Félix Tournachon (Nadar), ich finde allerdings keinen Ursprung</a:t>
            </a:r>
            <a:endParaRPr/>
          </a:p>
        </p:txBody>
      </p:sp>
      <p:sp>
        <p:nvSpPr>
          <p:cNvPr id="324" name="Google Shape;324;p1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6" name="Google Shape;336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37" name="Google Shape;337;p1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8" name="Google Shape;348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de-DE"/>
              <a:t>More and more sophisticated instruments are developed to observe the Earth, using not only visual light but also other wavelengths of the electromagnetic spectrum. </a:t>
            </a:r>
            <a:endParaRPr/>
          </a:p>
        </p:txBody>
      </p:sp>
      <p:sp>
        <p:nvSpPr>
          <p:cNvPr id="349" name="Google Shape;349;p1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2" name="Google Shape;362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de-DE"/>
              <a:t>https://svs.gsfc.nasa.gov/11433/</a:t>
            </a:r>
            <a:endParaRPr/>
          </a:p>
        </p:txBody>
      </p:sp>
      <p:sp>
        <p:nvSpPr>
          <p:cNvPr id="363" name="Google Shape;363;p1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6" name="Google Shape;376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377" name="Google Shape;377;p1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0" name="Google Shape;390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391" name="Google Shape;391;p1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70" name="Google Shape;170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4" name="Google Shape;404;p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405" name="Google Shape;405;p2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6" name="Google Shape;416;p2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de-DE"/>
              <a:t>https://www.esri.com/about/newsroom/insider/the-face-of-our-earth-esris-new-links-with-the-group-on-earth-observations-system-of-systems</a:t>
            </a:r>
            <a:endParaRPr/>
          </a:p>
        </p:txBody>
      </p:sp>
      <p:sp>
        <p:nvSpPr>
          <p:cNvPr id="417" name="Google Shape;417;p2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29" name="Google Shape;429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9" name="Google Shape;439;p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https://www.rmsi.com/blog/2018/07/role-of-gis-in-disaster-management/</a:t>
            </a:r>
            <a:endParaRPr/>
          </a:p>
        </p:txBody>
      </p:sp>
      <p:sp>
        <p:nvSpPr>
          <p:cNvPr id="440" name="Google Shape;440;p2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5" name="Google Shape;455;p2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https://www.sciencedirect.com/science/article/pii/S157495412200348X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https://doi.org/10.1016/j.ecoinf.2022.101898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1" lang="de-DE"/>
              <a:t>Biological-based and remote sensing techniques to link vegetative and reproductive development and assess pollen emission in Mediterranean grasses</a:t>
            </a:r>
            <a:endParaRPr b="1"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Author links open overlay panel</a:t>
            </a:r>
            <a:r>
              <a:rPr lang="de-DE" u="sng">
                <a:solidFill>
                  <a:schemeClr val="hlink"/>
                </a:solidFill>
                <a:hlinkClick r:id="rId2"/>
              </a:rPr>
              <a:t>J. Rojo </a:t>
            </a:r>
            <a:r>
              <a:rPr baseline="30000" lang="de-DE" u="sng">
                <a:solidFill>
                  <a:schemeClr val="hlink"/>
                </a:solidFill>
                <a:hlinkClick r:id="rId3"/>
              </a:rPr>
              <a:t>a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, J. Romero-Morte </a:t>
            </a:r>
            <a:r>
              <a:rPr baseline="30000" lang="de-DE"/>
              <a:t>a</a:t>
            </a:r>
            <a:r>
              <a:rPr lang="de-DE"/>
              <a:t>, B. Lara </a:t>
            </a:r>
            <a:r>
              <a:rPr baseline="30000" lang="de-DE"/>
              <a:t>b</a:t>
            </a:r>
            <a:r>
              <a:rPr lang="de-DE"/>
              <a:t>, E. Quirós </a:t>
            </a:r>
            <a:r>
              <a:rPr baseline="30000" lang="de-DE"/>
              <a:t>c</a:t>
            </a:r>
            <a:r>
              <a:rPr lang="de-DE"/>
              <a:t>, </a:t>
            </a:r>
            <a:r>
              <a:rPr lang="de-DE" u="sng">
                <a:solidFill>
                  <a:schemeClr val="hlink"/>
                </a:solidFill>
                <a:hlinkClick r:id="rId4"/>
              </a:rPr>
              <a:t>A.D. Richardson </a:t>
            </a:r>
            <a:r>
              <a:rPr baseline="30000" lang="de-DE" u="sng">
                <a:solidFill>
                  <a:schemeClr val="hlink"/>
                </a:solidFill>
                <a:hlinkClick r:id="rId5"/>
              </a:rPr>
              <a:t>d</a:t>
            </a:r>
            <a:r>
              <a:rPr lang="de-DE" u="sng">
                <a:solidFill>
                  <a:schemeClr val="hlink"/>
                </a:solidFill>
                <a:hlinkClick r:id="rId6"/>
              </a:rPr>
              <a:t> </a:t>
            </a:r>
            <a:r>
              <a:rPr baseline="30000" lang="de-DE" u="sng">
                <a:solidFill>
                  <a:schemeClr val="hlink"/>
                </a:solidFill>
                <a:hlinkClick r:id="rId7"/>
              </a:rPr>
              <a:t>e</a:t>
            </a:r>
            <a:r>
              <a:rPr lang="de-DE"/>
              <a:t>, </a:t>
            </a:r>
            <a:r>
              <a:rPr lang="de-DE" u="sng">
                <a:solidFill>
                  <a:schemeClr val="hlink"/>
                </a:solidFill>
                <a:hlinkClick r:id="rId8"/>
              </a:rPr>
              <a:t>R. Pérez-Badia </a:t>
            </a:r>
            <a:r>
              <a:rPr baseline="30000" lang="de-DE" u="sng">
                <a:solidFill>
                  <a:schemeClr val="hlink"/>
                </a:solidFill>
                <a:hlinkClick r:id="rId9"/>
              </a:rPr>
              <a:t>f</a:t>
            </a:r>
            <a:endParaRPr/>
          </a:p>
        </p:txBody>
      </p:sp>
      <p:sp>
        <p:nvSpPr>
          <p:cNvPr id="456" name="Google Shape;456;p2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7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9" name="Google Shape;469;p2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https://djlorenz.github.io/astronomy/lp/</a:t>
            </a:r>
            <a:endParaRPr/>
          </a:p>
        </p:txBody>
      </p:sp>
      <p:sp>
        <p:nvSpPr>
          <p:cNvPr id="470" name="Google Shape;470;p2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82" name="Google Shape;482;p2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https://www.earthdata.nasa.gov/topics/ocean/sea-surface-temperature</a:t>
            </a:r>
            <a:endParaRPr/>
          </a:p>
        </p:txBody>
      </p:sp>
      <p:sp>
        <p:nvSpPr>
          <p:cNvPr id="483" name="Google Shape;483;p2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3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5" name="Google Shape;495;p2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https://science.nasa.gov/photojournal/cowvrs-new-map/</a:t>
            </a:r>
            <a:endParaRPr/>
          </a:p>
        </p:txBody>
      </p:sp>
      <p:sp>
        <p:nvSpPr>
          <p:cNvPr id="496" name="Google Shape;496;p2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2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10" name="Google Shape;510;p2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https://www.sstl.co.uk/media-hub/latest-news/2020/agricultural-monitoring-using-satellite-data</a:t>
            </a:r>
            <a:endParaRPr/>
          </a:p>
        </p:txBody>
      </p:sp>
      <p:sp>
        <p:nvSpPr>
          <p:cNvPr id="511" name="Google Shape;511;p2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4" name="Google Shape;524;p2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25" name="Google Shape;525;p2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0" name="Google Shape;180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81" name="Google Shape;181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5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37" name="Google Shape;537;p3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https://www.earthdata.nasa.gov/news/new-tool-provides-rapid-evaluation-water-quality</a:t>
            </a:r>
            <a:endParaRPr/>
          </a:p>
        </p:txBody>
      </p:sp>
      <p:sp>
        <p:nvSpPr>
          <p:cNvPr id="538" name="Google Shape;538;p3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8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3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0" name="Google Shape;550;p3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https://iiseagrant.org/remote-sensing-data-provides-a-bigger-picture-in-monitoring-restored-wetlands/</a:t>
            </a:r>
            <a:endParaRPr/>
          </a:p>
        </p:txBody>
      </p:sp>
      <p:sp>
        <p:nvSpPr>
          <p:cNvPr id="551" name="Google Shape;551;p3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3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63" name="Google Shape;563;p3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p4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83" name="Google Shape;583;p4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84" name="Google Shape;584;p4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2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g3c66e69937d_1_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94" name="Google Shape;594;g3c66e69937d_1_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95" name="Google Shape;595;g3c66e69937d_1_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1" name="Google Shape;191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2" name="Google Shape;192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2" name="Google Shape;202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4" name="Google Shape;214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15" name="Google Shape;215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5" name="Google Shape;225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8" name="Google Shape;238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https://gisrsstudy.com/electromagnetic-spectrum/</a:t>
            </a:r>
            <a:endParaRPr/>
          </a:p>
        </p:txBody>
      </p:sp>
      <p:sp>
        <p:nvSpPr>
          <p:cNvPr id="239" name="Google Shape;239;p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3" name="Google Shape;253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https://ecampusontario.pressbooks.pub/remotesensing/chapter/chapter-9-vegetation-and-fire/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Figure 67: Generalized spectral signatures of green vegetation, soil, and water. Same as Figure 27. </a:t>
            </a:r>
            <a:r>
              <a:rPr lang="de-DE" u="sng">
                <a:solidFill>
                  <a:schemeClr val="hlink"/>
                </a:solidFill>
                <a:hlinkClick r:id="rId2"/>
              </a:rPr>
              <a:t>Reflectance of water, soil and vegetation at different wavelengths</a:t>
            </a:r>
            <a:r>
              <a:rPr lang="de-DE"/>
              <a:t> by SEOS, Science Education through Earth Observation for High Schools (SEOS), </a:t>
            </a:r>
            <a:r>
              <a:rPr lang="de-DE" u="sng">
                <a:solidFill>
                  <a:schemeClr val="hlink"/>
                </a:solidFill>
                <a:hlinkClick r:id="rId3"/>
              </a:rPr>
              <a:t>CC BY-NC-SA 2.0</a:t>
            </a:r>
            <a:r>
              <a:rPr lang="de-DE"/>
              <a:t>.</a:t>
            </a:r>
            <a:endParaRPr/>
          </a:p>
        </p:txBody>
      </p:sp>
      <p:sp>
        <p:nvSpPr>
          <p:cNvPr id="254" name="Google Shape;254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Zwei Inhalte" type="twoObj">
  <p:cSld name="TWO_OBJECTS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4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34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" name="Google Shape;19;p3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vertikaler Text" type="vertTx">
  <p:cSld name="VERTICAL_TEXT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4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" name="Google Shape;123;p43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4" name="Google Shape;124;p4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p4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4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127" name="Google Shape;127;p43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i="0" sz="26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128" name="Google Shape;128;p43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9" name="Google Shape;129;p43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30" name="Google Shape;130;p43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p43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p43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43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kaler Titel und Text" type="vertTitleAndTx">
  <p:cSld name="VERTICAL_TITLE_AND_VERTICAL_TEXT"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44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44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7" name="Google Shape;137;p4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4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4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140" name="Google Shape;140;p44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i="0" sz="26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141" name="Google Shape;141;p44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2" name="Google Shape;142;p44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43" name="Google Shape;143;p44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Google Shape;144;p44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44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44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folie" type="title">
  <p:cSld name="TITLE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5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35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5" name="Google Shape;25;p3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3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Inhalt" type="obj">
  <p:cSld name="OBJEC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3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3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" name="Google Shape;31;p3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3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3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34" name="Google Shape;34;p36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i="0" sz="26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35" name="Google Shape;35;p36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6" name="Google Shape;36;p36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37" name="Google Shape;37;p36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38;p36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39;p36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40;p36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bschnitts-&#10;überschrift" type="secHead">
  <p:cSld name="SECTION_HEADER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37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37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44" name="Google Shape;44;p3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3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3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47" name="Google Shape;47;p37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i="0" sz="26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48" name="Google Shape;48;p37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9" name="Google Shape;49;p37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50" name="Google Shape;50;p37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51;p37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52;p37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53;p37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gleich" type="twoTxTwoObj">
  <p:cSld name="TWO_OBJECTS_WITH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8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38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7" name="Google Shape;57;p38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8" name="Google Shape;58;p38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9" name="Google Shape;59;p38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0" name="Google Shape;60;p3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3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3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63" name="Google Shape;63;p38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i="0" sz="26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64" name="Google Shape;64;p38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5" name="Google Shape;65;p38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66" name="Google Shape;66;p38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67;p38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68;p38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69;p38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r Titel" type="titleOnly">
  <p:cSld name="TITLE_ONLY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3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3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3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3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75" name="Google Shape;75;p39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i="0" sz="26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76" name="Google Shape;76;p39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7" name="Google Shape;77;p39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78" name="Google Shape;78;p39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79;p39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39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81;p39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er" type="blank">
  <p:cSld name="BLANK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4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4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4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86" name="Google Shape;86;p40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i="0" sz="26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87" name="Google Shape;87;p40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8" name="Google Shape;88;p40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89" name="Google Shape;89;p40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40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40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40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halt mit Überschrift" type="objTx">
  <p:cSld name="OBJECT_WITH_CAPTION_TEXT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41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41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96" name="Google Shape;96;p41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97" name="Google Shape;97;p4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4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4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100" name="Google Shape;100;p41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i="0" sz="26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101" name="Google Shape;101;p41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41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03" name="Google Shape;103;p41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41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41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Google Shape;106;p41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ld mit Überschrift" type="picTx">
  <p:cSld name="PICTURE_WITH_CAPTION_TEXT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42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42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10" name="Google Shape;110;p42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11" name="Google Shape;111;p4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p4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4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114" name="Google Shape;114;p42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i="0" sz="26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115" name="Google Shape;115;p42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6" name="Google Shape;116;p42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17" name="Google Shape;117;p42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42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42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42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3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3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3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3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8.png"/><Relationship Id="rId11" Type="http://schemas.openxmlformats.org/officeDocument/2006/relationships/image" Target="../media/image7.png"/><Relationship Id="rId10" Type="http://schemas.openxmlformats.org/officeDocument/2006/relationships/image" Target="../media/image9.png"/><Relationship Id="rId12" Type="http://schemas.openxmlformats.org/officeDocument/2006/relationships/image" Target="../media/image12.png"/><Relationship Id="rId9" Type="http://schemas.openxmlformats.org/officeDocument/2006/relationships/image" Target="../media/image6.jpg"/><Relationship Id="rId5" Type="http://schemas.openxmlformats.org/officeDocument/2006/relationships/image" Target="../media/image2.png"/><Relationship Id="rId6" Type="http://schemas.openxmlformats.org/officeDocument/2006/relationships/image" Target="../media/image11.png"/><Relationship Id="rId7" Type="http://schemas.openxmlformats.org/officeDocument/2006/relationships/image" Target="../media/image5.png"/><Relationship Id="rId8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5.png"/><Relationship Id="rId4" Type="http://schemas.openxmlformats.org/officeDocument/2006/relationships/image" Target="../media/image12.png"/><Relationship Id="rId5" Type="http://schemas.openxmlformats.org/officeDocument/2006/relationships/image" Target="../media/image2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.png"/><Relationship Id="rId4" Type="http://schemas.openxmlformats.org/officeDocument/2006/relationships/image" Target="../media/image12.png"/><Relationship Id="rId5" Type="http://schemas.openxmlformats.org/officeDocument/2006/relationships/image" Target="../media/image2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5.png"/><Relationship Id="rId4" Type="http://schemas.openxmlformats.org/officeDocument/2006/relationships/image" Target="../media/image12.png"/><Relationship Id="rId5" Type="http://schemas.openxmlformats.org/officeDocument/2006/relationships/image" Target="../media/image29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2.png"/><Relationship Id="rId4" Type="http://schemas.openxmlformats.org/officeDocument/2006/relationships/image" Target="../media/image10.png"/><Relationship Id="rId5" Type="http://schemas.openxmlformats.org/officeDocument/2006/relationships/image" Target="../media/image1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5.png"/><Relationship Id="rId4" Type="http://schemas.openxmlformats.org/officeDocument/2006/relationships/image" Target="../media/image12.png"/><Relationship Id="rId5" Type="http://schemas.openxmlformats.org/officeDocument/2006/relationships/image" Target="../media/image26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5.png"/><Relationship Id="rId4" Type="http://schemas.openxmlformats.org/officeDocument/2006/relationships/image" Target="../media/image32.png"/><Relationship Id="rId5" Type="http://schemas.openxmlformats.org/officeDocument/2006/relationships/image" Target="../media/image12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5.png"/><Relationship Id="rId4" Type="http://schemas.openxmlformats.org/officeDocument/2006/relationships/image" Target="../media/image12.png"/><Relationship Id="rId5" Type="http://schemas.openxmlformats.org/officeDocument/2006/relationships/image" Target="../media/image28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5.png"/><Relationship Id="rId4" Type="http://schemas.openxmlformats.org/officeDocument/2006/relationships/image" Target="../media/image12.png"/><Relationship Id="rId5" Type="http://schemas.openxmlformats.org/officeDocument/2006/relationships/image" Target="../media/image23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5.png"/><Relationship Id="rId4" Type="http://schemas.openxmlformats.org/officeDocument/2006/relationships/image" Target="../media/image12.png"/><Relationship Id="rId5" Type="http://schemas.openxmlformats.org/officeDocument/2006/relationships/image" Target="../media/image33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5.png"/><Relationship Id="rId4" Type="http://schemas.openxmlformats.org/officeDocument/2006/relationships/image" Target="../media/image12.png"/><Relationship Id="rId5" Type="http://schemas.openxmlformats.org/officeDocument/2006/relationships/image" Target="../media/image27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png"/><Relationship Id="rId4" Type="http://schemas.openxmlformats.org/officeDocument/2006/relationships/image" Target="../media/image12.png"/><Relationship Id="rId5" Type="http://schemas.openxmlformats.org/officeDocument/2006/relationships/image" Target="../media/image15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5.png"/><Relationship Id="rId4" Type="http://schemas.openxmlformats.org/officeDocument/2006/relationships/image" Target="../media/image12.png"/><Relationship Id="rId5" Type="http://schemas.openxmlformats.org/officeDocument/2006/relationships/image" Target="../media/image34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5.png"/><Relationship Id="rId4" Type="http://schemas.openxmlformats.org/officeDocument/2006/relationships/image" Target="../media/image15.png"/><Relationship Id="rId5" Type="http://schemas.openxmlformats.org/officeDocument/2006/relationships/image" Target="../media/image12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2.png"/><Relationship Id="rId4" Type="http://schemas.openxmlformats.org/officeDocument/2006/relationships/image" Target="../media/image10.png"/><Relationship Id="rId5" Type="http://schemas.openxmlformats.org/officeDocument/2006/relationships/image" Target="../media/image15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5.png"/><Relationship Id="rId4" Type="http://schemas.openxmlformats.org/officeDocument/2006/relationships/image" Target="../media/image12.png"/><Relationship Id="rId5" Type="http://schemas.openxmlformats.org/officeDocument/2006/relationships/image" Target="../media/image30.jpg"/><Relationship Id="rId6" Type="http://schemas.openxmlformats.org/officeDocument/2006/relationships/image" Target="../media/image39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5.png"/><Relationship Id="rId4" Type="http://schemas.openxmlformats.org/officeDocument/2006/relationships/image" Target="../media/image12.png"/><Relationship Id="rId5" Type="http://schemas.openxmlformats.org/officeDocument/2006/relationships/image" Target="../media/image36.jpg"/><Relationship Id="rId6" Type="http://schemas.openxmlformats.org/officeDocument/2006/relationships/image" Target="../media/image37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5.png"/><Relationship Id="rId4" Type="http://schemas.openxmlformats.org/officeDocument/2006/relationships/image" Target="../media/image12.png"/><Relationship Id="rId5" Type="http://schemas.openxmlformats.org/officeDocument/2006/relationships/image" Target="../media/image38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54.png"/><Relationship Id="rId4" Type="http://schemas.openxmlformats.org/officeDocument/2006/relationships/image" Target="../media/image15.png"/><Relationship Id="rId5" Type="http://schemas.openxmlformats.org/officeDocument/2006/relationships/image" Target="../media/image12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5.png"/><Relationship Id="rId4" Type="http://schemas.openxmlformats.org/officeDocument/2006/relationships/image" Target="../media/image12.png"/><Relationship Id="rId5" Type="http://schemas.openxmlformats.org/officeDocument/2006/relationships/image" Target="../media/image47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5.png"/><Relationship Id="rId4" Type="http://schemas.openxmlformats.org/officeDocument/2006/relationships/image" Target="../media/image12.png"/><Relationship Id="rId5" Type="http://schemas.openxmlformats.org/officeDocument/2006/relationships/image" Target="../media/image49.jp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5.png"/><Relationship Id="rId4" Type="http://schemas.openxmlformats.org/officeDocument/2006/relationships/image" Target="../media/image12.png"/><Relationship Id="rId5" Type="http://schemas.openxmlformats.org/officeDocument/2006/relationships/image" Target="../media/image5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5.png"/><Relationship Id="rId4" Type="http://schemas.openxmlformats.org/officeDocument/2006/relationships/image" Target="../media/image20.png"/><Relationship Id="rId5" Type="http://schemas.openxmlformats.org/officeDocument/2006/relationships/image" Target="../media/image12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5.png"/><Relationship Id="rId4" Type="http://schemas.openxmlformats.org/officeDocument/2006/relationships/image" Target="../media/image12.png"/><Relationship Id="rId5" Type="http://schemas.openxmlformats.org/officeDocument/2006/relationships/image" Target="../media/image53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15.png"/><Relationship Id="rId4" Type="http://schemas.openxmlformats.org/officeDocument/2006/relationships/image" Target="../media/image12.png"/><Relationship Id="rId5" Type="http://schemas.openxmlformats.org/officeDocument/2006/relationships/image" Target="../media/image52.jp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9.png"/><Relationship Id="rId4" Type="http://schemas.openxmlformats.org/officeDocument/2006/relationships/image" Target="../media/image7.png"/><Relationship Id="rId11" Type="http://schemas.openxmlformats.org/officeDocument/2006/relationships/image" Target="../media/image4.png"/><Relationship Id="rId10" Type="http://schemas.openxmlformats.org/officeDocument/2006/relationships/image" Target="../media/image5.png"/><Relationship Id="rId12" Type="http://schemas.openxmlformats.org/officeDocument/2006/relationships/image" Target="../media/image6.jpg"/><Relationship Id="rId9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3.png"/><Relationship Id="rId7" Type="http://schemas.openxmlformats.org/officeDocument/2006/relationships/image" Target="../media/image8.png"/><Relationship Id="rId8" Type="http://schemas.openxmlformats.org/officeDocument/2006/relationships/image" Target="../media/image2.png"/></Relationships>
</file>

<file path=ppt/slides/_rels/slide33.xml.rels><?xml version="1.0" encoding="UTF-8" standalone="yes"?><Relationships xmlns="http://schemas.openxmlformats.org/package/2006/relationships"><Relationship Id="rId20" Type="http://schemas.openxmlformats.org/officeDocument/2006/relationships/hyperlink" Target="https://www.earthdata.nasa.gov/topics/ocean/sea-surface-temperature" TargetMode="External"/><Relationship Id="rId11" Type="http://schemas.openxmlformats.org/officeDocument/2006/relationships/hyperlink" Target="https://www.esri.com/about/newsroom/insider/the-face-of-our-earth-esris-new-links-with-the-group-on-earth-observations-system-of-systems" TargetMode="External"/><Relationship Id="rId22" Type="http://schemas.openxmlformats.org/officeDocument/2006/relationships/hyperlink" Target="https://science.nasa.gov/photojournal/cowvrs-new-map/" TargetMode="External"/><Relationship Id="rId10" Type="http://schemas.openxmlformats.org/officeDocument/2006/relationships/hyperlink" Target="https://web.archive.org/web/20130614062955/https://www.markelowitz.com/Hyperspectral.html" TargetMode="External"/><Relationship Id="rId21" Type="http://schemas.openxmlformats.org/officeDocument/2006/relationships/hyperlink" Target="https://science.nasa.gov/photojournal/cowvrs-new-map/" TargetMode="External"/><Relationship Id="rId13" Type="http://schemas.openxmlformats.org/officeDocument/2006/relationships/hyperlink" Target="https://gisrsstudy.com/electromagnetic-spectrum/" TargetMode="External"/><Relationship Id="rId12" Type="http://schemas.openxmlformats.org/officeDocument/2006/relationships/hyperlink" Target="https://www.esri.com/about/newsroom/insider/the-face-of-our-earth-esris-new-links-with-the-group-on-earth-observations-system-of-systems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15.png"/><Relationship Id="rId4" Type="http://schemas.openxmlformats.org/officeDocument/2006/relationships/image" Target="../media/image12.png"/><Relationship Id="rId9" Type="http://schemas.openxmlformats.org/officeDocument/2006/relationships/hyperlink" Target="https://web.archive.org/web/20130614062955/https://www.markelowitz.com/Hyperspectral.html" TargetMode="External"/><Relationship Id="rId15" Type="http://schemas.openxmlformats.org/officeDocument/2006/relationships/hyperlink" Target="https://www.controlglobal.com/manipulate/article/33015346/increasing-earths-albedo-to-combat-global-warming" TargetMode="External"/><Relationship Id="rId14" Type="http://schemas.openxmlformats.org/officeDocument/2006/relationships/hyperlink" Target="https://gisrsstudy.com/electromagnetic-spectrum/" TargetMode="External"/><Relationship Id="rId17" Type="http://schemas.openxmlformats.org/officeDocument/2006/relationships/hyperlink" Target="https://djlorenz.github.io/astronomy/lp/" TargetMode="External"/><Relationship Id="rId16" Type="http://schemas.openxmlformats.org/officeDocument/2006/relationships/hyperlink" Target="https://www.controlglobal.com/manipulate/article/33015346/increasing-earths-albedo-to-combat-global-warming" TargetMode="External"/><Relationship Id="rId5" Type="http://schemas.openxmlformats.org/officeDocument/2006/relationships/hyperlink" Target="https://commons.wikimedia.org/wiki/File:Aerial_photograph_of_Boston,_1860.jpg" TargetMode="External"/><Relationship Id="rId19" Type="http://schemas.openxmlformats.org/officeDocument/2006/relationships/hyperlink" Target="https://www.earthdata.nasa.gov/topics/ocean/sea-surface-temperature" TargetMode="External"/><Relationship Id="rId6" Type="http://schemas.openxmlformats.org/officeDocument/2006/relationships/hyperlink" Target="https://commons.wikimedia.org/wiki/File:Aerial_photograph_of_Boston,_1860.jpg" TargetMode="External"/><Relationship Id="rId18" Type="http://schemas.openxmlformats.org/officeDocument/2006/relationships/hyperlink" Target="https://djlorenz.github.io/astronomy/lp/" TargetMode="External"/><Relationship Id="rId7" Type="http://schemas.openxmlformats.org/officeDocument/2006/relationships/hyperlink" Target="https://byjus.com/physics/electromagnetic-waves/" TargetMode="External"/><Relationship Id="rId8" Type="http://schemas.openxmlformats.org/officeDocument/2006/relationships/hyperlink" Target="https://byjus.com/physics/electromagnetic-waves/" TargetMode="External"/></Relationships>
</file>

<file path=ppt/slides/_rels/slide34.xml.rels><?xml version="1.0" encoding="UTF-8" standalone="yes"?><Relationships xmlns="http://schemas.openxmlformats.org/package/2006/relationships"><Relationship Id="rId11" Type="http://schemas.openxmlformats.org/officeDocument/2006/relationships/hyperlink" Target="https://iiseagrant.org/remote-sensing-data-provides-a-bigger-picture-in-monitoring-restored-wetlands/" TargetMode="External"/><Relationship Id="rId10" Type="http://schemas.openxmlformats.org/officeDocument/2006/relationships/hyperlink" Target="https://www.sstl.co.uk/media-hub/latest-news/2020/agricultural-monitoring-using-satellite-data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15.png"/><Relationship Id="rId4" Type="http://schemas.openxmlformats.org/officeDocument/2006/relationships/image" Target="../media/image12.png"/><Relationship Id="rId9" Type="http://schemas.openxmlformats.org/officeDocument/2006/relationships/hyperlink" Target="https://science.nasa.gov/earth/earth-observatory/sea-sawdust-off-gladstone-91080/" TargetMode="External"/><Relationship Id="rId5" Type="http://schemas.openxmlformats.org/officeDocument/2006/relationships/hyperlink" Target="https://www.earthdata.nasa.gov/news/new-tool-provides-rapid-evaluation-water-quality" TargetMode="External"/><Relationship Id="rId6" Type="http://schemas.openxmlformats.org/officeDocument/2006/relationships/hyperlink" Target="https://svs.gsfc.nasa.gov/11433/" TargetMode="External"/><Relationship Id="rId7" Type="http://schemas.openxmlformats.org/officeDocument/2006/relationships/hyperlink" Target="https://doi.org/10.1016/j.ecoinf.2022.101898" TargetMode="External"/><Relationship Id="rId8" Type="http://schemas.openxmlformats.org/officeDocument/2006/relationships/hyperlink" Target="https://seos-project.eu/classification/classification-c01-p05.html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5.png"/><Relationship Id="rId4" Type="http://schemas.openxmlformats.org/officeDocument/2006/relationships/image" Target="../media/image18.png"/><Relationship Id="rId5" Type="http://schemas.openxmlformats.org/officeDocument/2006/relationships/image" Target="../media/image1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5.png"/><Relationship Id="rId4" Type="http://schemas.openxmlformats.org/officeDocument/2006/relationships/image" Target="../media/image12.png"/><Relationship Id="rId5" Type="http://schemas.openxmlformats.org/officeDocument/2006/relationships/image" Target="../media/image1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png"/><Relationship Id="rId4" Type="http://schemas.openxmlformats.org/officeDocument/2006/relationships/image" Target="../media/image12.png"/><Relationship Id="rId5" Type="http://schemas.openxmlformats.org/officeDocument/2006/relationships/image" Target="../media/image17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5.png"/><Relationship Id="rId4" Type="http://schemas.openxmlformats.org/officeDocument/2006/relationships/image" Target="../media/image12.png"/><Relationship Id="rId5" Type="http://schemas.openxmlformats.org/officeDocument/2006/relationships/image" Target="../media/image2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5.png"/><Relationship Id="rId4" Type="http://schemas.openxmlformats.org/officeDocument/2006/relationships/image" Target="../media/image12.png"/><Relationship Id="rId5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"/>
          <p:cNvSpPr/>
          <p:nvPr/>
        </p:nvSpPr>
        <p:spPr>
          <a:xfrm>
            <a:off x="784614" y="283169"/>
            <a:ext cx="2418736" cy="115627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1"/>
          <p:cNvSpPr txBox="1"/>
          <p:nvPr/>
        </p:nvSpPr>
        <p:spPr>
          <a:xfrm>
            <a:off x="1622838" y="2185490"/>
            <a:ext cx="9144000" cy="27689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7500"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4E79"/>
              </a:buClr>
              <a:buSzPct val="100000"/>
              <a:buFont typeface="Calibri"/>
              <a:buNone/>
            </a:pPr>
            <a:r>
              <a:rPr b="1" i="0" lang="de-DE" sz="3100" u="none" cap="none" strike="noStrik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1" i="0" lang="de-DE" sz="3700" u="none" cap="none" strike="noStrik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EOCap4Africa</a:t>
            </a:r>
            <a:br>
              <a:rPr b="1" i="0" lang="de-DE" sz="3100" u="none" cap="none" strike="noStrik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1" i="0" lang="de-DE" sz="3100" u="none" cap="none" strike="noStrik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de-DE" sz="3100" u="none" cap="none" strike="noStrik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1	Fundamentals of Remote Sensing </a:t>
            </a:r>
            <a:br>
              <a:rPr b="0" i="0" lang="de-DE" sz="3200" u="none" cap="none" strike="noStrik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de-DE" sz="3200" u="none" cap="none" strike="noStrik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de-DE" sz="27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Definition, Historical Background and Applications</a:t>
            </a:r>
            <a:br>
              <a:rPr b="0" i="0" lang="de-DE" sz="10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1" i="0" sz="3600" u="none" cap="none" strike="noStrike">
              <a:solidFill>
                <a:srgbClr val="2E75B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54" name="Google Shape;154;p1"/>
          <p:cNvCxnSpPr/>
          <p:nvPr/>
        </p:nvCxnSpPr>
        <p:spPr>
          <a:xfrm>
            <a:off x="1938954" y="5032143"/>
            <a:ext cx="8522208" cy="0"/>
          </a:xfrm>
          <a:prstGeom prst="straightConnector1">
            <a:avLst/>
          </a:prstGeom>
          <a:noFill/>
          <a:ln cap="flat" cmpd="sng" w="31750">
            <a:solidFill>
              <a:srgbClr val="1E4E79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155" name="Google Shape;155;p1"/>
          <p:cNvGrpSpPr/>
          <p:nvPr/>
        </p:nvGrpSpPr>
        <p:grpSpPr>
          <a:xfrm>
            <a:off x="1098931" y="5326428"/>
            <a:ext cx="9855759" cy="749899"/>
            <a:chOff x="1098931" y="5326428"/>
            <a:chExt cx="9855759" cy="749899"/>
          </a:xfrm>
        </p:grpSpPr>
        <p:grpSp>
          <p:nvGrpSpPr>
            <p:cNvPr id="156" name="Google Shape;156;p1"/>
            <p:cNvGrpSpPr/>
            <p:nvPr/>
          </p:nvGrpSpPr>
          <p:grpSpPr>
            <a:xfrm>
              <a:off x="1098931" y="5340828"/>
              <a:ext cx="9082114" cy="735499"/>
              <a:chOff x="609597" y="5421223"/>
              <a:chExt cx="9082114" cy="735499"/>
            </a:xfrm>
          </p:grpSpPr>
          <p:pic>
            <p:nvPicPr>
              <p:cNvPr descr="Ein Bild, das Text, Schrift, Grafiken, Screenshot enthält.&#10;&#10;Automatisch generierte Beschreibung" id="157" name="Google Shape;157;p1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609597" y="5436722"/>
                <a:ext cx="1644246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Schrift, Grafiken, Logo, Screenshot enthält.&#10;&#10;Automatisch generierte Beschreibung" id="158" name="Google Shape;158;p1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2445867" y="5436722"/>
                <a:ext cx="861328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Schwarz, Dunkelheit enthält.&#10;&#10;Automatisch generierte Beschreibung" id="159" name="Google Shape;159;p1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3499219" y="5436722"/>
                <a:ext cx="180000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Logo, Grafiken, Symbol, Clipart enthält.&#10;&#10;Automatisch generierte Beschreibung" id="160" name="Google Shape;160;p1"/>
              <p:cNvPicPr preferRelativeResize="0"/>
              <p:nvPr/>
            </p:nvPicPr>
            <p:blipFill rotWithShape="1">
              <a:blip r:embed="rId6">
                <a:alphaModFix/>
              </a:blip>
              <a:srcRect b="0" l="0" r="0" t="0"/>
              <a:stretch/>
            </p:blipFill>
            <p:spPr>
              <a:xfrm>
                <a:off x="5491243" y="5436722"/>
                <a:ext cx="837209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Text, Logo, Design, Darstellung enthält.&#10;&#10;Automatisch generierte Beschreibung" id="161" name="Google Shape;161;p1"/>
              <p:cNvPicPr preferRelativeResize="0"/>
              <p:nvPr/>
            </p:nvPicPr>
            <p:blipFill rotWithShape="1">
              <a:blip r:embed="rId7">
                <a:alphaModFix/>
              </a:blip>
              <a:srcRect b="0" l="0" r="0" t="0"/>
              <a:stretch/>
            </p:blipFill>
            <p:spPr>
              <a:xfrm>
                <a:off x="6520476" y="5421223"/>
                <a:ext cx="2278481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Symbol, Grafiken, Flagge enthält.&#10;&#10;Automatisch generierte Beschreibung" id="162" name="Google Shape;162;p1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8990981" y="5421223"/>
                <a:ext cx="70073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descr="KNUST Logo" id="163" name="Google Shape;163;p1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10373069" y="5326428"/>
              <a:ext cx="581621" cy="7344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64" name="Google Shape;164;p1"/>
          <p:cNvGrpSpPr/>
          <p:nvPr/>
        </p:nvGrpSpPr>
        <p:grpSpPr>
          <a:xfrm>
            <a:off x="1622838" y="139853"/>
            <a:ext cx="9360000" cy="1377319"/>
            <a:chOff x="1622838" y="139853"/>
            <a:chExt cx="9360000" cy="1377319"/>
          </a:xfrm>
        </p:grpSpPr>
        <p:pic>
          <p:nvPicPr>
            <p:cNvPr id="165" name="Google Shape;165;p1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1622838" y="139853"/>
              <a:ext cx="9360000" cy="13773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Text, Schrift, Grafiken, weiß enthält.&#10;&#10;Automatisch generierte Beschreibung" id="166" name="Google Shape;166;p1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5218909" y="300517"/>
              <a:ext cx="2646279" cy="9363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67" name="Google Shape;167;p1"/>
          <p:cNvPicPr preferRelativeResize="0"/>
          <p:nvPr/>
        </p:nvPicPr>
        <p:blipFill rotWithShape="1">
          <a:blip r:embed="rId12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12"/>
          <p:cNvSpPr txBox="1"/>
          <p:nvPr/>
        </p:nvSpPr>
        <p:spPr>
          <a:xfrm>
            <a:off x="907604" y="-77661"/>
            <a:ext cx="4643635" cy="15241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de-DE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is Remote Sensing?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de-DE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Atmosphere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271" name="Google Shape;271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273" name="Google Shape;273;p12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12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01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508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5" name="Google Shape;275;p12"/>
          <p:cNvSpPr txBox="1"/>
          <p:nvPr/>
        </p:nvSpPr>
        <p:spPr>
          <a:xfrm>
            <a:off x="8223843" y="1201957"/>
            <a:ext cx="3580200" cy="505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de-DE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From the sun to the Earth and back to the sensor, electromagnetic energy passes through the atmosphere twice.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de-DE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Much of the incident energy is absorbed and scattered by gases and aerosols in the atmosphere before reaching the Earth’s surface.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de-DE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Atmospheric correction removes the scattering and absorption effects from the atmosphere to obtain the surface reflectance characterizing surface properties.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6" name="Google Shape;276;p12"/>
          <p:cNvSpPr txBox="1"/>
          <p:nvPr>
            <p:ph idx="11" type="ftr"/>
          </p:nvPr>
        </p:nvSpPr>
        <p:spPr>
          <a:xfrm>
            <a:off x="3581401" y="6356350"/>
            <a:ext cx="4752974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EOCap4Africa – TB 01a Definition, Historical Background and Applications </a:t>
            </a:r>
            <a:endParaRPr/>
          </a:p>
        </p:txBody>
      </p:sp>
      <p:grpSp>
        <p:nvGrpSpPr>
          <p:cNvPr id="277" name="Google Shape;277;p12"/>
          <p:cNvGrpSpPr/>
          <p:nvPr/>
        </p:nvGrpSpPr>
        <p:grpSpPr>
          <a:xfrm>
            <a:off x="992121" y="2101935"/>
            <a:ext cx="7229863" cy="3863722"/>
            <a:chOff x="992121" y="2101935"/>
            <a:chExt cx="7229863" cy="3863722"/>
          </a:xfrm>
        </p:grpSpPr>
        <p:pic>
          <p:nvPicPr>
            <p:cNvPr id="278" name="Google Shape;278;p12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992121" y="2101935"/>
              <a:ext cx="7200000" cy="380290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9" name="Google Shape;279;p12"/>
            <p:cNvSpPr txBox="1"/>
            <p:nvPr/>
          </p:nvSpPr>
          <p:spPr>
            <a:xfrm>
              <a:off x="6836776" y="5719436"/>
              <a:ext cx="964734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de-DE" sz="10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EORC, 2023 </a:t>
              </a:r>
              <a:endParaRPr/>
            </a:p>
          </p:txBody>
        </p:sp>
        <p:sp>
          <p:nvSpPr>
            <p:cNvPr id="280" name="Google Shape;280;p12"/>
            <p:cNvSpPr/>
            <p:nvPr/>
          </p:nvSpPr>
          <p:spPr>
            <a:xfrm>
              <a:off x="7304314" y="4735286"/>
              <a:ext cx="917670" cy="456647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10"/>
          <p:cNvSpPr txBox="1"/>
          <p:nvPr/>
        </p:nvSpPr>
        <p:spPr>
          <a:xfrm>
            <a:off x="907604" y="-77661"/>
            <a:ext cx="4643635" cy="15241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de-DE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is Remote Sensing?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de-DE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Vegetation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287" name="Google Shape;287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8" name="Google Shape;288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289" name="Google Shape;289;p10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90" name="Google Shape;290;p10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01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508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1" name="Google Shape;291;p10"/>
          <p:cNvSpPr txBox="1"/>
          <p:nvPr/>
        </p:nvSpPr>
        <p:spPr>
          <a:xfrm>
            <a:off x="8192121" y="1810793"/>
            <a:ext cx="3580200" cy="42164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de-DE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Certain pigments in plant leaves strongly absorb wavelengths of visible (red) light.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de-DE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leaves themselves strongly reflect wavelengths of near-infrared light, which is invisible to human eyes.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de-DE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 a plant canopy changes from early growth to late-season maturity and senescence, these reflectance properties also change.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de-DE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Since we can't see infrared radiation, we see healthy vegetation as green.</a:t>
            </a:r>
            <a:endParaRPr/>
          </a:p>
        </p:txBody>
      </p:sp>
      <p:sp>
        <p:nvSpPr>
          <p:cNvPr id="292" name="Google Shape;292;p10"/>
          <p:cNvSpPr txBox="1"/>
          <p:nvPr>
            <p:ph idx="11" type="ftr"/>
          </p:nvPr>
        </p:nvSpPr>
        <p:spPr>
          <a:xfrm>
            <a:off x="3581401" y="6356350"/>
            <a:ext cx="4752974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EOCap4Africa – TB 01a Definition, Historical Background and Applications </a:t>
            </a:r>
            <a:endParaRPr/>
          </a:p>
        </p:txBody>
      </p:sp>
      <p:grpSp>
        <p:nvGrpSpPr>
          <p:cNvPr id="293" name="Google Shape;293;p10"/>
          <p:cNvGrpSpPr/>
          <p:nvPr/>
        </p:nvGrpSpPr>
        <p:grpSpPr>
          <a:xfrm>
            <a:off x="907604" y="1467184"/>
            <a:ext cx="7200000" cy="4691249"/>
            <a:chOff x="907604" y="1467184"/>
            <a:chExt cx="7200000" cy="4691249"/>
          </a:xfrm>
        </p:grpSpPr>
        <p:pic>
          <p:nvPicPr>
            <p:cNvPr descr="Ein Bild, das Text, Screenshot, Reihe, Diagramm enthält.&#10;&#10;Automatisch generierte Beschreibung" id="294" name="Google Shape;294;p10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907604" y="1467184"/>
              <a:ext cx="7200000" cy="469124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95" name="Google Shape;295;p10"/>
            <p:cNvSpPr txBox="1"/>
            <p:nvPr/>
          </p:nvSpPr>
          <p:spPr>
            <a:xfrm>
              <a:off x="7151917" y="5895883"/>
              <a:ext cx="941614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de-DE" sz="10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Elowitz, 2013</a:t>
              </a:r>
              <a:endParaRPr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11"/>
          <p:cNvSpPr txBox="1"/>
          <p:nvPr/>
        </p:nvSpPr>
        <p:spPr>
          <a:xfrm>
            <a:off x="907604" y="-77661"/>
            <a:ext cx="4643635" cy="15241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de-DE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is Remote Sensing?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de-DE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Water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302" name="Google Shape;302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304" name="Google Shape;304;p11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05" name="Google Shape;305;p11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01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508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6" name="Google Shape;306;p11"/>
          <p:cNvSpPr txBox="1"/>
          <p:nvPr/>
        </p:nvSpPr>
        <p:spPr>
          <a:xfrm>
            <a:off x="8192121" y="1268246"/>
            <a:ext cx="3580200" cy="46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de-DE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Longer visible wavelengths (green and red) and near-infrared radiation are absorbed more by water than shorter visible wavelengths (blue)—so water usually looks blue or blue-green.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de-DE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Satellites provide the capability to map optically active components of the upper water column in inland and near-shore waters. </a:t>
            </a:r>
            <a:br>
              <a:rPr b="0" i="0" lang="de-DE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de-DE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de-DE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7" name="Google Shape;307;p11"/>
          <p:cNvSpPr txBox="1"/>
          <p:nvPr>
            <p:ph idx="11" type="ftr"/>
          </p:nvPr>
        </p:nvSpPr>
        <p:spPr>
          <a:xfrm>
            <a:off x="3581401" y="6356350"/>
            <a:ext cx="4752974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EOCap4Africa – TB 01a Definition, Historical Background and Applications </a:t>
            </a:r>
            <a:endParaRPr/>
          </a:p>
        </p:txBody>
      </p:sp>
      <p:grpSp>
        <p:nvGrpSpPr>
          <p:cNvPr id="308" name="Google Shape;308;p11"/>
          <p:cNvGrpSpPr/>
          <p:nvPr/>
        </p:nvGrpSpPr>
        <p:grpSpPr>
          <a:xfrm>
            <a:off x="907604" y="1355248"/>
            <a:ext cx="7200000" cy="4855407"/>
            <a:chOff x="907604" y="1355248"/>
            <a:chExt cx="7200000" cy="4855407"/>
          </a:xfrm>
        </p:grpSpPr>
        <p:pic>
          <p:nvPicPr>
            <p:cNvPr id="309" name="Google Shape;309;p11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907604" y="1355248"/>
              <a:ext cx="7200000" cy="485540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10" name="Google Shape;310;p11"/>
            <p:cNvSpPr txBox="1"/>
            <p:nvPr/>
          </p:nvSpPr>
          <p:spPr>
            <a:xfrm>
              <a:off x="6733733" y="5933965"/>
              <a:ext cx="1373871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de-DE" sz="10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Steves, J. (2017)</a:t>
              </a:r>
              <a:endParaRPr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13"/>
          <p:cNvSpPr txBox="1"/>
          <p:nvPr>
            <p:ph type="title"/>
          </p:nvPr>
        </p:nvSpPr>
        <p:spPr>
          <a:xfrm>
            <a:off x="3503341" y="2316589"/>
            <a:ext cx="5185318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de-DE">
                <a:latin typeface="Calibri"/>
                <a:ea typeface="Calibri"/>
                <a:cs typeface="Calibri"/>
                <a:sym typeface="Calibri"/>
              </a:rPr>
              <a:t>Historical Background</a:t>
            </a:r>
            <a:endParaRPr/>
          </a:p>
        </p:txBody>
      </p:sp>
      <p:pic>
        <p:nvPicPr>
          <p:cNvPr id="316" name="Google Shape;316;p13"/>
          <p:cNvPicPr preferRelativeResize="0"/>
          <p:nvPr/>
        </p:nvPicPr>
        <p:blipFill rotWithShape="1">
          <a:blip r:embed="rId3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draußen, Gras, Baum, Landschaft enthält.&#10;&#10;Automatisch generierte Beschreibung" id="317" name="Google Shape;317;p13"/>
          <p:cNvPicPr preferRelativeResize="0"/>
          <p:nvPr/>
        </p:nvPicPr>
        <p:blipFill rotWithShape="1">
          <a:blip r:embed="rId4">
            <a:alphaModFix amt="20000"/>
          </a:blip>
          <a:srcRect b="0" l="0" r="0" t="0"/>
          <a:stretch/>
        </p:blipFill>
        <p:spPr>
          <a:xfrm>
            <a:off x="1596000" y="1146273"/>
            <a:ext cx="9000000" cy="4565454"/>
          </a:xfrm>
          <a:prstGeom prst="rect">
            <a:avLst/>
          </a:prstGeom>
          <a:noFill/>
          <a:ln>
            <a:noFill/>
          </a:ln>
        </p:spPr>
      </p:pic>
      <p:sp>
        <p:nvSpPr>
          <p:cNvPr id="318" name="Google Shape;318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319" name="Google Shape;319;p13"/>
          <p:cNvSpPr txBox="1"/>
          <p:nvPr>
            <p:ph idx="11" type="ftr"/>
          </p:nvPr>
        </p:nvSpPr>
        <p:spPr>
          <a:xfrm>
            <a:off x="3581401" y="6356350"/>
            <a:ext cx="4752974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EOCap4Africa – TB 01a Definition, Historical Background and Applications </a:t>
            </a:r>
            <a:endParaRPr/>
          </a:p>
        </p:txBody>
      </p:sp>
      <p:pic>
        <p:nvPicPr>
          <p:cNvPr descr="Ein Bild, das Schwarz, Dunkelheit enthält.&#10;&#10;Automatisch generierte Beschreibung" id="320" name="Google Shape;320;p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in Bild, das Schwarz, Dunkelheit enthält.&#10;&#10;Automatisch generierte Beschreibung" id="326" name="Google Shape;326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7" name="Google Shape;327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328" name="Google Shape;328;p14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29" name="Google Shape;329;p14"/>
          <p:cNvSpPr txBox="1"/>
          <p:nvPr/>
        </p:nvSpPr>
        <p:spPr>
          <a:xfrm>
            <a:off x="902757" y="27640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de-DE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Historical Background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0" name="Google Shape;330;p14"/>
          <p:cNvSpPr txBox="1"/>
          <p:nvPr/>
        </p:nvSpPr>
        <p:spPr>
          <a:xfrm>
            <a:off x="1073247" y="1131268"/>
            <a:ext cx="10688768" cy="13459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de-DE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Earth Observation began just after the invention of photography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de-DE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first known aerial photograph was captured in 1858 from balloon by Gaspar Felix Tournachon </a:t>
            </a:r>
            <a:br>
              <a:rPr b="0" i="0" lang="de-DE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de-DE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(known as “Nadar”) - French photographer and balloonist. 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de-DE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very first view was taken over the French village Petit-Becetre from 80 meters above the ground. </a:t>
            </a:r>
            <a:endParaRPr b="0" i="0" sz="1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1" name="Google Shape;331;p14"/>
          <p:cNvSpPr txBox="1"/>
          <p:nvPr>
            <p:ph idx="11" type="ftr"/>
          </p:nvPr>
        </p:nvSpPr>
        <p:spPr>
          <a:xfrm>
            <a:off x="3581401" y="6356350"/>
            <a:ext cx="4752974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EOCap4Africa – TB 01a Definition, Historical Background and Applications </a:t>
            </a:r>
            <a:endParaRPr/>
          </a:p>
        </p:txBody>
      </p:sp>
      <p:pic>
        <p:nvPicPr>
          <p:cNvPr id="332" name="Google Shape;332;p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416000" y="2636472"/>
            <a:ext cx="9360000" cy="3530526"/>
          </a:xfrm>
          <a:prstGeom prst="rect">
            <a:avLst/>
          </a:prstGeom>
          <a:noFill/>
          <a:ln>
            <a:noFill/>
          </a:ln>
        </p:spPr>
      </p:pic>
      <p:sp>
        <p:nvSpPr>
          <p:cNvPr id="333" name="Google Shape;333;p14"/>
          <p:cNvSpPr txBox="1"/>
          <p:nvPr/>
        </p:nvSpPr>
        <p:spPr>
          <a:xfrm>
            <a:off x="1416000" y="6107200"/>
            <a:ext cx="30000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000">
                <a:solidFill>
                  <a:schemeClr val="dk1"/>
                </a:solidFill>
              </a:rPr>
              <a:t>Daumier (1862) </a:t>
            </a:r>
            <a:endParaRPr sz="10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in Bild, das Schwarz, Dunkelheit enthält.&#10;&#10;Automatisch generierte Beschreibung" id="339" name="Google Shape;339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40" name="Google Shape;340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341" name="Google Shape;341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02757" y="1107980"/>
            <a:ext cx="7843550" cy="50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" name="Google Shape;342;p15"/>
          <p:cNvPicPr preferRelativeResize="0"/>
          <p:nvPr/>
        </p:nvPicPr>
        <p:blipFill rotWithShape="1">
          <a:blip r:embed="rId5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43" name="Google Shape;343;p15"/>
          <p:cNvSpPr txBox="1"/>
          <p:nvPr/>
        </p:nvSpPr>
        <p:spPr>
          <a:xfrm>
            <a:off x="902757" y="112704"/>
            <a:ext cx="8476913" cy="13542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de-DE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Historical Background – Satellite Remote Sensing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1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4" name="Google Shape;344;p15"/>
          <p:cNvSpPr txBox="1"/>
          <p:nvPr/>
        </p:nvSpPr>
        <p:spPr>
          <a:xfrm>
            <a:off x="8896350" y="1079405"/>
            <a:ext cx="3114900" cy="546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1" i="0" lang="de-DE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NASA’s first program, TIROS-1 </a:t>
            </a:r>
            <a:r>
              <a:rPr b="0" i="0" lang="de-DE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started in </a:t>
            </a:r>
            <a:r>
              <a:rPr b="1" i="0" lang="de-DE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1960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de-DE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first full-scale weather satellite 🡪 first television footage of cloud patterns from space was produced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de-DE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mission provided the first accurate weather forecast based on satellite data. 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de-DE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Shortly after the first weather mission in  </a:t>
            </a:r>
            <a:r>
              <a:rPr b="1" i="0" lang="de-DE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1962</a:t>
            </a:r>
            <a:r>
              <a:rPr b="0" i="0" lang="de-DE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b="1" i="0" lang="de-DE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TIROS began providing continuous coverage of Earth’s weather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5" name="Google Shape;345;p15"/>
          <p:cNvSpPr txBox="1"/>
          <p:nvPr>
            <p:ph idx="11" type="ftr"/>
          </p:nvPr>
        </p:nvSpPr>
        <p:spPr>
          <a:xfrm>
            <a:off x="3581401" y="6356350"/>
            <a:ext cx="4752974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EOCap4Africa – TB 01a Definition, Historical Background and Applications 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in Bild, das Schwarz, Dunkelheit enthält.&#10;&#10;Automatisch generierte Beschreibung" id="351" name="Google Shape;351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52" name="Google Shape;352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353" name="Google Shape;353;p16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54" name="Google Shape;354;p16"/>
          <p:cNvSpPr txBox="1"/>
          <p:nvPr/>
        </p:nvSpPr>
        <p:spPr>
          <a:xfrm>
            <a:off x="902757" y="112704"/>
            <a:ext cx="8476913" cy="13542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de-DE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Historical Background – Satellite Remote Sensing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1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5" name="Google Shape;355;p16"/>
          <p:cNvSpPr txBox="1"/>
          <p:nvPr/>
        </p:nvSpPr>
        <p:spPr>
          <a:xfrm>
            <a:off x="992820" y="2096805"/>
            <a:ext cx="5039999" cy="31188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1" i="0" lang="de-DE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1968 with mission Apollo 8 three astronauts were sent to space, into the Moon and returned safely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de-DE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With that event, the new era of satellite missions observing planet Earth starts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de-DE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More and more sophisticated instruments are developed to observe the Earth, using not only visual light but also other wavelengths of the electromagnetic spectrum.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56" name="Google Shape;356;p16"/>
          <p:cNvGrpSpPr/>
          <p:nvPr/>
        </p:nvGrpSpPr>
        <p:grpSpPr>
          <a:xfrm>
            <a:off x="6532090" y="1210732"/>
            <a:ext cx="5583874" cy="5040420"/>
            <a:chOff x="992820" y="1079405"/>
            <a:chExt cx="5583874" cy="5040420"/>
          </a:xfrm>
        </p:grpSpPr>
        <p:pic>
          <p:nvPicPr>
            <p:cNvPr descr="Ein Bild, das Mond, Planet, Kugel, Raum enthält.&#10;&#10;Automatisch generierte Beschreibung" id="357" name="Google Shape;357;p16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992820" y="1079405"/>
              <a:ext cx="5040000" cy="5040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58" name="Google Shape;358;p16"/>
            <p:cNvSpPr txBox="1"/>
            <p:nvPr/>
          </p:nvSpPr>
          <p:spPr>
            <a:xfrm>
              <a:off x="4622634" y="5812048"/>
              <a:ext cx="1954060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de-DE" sz="14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NASA/Bill Anders</a:t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59" name="Google Shape;359;p16"/>
          <p:cNvSpPr txBox="1"/>
          <p:nvPr>
            <p:ph idx="11" type="ftr"/>
          </p:nvPr>
        </p:nvSpPr>
        <p:spPr>
          <a:xfrm>
            <a:off x="3581401" y="6356350"/>
            <a:ext cx="4752974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EOCap4Africa – TB 01a Definition, Historical Background and Applications 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in Bild, das Schwarz, Dunkelheit enthält.&#10;&#10;Automatisch generierte Beschreibung" id="365" name="Google Shape;365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66" name="Google Shape;366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367" name="Google Shape;367;p17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68" name="Google Shape;368;p17"/>
          <p:cNvSpPr txBox="1"/>
          <p:nvPr/>
        </p:nvSpPr>
        <p:spPr>
          <a:xfrm>
            <a:off x="900063" y="-65712"/>
            <a:ext cx="8476913" cy="13542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de-DE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Earth Observation today</a:t>
            </a:r>
            <a:endParaRPr b="1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1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9" name="Google Shape;369;p17"/>
          <p:cNvSpPr txBox="1"/>
          <p:nvPr/>
        </p:nvSpPr>
        <p:spPr>
          <a:xfrm>
            <a:off x="902757" y="933063"/>
            <a:ext cx="11289243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de-DE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1972 NASA</a:t>
            </a:r>
            <a:r>
              <a:rPr b="0" i="0" lang="de-DE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launched the satellite named</a:t>
            </a:r>
            <a:r>
              <a:rPr b="1" i="0" lang="de-DE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Earth Resources Technology Satellite (ETRS-1)</a:t>
            </a:r>
            <a:r>
              <a:rPr b="0" i="0" lang="de-DE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renamed later to </a:t>
            </a:r>
            <a:r>
              <a:rPr b="1" i="0" lang="de-DE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Landsat</a:t>
            </a:r>
            <a:r>
              <a:rPr b="0" i="0" lang="de-DE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With this mission, a long-running series of multispectral remote-imaging satellites began. 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0" name="Google Shape;370;p17"/>
          <p:cNvSpPr txBox="1"/>
          <p:nvPr>
            <p:ph idx="11" type="ftr"/>
          </p:nvPr>
        </p:nvSpPr>
        <p:spPr>
          <a:xfrm>
            <a:off x="3581401" y="6356350"/>
            <a:ext cx="4752974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EOCap4Africa – TB 01a Definition, Historical Background and Applications </a:t>
            </a:r>
            <a:endParaRPr/>
          </a:p>
        </p:txBody>
      </p:sp>
      <p:grpSp>
        <p:nvGrpSpPr>
          <p:cNvPr id="371" name="Google Shape;371;p17"/>
          <p:cNvGrpSpPr/>
          <p:nvPr/>
        </p:nvGrpSpPr>
        <p:grpSpPr>
          <a:xfrm>
            <a:off x="2242621" y="1854823"/>
            <a:ext cx="7750465" cy="4320000"/>
            <a:chOff x="2242621" y="1854823"/>
            <a:chExt cx="7750465" cy="4320000"/>
          </a:xfrm>
        </p:grpSpPr>
        <p:pic>
          <p:nvPicPr>
            <p:cNvPr descr="Ein Bild, das Screenshot, Text, Diagramm, 3D-Modellierung enthält.&#10;&#10;Automatisch generierte Beschreibung" id="372" name="Google Shape;372;p17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2242621" y="1854823"/>
              <a:ext cx="7706758" cy="4320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73" name="Google Shape;373;p17"/>
            <p:cNvSpPr txBox="1"/>
            <p:nvPr/>
          </p:nvSpPr>
          <p:spPr>
            <a:xfrm>
              <a:off x="9105900" y="5914310"/>
              <a:ext cx="887186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de-DE" sz="10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NASA, 2023</a:t>
              </a:r>
              <a:endParaRPr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in Bild, das Schwarz, Dunkelheit enthält.&#10;&#10;Automatisch generierte Beschreibung" id="379" name="Google Shape;379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80" name="Google Shape;380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381" name="Google Shape;381;p18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82" name="Google Shape;382;p18"/>
          <p:cNvSpPr txBox="1"/>
          <p:nvPr/>
        </p:nvSpPr>
        <p:spPr>
          <a:xfrm>
            <a:off x="947361" y="-65712"/>
            <a:ext cx="8476913" cy="13542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de-DE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Earth Observation today</a:t>
            </a:r>
            <a:endParaRPr b="1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1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3" name="Google Shape;383;p18"/>
          <p:cNvSpPr txBox="1"/>
          <p:nvPr/>
        </p:nvSpPr>
        <p:spPr>
          <a:xfrm>
            <a:off x="947361" y="854842"/>
            <a:ext cx="11289243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de-DE" sz="2000" u="none" cap="none" strike="noStrike">
                <a:solidFill>
                  <a:srgbClr val="363636"/>
                </a:solidFill>
                <a:latin typeface="Calibri"/>
                <a:ea typeface="Calibri"/>
                <a:cs typeface="Calibri"/>
                <a:sym typeface="Calibri"/>
              </a:rPr>
              <a:t>In 1974 </a:t>
            </a:r>
            <a:r>
              <a:rPr b="0" i="0" lang="de-DE" sz="2000" u="none" cap="none" strike="noStrike">
                <a:solidFill>
                  <a:srgbClr val="363636"/>
                </a:solidFill>
                <a:latin typeface="Calibri"/>
                <a:ea typeface="Calibri"/>
                <a:cs typeface="Calibri"/>
                <a:sym typeface="Calibri"/>
              </a:rPr>
              <a:t>NASA launches the Synchronous Meteorological Satellite, the first spacecraft to observe </a:t>
            </a:r>
            <a:br>
              <a:rPr b="0" i="0" lang="de-DE" sz="2000" u="none" cap="none" strike="noStrike">
                <a:solidFill>
                  <a:srgbClr val="363636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de-DE" sz="2000" u="none" cap="none" strike="noStrike">
                <a:solidFill>
                  <a:srgbClr val="363636"/>
                </a:solidFill>
                <a:latin typeface="Calibri"/>
                <a:ea typeface="Calibri"/>
                <a:cs typeface="Calibri"/>
                <a:sym typeface="Calibri"/>
              </a:rPr>
              <a:t>Earth from geosynchronous orbit and the forerunner of today’s GOES (Geostationary Operational </a:t>
            </a:r>
            <a:br>
              <a:rPr b="0" i="0" lang="de-DE" sz="2000" u="none" cap="none" strike="noStrike">
                <a:solidFill>
                  <a:srgbClr val="363636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de-DE" sz="2000" u="none" cap="none" strike="noStrike">
                <a:solidFill>
                  <a:srgbClr val="363636"/>
                </a:solidFill>
                <a:latin typeface="Calibri"/>
                <a:ea typeface="Calibri"/>
                <a:cs typeface="Calibri"/>
                <a:sym typeface="Calibri"/>
              </a:rPr>
              <a:t>Environmental Satellite) series, leading to improved data for weather forecasters.</a:t>
            </a:r>
            <a:r>
              <a:rPr b="0" i="0" lang="de-DE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4" name="Google Shape;384;p18"/>
          <p:cNvSpPr txBox="1"/>
          <p:nvPr>
            <p:ph idx="11" type="ftr"/>
          </p:nvPr>
        </p:nvSpPr>
        <p:spPr>
          <a:xfrm>
            <a:off x="3581401" y="6356350"/>
            <a:ext cx="4752974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EOCap4Africa – TB 01a Definition, Historical Background and Applications </a:t>
            </a:r>
            <a:endParaRPr/>
          </a:p>
        </p:txBody>
      </p:sp>
      <p:grpSp>
        <p:nvGrpSpPr>
          <p:cNvPr id="385" name="Google Shape;385;p18"/>
          <p:cNvGrpSpPr/>
          <p:nvPr/>
        </p:nvGrpSpPr>
        <p:grpSpPr>
          <a:xfrm>
            <a:off x="2198216" y="1980909"/>
            <a:ext cx="7795567" cy="4320000"/>
            <a:chOff x="2198216" y="1980909"/>
            <a:chExt cx="7795567" cy="4320000"/>
          </a:xfrm>
        </p:grpSpPr>
        <p:pic>
          <p:nvPicPr>
            <p:cNvPr id="386" name="Google Shape;386;p18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2198216" y="1980909"/>
              <a:ext cx="7795567" cy="4320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87" name="Google Shape;387;p18"/>
            <p:cNvSpPr txBox="1"/>
            <p:nvPr/>
          </p:nvSpPr>
          <p:spPr>
            <a:xfrm>
              <a:off x="8763000" y="6054688"/>
              <a:ext cx="908957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de-DE" sz="10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NOAA, 2023</a:t>
              </a:r>
              <a:endParaRPr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in Bild, das Schwarz, Dunkelheit enthält.&#10;&#10;Automatisch generierte Beschreibung" id="393" name="Google Shape;393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94" name="Google Shape;394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395" name="Google Shape;395;p19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96" name="Google Shape;396;p19"/>
          <p:cNvSpPr txBox="1"/>
          <p:nvPr/>
        </p:nvSpPr>
        <p:spPr>
          <a:xfrm>
            <a:off x="947361" y="-65712"/>
            <a:ext cx="8476913" cy="13542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de-DE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Earth Observation today</a:t>
            </a:r>
            <a:endParaRPr b="1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1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7" name="Google Shape;397;p19"/>
          <p:cNvSpPr txBox="1"/>
          <p:nvPr/>
        </p:nvSpPr>
        <p:spPr>
          <a:xfrm>
            <a:off x="947361" y="913379"/>
            <a:ext cx="11289243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de-DE" sz="2000" u="none" cap="none" strike="noStrike">
                <a:solidFill>
                  <a:srgbClr val="363636"/>
                </a:solidFill>
                <a:latin typeface="Calibri"/>
                <a:ea typeface="Calibri"/>
                <a:cs typeface="Calibri"/>
                <a:sym typeface="Calibri"/>
              </a:rPr>
              <a:t>In 1978 t</a:t>
            </a:r>
            <a:r>
              <a:rPr b="0" i="0" lang="de-DE" sz="2000" u="none" cap="none" strike="noStrike">
                <a:solidFill>
                  <a:srgbClr val="363636"/>
                </a:solidFill>
                <a:latin typeface="Calibri"/>
                <a:ea typeface="Calibri"/>
                <a:cs typeface="Calibri"/>
                <a:sym typeface="Calibri"/>
              </a:rPr>
              <a:t>he Nimbus-7 satellite was launched carrying the Total Ozone Mapping Spectrometer, which eventually confirms the existence of the Antarctic ozone hole, leading to international restrictions on </a:t>
            </a:r>
            <a:br>
              <a:rPr b="0" i="0" lang="de-DE" sz="2000" u="none" cap="none" strike="noStrike">
                <a:solidFill>
                  <a:srgbClr val="363636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de-DE" sz="2000" u="none" cap="none" strike="noStrike">
                <a:solidFill>
                  <a:srgbClr val="363636"/>
                </a:solidFill>
                <a:latin typeface="Calibri"/>
                <a:ea typeface="Calibri"/>
                <a:cs typeface="Calibri"/>
                <a:sym typeface="Calibri"/>
              </a:rPr>
              <a:t>the use of chlorofluorocarbon chemicals.</a:t>
            </a:r>
            <a:r>
              <a:rPr b="0" i="0" lang="de-DE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98" name="Google Shape;398;p19"/>
          <p:cNvGrpSpPr/>
          <p:nvPr/>
        </p:nvGrpSpPr>
        <p:grpSpPr>
          <a:xfrm>
            <a:off x="3216000" y="1969997"/>
            <a:ext cx="5760001" cy="4320000"/>
            <a:chOff x="3216000" y="1969997"/>
            <a:chExt cx="5760001" cy="4320000"/>
          </a:xfrm>
        </p:grpSpPr>
        <p:pic>
          <p:nvPicPr>
            <p:cNvPr descr="Ein Bild, das Transport, Satellit, Raum, Raumstation enthält.&#10;&#10;Automatisch generierte Beschreibung" id="399" name="Google Shape;399;p19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216000" y="1969997"/>
              <a:ext cx="5760000" cy="4320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00" name="Google Shape;400;p19"/>
            <p:cNvSpPr txBox="1"/>
            <p:nvPr/>
          </p:nvSpPr>
          <p:spPr>
            <a:xfrm>
              <a:off x="8158843" y="6038477"/>
              <a:ext cx="817158" cy="24618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b="0" i="0" lang="de-DE" sz="10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NASA, 2023</a:t>
              </a:r>
              <a:endPara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01" name="Google Shape;401;p19"/>
          <p:cNvSpPr txBox="1"/>
          <p:nvPr>
            <p:ph idx="11" type="ftr"/>
          </p:nvPr>
        </p:nvSpPr>
        <p:spPr>
          <a:xfrm>
            <a:off x="3581401" y="6356350"/>
            <a:ext cx="4752974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EOCap4Africa – TB 01a Definition, Historical Background and Applications 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in Bild, das draußen, Gras, Baum, Landschaft enthält.&#10;&#10;Automatisch generierte Beschreibung" id="172" name="Google Shape;172;p2"/>
          <p:cNvPicPr preferRelativeResize="0"/>
          <p:nvPr/>
        </p:nvPicPr>
        <p:blipFill rotWithShape="1">
          <a:blip r:embed="rId3">
            <a:alphaModFix amt="20000"/>
          </a:blip>
          <a:srcRect b="0" l="0" r="0" t="0"/>
          <a:stretch/>
        </p:blipFill>
        <p:spPr>
          <a:xfrm>
            <a:off x="1596000" y="1146273"/>
            <a:ext cx="9000000" cy="4565454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2"/>
          <p:cNvSpPr txBox="1"/>
          <p:nvPr>
            <p:ph type="title"/>
          </p:nvPr>
        </p:nvSpPr>
        <p:spPr>
          <a:xfrm>
            <a:off x="4647270" y="2766218"/>
            <a:ext cx="2897459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de-DE">
                <a:latin typeface="Calibri"/>
                <a:ea typeface="Calibri"/>
                <a:cs typeface="Calibri"/>
                <a:sym typeface="Calibri"/>
              </a:rPr>
              <a:t>Definitions</a:t>
            </a:r>
            <a:endParaRPr/>
          </a:p>
        </p:txBody>
      </p:sp>
      <p:pic>
        <p:nvPicPr>
          <p:cNvPr id="174" name="Google Shape;174;p2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176" name="Google Shape;176;p2"/>
          <p:cNvSpPr txBox="1"/>
          <p:nvPr>
            <p:ph idx="11" type="ftr"/>
          </p:nvPr>
        </p:nvSpPr>
        <p:spPr>
          <a:xfrm>
            <a:off x="3581401" y="6356350"/>
            <a:ext cx="4752974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EOCap4Africa – TB 01a Definition, Historical Background and Applications </a:t>
            </a:r>
            <a:endParaRPr/>
          </a:p>
        </p:txBody>
      </p:sp>
      <p:pic>
        <p:nvPicPr>
          <p:cNvPr descr="Ein Bild, das Schwarz, Dunkelheit enthält.&#10;&#10;Automatisch generierte Beschreibung" id="177" name="Google Shape;177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in Bild, das Schwarz, Dunkelheit enthält.&#10;&#10;Automatisch generierte Beschreibung" id="407" name="Google Shape;407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08" name="Google Shape;408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409" name="Google Shape;409;p20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10" name="Google Shape;410;p20"/>
          <p:cNvSpPr txBox="1"/>
          <p:nvPr/>
        </p:nvSpPr>
        <p:spPr>
          <a:xfrm>
            <a:off x="947361" y="-65712"/>
            <a:ext cx="8476913" cy="13542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de-DE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Earth Observation today</a:t>
            </a:r>
            <a:endParaRPr b="1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1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1" name="Google Shape;411;p20"/>
          <p:cNvSpPr txBox="1"/>
          <p:nvPr/>
        </p:nvSpPr>
        <p:spPr>
          <a:xfrm>
            <a:off x="8826954" y="4999734"/>
            <a:ext cx="3008110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de-DE" sz="2000" u="none" cap="none" strike="noStrike">
                <a:solidFill>
                  <a:srgbClr val="363636"/>
                </a:solidFill>
                <a:latin typeface="Calibri"/>
                <a:ea typeface="Calibri"/>
                <a:cs typeface="Calibri"/>
                <a:sym typeface="Calibri"/>
              </a:rPr>
              <a:t>1991: </a:t>
            </a:r>
            <a:r>
              <a:rPr b="0" i="0" lang="de-DE" sz="2000" u="none" cap="none" strike="noStrike">
                <a:solidFill>
                  <a:srgbClr val="363636"/>
                </a:solidFill>
                <a:latin typeface="Calibri"/>
                <a:ea typeface="Calibri"/>
                <a:cs typeface="Calibri"/>
                <a:sym typeface="Calibri"/>
              </a:rPr>
              <a:t>The European Space Agency launches its first Earth-observing satellite, </a:t>
            </a:r>
            <a:r>
              <a:rPr b="1" i="0" lang="de-DE" sz="2000" u="none" cap="none" strike="noStrike">
                <a:solidFill>
                  <a:srgbClr val="363636"/>
                </a:solidFill>
                <a:latin typeface="Calibri"/>
                <a:ea typeface="Calibri"/>
                <a:cs typeface="Calibri"/>
                <a:sym typeface="Calibri"/>
              </a:rPr>
              <a:t>ERS-1</a:t>
            </a:r>
            <a:r>
              <a:rPr b="0" i="0" lang="de-DE" sz="2000" u="none" cap="none" strike="noStrike">
                <a:solidFill>
                  <a:srgbClr val="363636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r>
              <a:rPr b="0" i="0" lang="de-DE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Text, Screenshot, Natur, Stein enthält.&#10;&#10;Automatisch generierte Beschreibung" id="412" name="Google Shape;412;p2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386683" y="889997"/>
            <a:ext cx="5292497" cy="54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13" name="Google Shape;413;p20"/>
          <p:cNvSpPr txBox="1"/>
          <p:nvPr>
            <p:ph idx="11" type="ftr"/>
          </p:nvPr>
        </p:nvSpPr>
        <p:spPr>
          <a:xfrm>
            <a:off x="3581401" y="6356350"/>
            <a:ext cx="4752974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EOCap4Africa – TB 01a Definition, Historical Background and Applications 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" name="Google Shape;419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77264" y="1752792"/>
            <a:ext cx="7237472" cy="468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Schwarz, Dunkelheit enthält.&#10;&#10;Automatisch generierte Beschreibung" id="420" name="Google Shape;420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21" name="Google Shape;421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422" name="Google Shape;422;p21"/>
          <p:cNvPicPr preferRelativeResize="0"/>
          <p:nvPr/>
        </p:nvPicPr>
        <p:blipFill rotWithShape="1">
          <a:blip r:embed="rId5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23" name="Google Shape;423;p21"/>
          <p:cNvSpPr txBox="1"/>
          <p:nvPr/>
        </p:nvSpPr>
        <p:spPr>
          <a:xfrm>
            <a:off x="947361" y="-65712"/>
            <a:ext cx="8476913" cy="13542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de-DE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Earth Observation today</a:t>
            </a:r>
            <a:endParaRPr b="1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1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4" name="Google Shape;424;p21"/>
          <p:cNvSpPr txBox="1"/>
          <p:nvPr/>
        </p:nvSpPr>
        <p:spPr>
          <a:xfrm>
            <a:off x="947361" y="943487"/>
            <a:ext cx="11289243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de-DE" sz="2000" u="none" cap="none" strike="noStrike">
                <a:solidFill>
                  <a:srgbClr val="363636"/>
                </a:solidFill>
                <a:latin typeface="Calibri"/>
                <a:ea typeface="Calibri"/>
                <a:cs typeface="Calibri"/>
                <a:sym typeface="Calibri"/>
              </a:rPr>
              <a:t>2003: </a:t>
            </a:r>
            <a:r>
              <a:rPr b="0" i="0" lang="de-DE" sz="2000" u="none" cap="none" strike="noStrike">
                <a:solidFill>
                  <a:srgbClr val="363636"/>
                </a:solidFill>
                <a:latin typeface="Calibri"/>
                <a:ea typeface="Calibri"/>
                <a:cs typeface="Calibri"/>
                <a:sym typeface="Calibri"/>
              </a:rPr>
              <a:t>International governments launch the Global Earth Observation System of Systems (GEOSS), a worldwide network meant to knit together the international Earth-monitoring capabilities.</a:t>
            </a:r>
            <a:r>
              <a:rPr b="0" i="0" lang="de-DE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5" name="Google Shape;425;p21"/>
          <p:cNvSpPr txBox="1"/>
          <p:nvPr>
            <p:ph idx="11" type="ftr"/>
          </p:nvPr>
        </p:nvSpPr>
        <p:spPr>
          <a:xfrm>
            <a:off x="3581401" y="6356350"/>
            <a:ext cx="4752974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EOCap4Africa – TB 01a Definition, Historical Background and Applications </a:t>
            </a:r>
            <a:endParaRPr/>
          </a:p>
        </p:txBody>
      </p:sp>
      <p:sp>
        <p:nvSpPr>
          <p:cNvPr id="426" name="Google Shape;426;p21"/>
          <p:cNvSpPr txBox="1"/>
          <p:nvPr/>
        </p:nvSpPr>
        <p:spPr>
          <a:xfrm>
            <a:off x="8681359" y="6110129"/>
            <a:ext cx="851126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-DE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ESRI, 2023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22"/>
          <p:cNvSpPr txBox="1"/>
          <p:nvPr>
            <p:ph type="title"/>
          </p:nvPr>
        </p:nvSpPr>
        <p:spPr>
          <a:xfrm>
            <a:off x="4572842" y="2263426"/>
            <a:ext cx="3046315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de-DE">
                <a:latin typeface="Calibri"/>
                <a:ea typeface="Calibri"/>
                <a:cs typeface="Calibri"/>
                <a:sym typeface="Calibri"/>
              </a:rPr>
              <a:t>Applications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32" name="Google Shape;432;p22"/>
          <p:cNvPicPr preferRelativeResize="0"/>
          <p:nvPr/>
        </p:nvPicPr>
        <p:blipFill rotWithShape="1">
          <a:blip r:embed="rId3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draußen, Gras, Baum, Landschaft enthält.&#10;&#10;Automatisch generierte Beschreibung" id="433" name="Google Shape;433;p22"/>
          <p:cNvPicPr preferRelativeResize="0"/>
          <p:nvPr/>
        </p:nvPicPr>
        <p:blipFill rotWithShape="1">
          <a:blip r:embed="rId4">
            <a:alphaModFix amt="20000"/>
          </a:blip>
          <a:srcRect b="0" l="0" r="0" t="0"/>
          <a:stretch/>
        </p:blipFill>
        <p:spPr>
          <a:xfrm>
            <a:off x="1596000" y="1146273"/>
            <a:ext cx="9000000" cy="4565454"/>
          </a:xfrm>
          <a:prstGeom prst="rect">
            <a:avLst/>
          </a:prstGeom>
          <a:noFill/>
          <a:ln>
            <a:noFill/>
          </a:ln>
        </p:spPr>
      </p:pic>
      <p:sp>
        <p:nvSpPr>
          <p:cNvPr id="434" name="Google Shape;434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435" name="Google Shape;435;p22"/>
          <p:cNvSpPr txBox="1"/>
          <p:nvPr>
            <p:ph idx="11" type="ftr"/>
          </p:nvPr>
        </p:nvSpPr>
        <p:spPr>
          <a:xfrm>
            <a:off x="3581401" y="6356350"/>
            <a:ext cx="4752974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EOCap4Africa – TB 01a Definition, Historical Background and Applications </a:t>
            </a:r>
            <a:endParaRPr/>
          </a:p>
        </p:txBody>
      </p:sp>
      <p:pic>
        <p:nvPicPr>
          <p:cNvPr descr="Ein Bild, das Schwarz, Dunkelheit enthält.&#10;&#10;Automatisch generierte Beschreibung" id="436" name="Google Shape;436;p2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23"/>
          <p:cNvSpPr txBox="1"/>
          <p:nvPr/>
        </p:nvSpPr>
        <p:spPr>
          <a:xfrm>
            <a:off x="907604" y="-77661"/>
            <a:ext cx="4643635" cy="15241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de-DE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Applications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de-DE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Disasters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443" name="Google Shape;443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44" name="Google Shape;444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445" name="Google Shape;445;p23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46" name="Google Shape;446;p23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01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508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47" name="Google Shape;447;p23"/>
          <p:cNvGrpSpPr/>
          <p:nvPr/>
        </p:nvGrpSpPr>
        <p:grpSpPr>
          <a:xfrm>
            <a:off x="999180" y="1566697"/>
            <a:ext cx="11031719" cy="4706112"/>
            <a:chOff x="999180" y="1566697"/>
            <a:chExt cx="11031719" cy="4706112"/>
          </a:xfrm>
        </p:grpSpPr>
        <p:pic>
          <p:nvPicPr>
            <p:cNvPr descr="Ein Bild, das Luftfotografie, Vogelperspektive, Luftbild, draußen enthält.&#10;&#10;Automatisch generierte Beschreibung" id="448" name="Google Shape;448;p23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999180" y="1579753"/>
              <a:ext cx="7680000" cy="468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Text, Logo, Screenshot, Schrift enthält.&#10;&#10;Automatisch generierte Beschreibung" id="449" name="Google Shape;449;p23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7727123" y="1566697"/>
              <a:ext cx="4303776" cy="470611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50" name="Google Shape;450;p23"/>
          <p:cNvSpPr txBox="1"/>
          <p:nvPr>
            <p:ph idx="11" type="ftr"/>
          </p:nvPr>
        </p:nvSpPr>
        <p:spPr>
          <a:xfrm>
            <a:off x="3581401" y="6356350"/>
            <a:ext cx="4752974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EOCap4Africa – TB 01a Definition, Historical Background and Applications </a:t>
            </a:r>
            <a:endParaRPr/>
          </a:p>
        </p:txBody>
      </p:sp>
      <p:sp>
        <p:nvSpPr>
          <p:cNvPr id="451" name="Google Shape;451;p23"/>
          <p:cNvSpPr txBox="1"/>
          <p:nvPr/>
        </p:nvSpPr>
        <p:spPr>
          <a:xfrm>
            <a:off x="999180" y="5992737"/>
            <a:ext cx="927724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-DE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Johari, 2018</a:t>
            </a:r>
            <a:endParaRPr/>
          </a:p>
        </p:txBody>
      </p:sp>
      <p:sp>
        <p:nvSpPr>
          <p:cNvPr id="452" name="Google Shape;452;p23"/>
          <p:cNvSpPr txBox="1"/>
          <p:nvPr/>
        </p:nvSpPr>
        <p:spPr>
          <a:xfrm>
            <a:off x="11103175" y="5916934"/>
            <a:ext cx="927724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-DE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Johari, 2018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24"/>
          <p:cNvSpPr txBox="1"/>
          <p:nvPr/>
        </p:nvSpPr>
        <p:spPr>
          <a:xfrm>
            <a:off x="907604" y="-77661"/>
            <a:ext cx="4643635" cy="15241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de-DE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Applications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de-DE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Health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459" name="Google Shape;459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60" name="Google Shape;460;p2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461" name="Google Shape;461;p24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62" name="Google Shape;462;p24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01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508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Ein Bild, das Himmel, draußen, Pflanze, Natur enthält.&#10;&#10;Automatisch generierte Beschreibung" id="463" name="Google Shape;463;p2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830899" y="953316"/>
            <a:ext cx="3200000" cy="180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Text, Screenshot, Software, Onlinewerbung enthält.&#10;&#10;Automatisch generierte Beschreibung" id="464" name="Google Shape;464;p2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12019" y="1515841"/>
            <a:ext cx="7561003" cy="46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65" name="Google Shape;465;p24"/>
          <p:cNvSpPr txBox="1"/>
          <p:nvPr>
            <p:ph idx="11" type="ftr"/>
          </p:nvPr>
        </p:nvSpPr>
        <p:spPr>
          <a:xfrm>
            <a:off x="3581401" y="6356350"/>
            <a:ext cx="4752974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EOCap4Africa – TB 01a Definition, Historical Background and Applications </a:t>
            </a:r>
            <a:endParaRPr/>
          </a:p>
        </p:txBody>
      </p:sp>
      <p:sp>
        <p:nvSpPr>
          <p:cNvPr id="466" name="Google Shape;466;p24"/>
          <p:cNvSpPr txBox="1"/>
          <p:nvPr/>
        </p:nvSpPr>
        <p:spPr>
          <a:xfrm>
            <a:off x="8977166" y="5949620"/>
            <a:ext cx="927724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-DE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Rojo, 2022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25"/>
          <p:cNvSpPr txBox="1"/>
          <p:nvPr/>
        </p:nvSpPr>
        <p:spPr>
          <a:xfrm>
            <a:off x="907604" y="-77661"/>
            <a:ext cx="4643635" cy="15241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de-DE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Applications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de-DE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Energy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473" name="Google Shape;473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74" name="Google Shape;474;p2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475" name="Google Shape;475;p25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76" name="Google Shape;476;p25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01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508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7" name="Google Shape;477;p25"/>
          <p:cNvSpPr txBox="1"/>
          <p:nvPr/>
        </p:nvSpPr>
        <p:spPr>
          <a:xfrm>
            <a:off x="9061979" y="6163155"/>
            <a:ext cx="3938674" cy="3139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de-DE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Global light pollution. Lorenz, 2020.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Karte, Erde, Screenshot, Text enthält.&#10;&#10;Automatisch generierte Beschreibung" id="478" name="Google Shape;478;p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1445934"/>
            <a:ext cx="12192000" cy="4724400"/>
          </a:xfrm>
          <a:prstGeom prst="rect">
            <a:avLst/>
          </a:prstGeom>
          <a:noFill/>
          <a:ln>
            <a:noFill/>
          </a:ln>
        </p:spPr>
      </p:pic>
      <p:sp>
        <p:nvSpPr>
          <p:cNvPr id="479" name="Google Shape;479;p25"/>
          <p:cNvSpPr txBox="1"/>
          <p:nvPr>
            <p:ph idx="11" type="ftr"/>
          </p:nvPr>
        </p:nvSpPr>
        <p:spPr>
          <a:xfrm>
            <a:off x="3581401" y="6356350"/>
            <a:ext cx="4752974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EOCap4Africa – TB 01a Definition, Historical Background and Applications 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in Bild, das Erde, Farbigkeit, Kreativität, Kunst enthält.&#10;&#10;Automatisch generierte Beschreibung" id="485" name="Google Shape;485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05208" y="788591"/>
            <a:ext cx="9360000" cy="46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86" name="Google Shape;486;p26"/>
          <p:cNvSpPr txBox="1"/>
          <p:nvPr/>
        </p:nvSpPr>
        <p:spPr>
          <a:xfrm>
            <a:off x="907604" y="-77661"/>
            <a:ext cx="4643635" cy="15241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de-DE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Applications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de-DE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Climate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487" name="Google Shape;487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88" name="Google Shape;488;p2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489" name="Google Shape;489;p26"/>
          <p:cNvPicPr preferRelativeResize="0"/>
          <p:nvPr/>
        </p:nvPicPr>
        <p:blipFill rotWithShape="1">
          <a:blip r:embed="rId5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90" name="Google Shape;490;p26"/>
          <p:cNvSpPr txBox="1"/>
          <p:nvPr/>
        </p:nvSpPr>
        <p:spPr>
          <a:xfrm>
            <a:off x="915930" y="5514199"/>
            <a:ext cx="11196124" cy="8402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Modis SST</a:t>
            </a:r>
            <a:r>
              <a:rPr b="0" i="0" lang="de-DE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This mosaic shows global sea surface temperatures for May 2001 and was derived from many images from a NASA satellite instrument called MODIS. As the oceans cover 70% of the planet measuring sea surface temperature is important for monitoring global heating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1" name="Google Shape;491;p26"/>
          <p:cNvSpPr txBox="1"/>
          <p:nvPr>
            <p:ph idx="11" type="ftr"/>
          </p:nvPr>
        </p:nvSpPr>
        <p:spPr>
          <a:xfrm>
            <a:off x="3581401" y="6356350"/>
            <a:ext cx="4752974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EOCap4Africa – TB 01a Definition, Historical Background and Applications </a:t>
            </a:r>
            <a:endParaRPr/>
          </a:p>
        </p:txBody>
      </p:sp>
      <p:sp>
        <p:nvSpPr>
          <p:cNvPr id="492" name="Google Shape;492;p26"/>
          <p:cNvSpPr txBox="1"/>
          <p:nvPr/>
        </p:nvSpPr>
        <p:spPr>
          <a:xfrm>
            <a:off x="9198717" y="5100220"/>
            <a:ext cx="927724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-DE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NASA, 2023</a:t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27"/>
          <p:cNvSpPr txBox="1"/>
          <p:nvPr/>
        </p:nvSpPr>
        <p:spPr>
          <a:xfrm>
            <a:off x="907604" y="-77661"/>
            <a:ext cx="4643635" cy="15241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de-DE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Applications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de-DE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Weather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499" name="Google Shape;499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00" name="Google Shape;500;p2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501" name="Google Shape;501;p27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502" name="Google Shape;502;p27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01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508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3" name="Google Shape;503;p27"/>
          <p:cNvSpPr txBox="1"/>
          <p:nvPr/>
        </p:nvSpPr>
        <p:spPr>
          <a:xfrm>
            <a:off x="915930" y="5571349"/>
            <a:ext cx="11196124" cy="8402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new map, made using COWVR’s new observations, shows Earth’s microwave emissions at a frequency that </a:t>
            </a:r>
            <a:r>
              <a:rPr b="1" i="0" lang="de-DE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provides information on the strength of winds at the ocean surface</a:t>
            </a:r>
            <a:r>
              <a:rPr b="0" i="0" lang="de-DE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the </a:t>
            </a:r>
            <a:r>
              <a:rPr b="1" i="0" lang="de-DE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amount of water in clouds</a:t>
            </a:r>
            <a:r>
              <a:rPr b="0" i="0" lang="de-DE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and the </a:t>
            </a:r>
            <a:r>
              <a:rPr b="1" i="0" lang="de-DE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amount of water vapor in the atmosphere</a:t>
            </a:r>
            <a:r>
              <a:rPr b="0" i="0" lang="de-DE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04" name="Google Shape;504;p27"/>
          <p:cNvGrpSpPr/>
          <p:nvPr/>
        </p:nvGrpSpPr>
        <p:grpSpPr>
          <a:xfrm>
            <a:off x="0" y="1370274"/>
            <a:ext cx="12341864" cy="4215053"/>
            <a:chOff x="0" y="1370274"/>
            <a:chExt cx="12341864" cy="4215053"/>
          </a:xfrm>
        </p:grpSpPr>
        <p:pic>
          <p:nvPicPr>
            <p:cNvPr descr="Ein Bild, das Kinderkunst, Karte, Kunst, Bild enthält.&#10;&#10;Automatisch generierte Beschreibung" id="505" name="Google Shape;505;p27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0" y="1370274"/>
              <a:ext cx="12192000" cy="417695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06" name="Google Shape;506;p27"/>
            <p:cNvSpPr txBox="1"/>
            <p:nvPr/>
          </p:nvSpPr>
          <p:spPr>
            <a:xfrm>
              <a:off x="10446389" y="5215995"/>
              <a:ext cx="1895475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NASA/JPL-Caltech</a:t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07" name="Google Shape;507;p27"/>
          <p:cNvSpPr txBox="1"/>
          <p:nvPr>
            <p:ph idx="11" type="ftr"/>
          </p:nvPr>
        </p:nvSpPr>
        <p:spPr>
          <a:xfrm>
            <a:off x="3581401" y="6356350"/>
            <a:ext cx="4752974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EOCap4Africa – TB 01a Definition, Historical Background and Applications </a:t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28"/>
          <p:cNvSpPr txBox="1"/>
          <p:nvPr/>
        </p:nvSpPr>
        <p:spPr>
          <a:xfrm>
            <a:off x="907604" y="-77661"/>
            <a:ext cx="4643635" cy="15241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de-DE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Applications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de-DE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Agriculture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514" name="Google Shape;514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15" name="Google Shape;515;p2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516" name="Google Shape;516;p28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517" name="Google Shape;517;p28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01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508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Ein Bild, das Karte, Baum, Natur enthält.&#10;&#10;Automatisch generierte Beschreibung" id="518" name="Google Shape;518;p2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80181" y="433400"/>
            <a:ext cx="5423836" cy="57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19" name="Google Shape;519;p28"/>
          <p:cNvSpPr/>
          <p:nvPr/>
        </p:nvSpPr>
        <p:spPr>
          <a:xfrm>
            <a:off x="9101746" y="4576543"/>
            <a:ext cx="2853716" cy="163121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r>
              <a:rPr b="0" i="0" lang="de-DE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Full sized image of Grand View, Idaho agricultural region acquired by SSTL </a:t>
            </a:r>
            <a:br>
              <a:rPr b="0" i="0" lang="de-DE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de-DE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S1-4 satellite 25th June 2020 at sub 1m.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0" name="Google Shape;520;p28"/>
          <p:cNvSpPr txBox="1"/>
          <p:nvPr>
            <p:ph idx="11" type="ftr"/>
          </p:nvPr>
        </p:nvSpPr>
        <p:spPr>
          <a:xfrm>
            <a:off x="3581401" y="6356350"/>
            <a:ext cx="4752974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EOCap4Africa – TB 01a Definition, Historical Background and Applications </a:t>
            </a:r>
            <a:endParaRPr/>
          </a:p>
        </p:txBody>
      </p:sp>
      <p:sp>
        <p:nvSpPr>
          <p:cNvPr id="521" name="Google Shape;521;p28"/>
          <p:cNvSpPr txBox="1"/>
          <p:nvPr/>
        </p:nvSpPr>
        <p:spPr>
          <a:xfrm>
            <a:off x="3681513" y="5847144"/>
            <a:ext cx="927724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-DE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Surrey, 2024</a:t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29"/>
          <p:cNvSpPr txBox="1"/>
          <p:nvPr/>
        </p:nvSpPr>
        <p:spPr>
          <a:xfrm>
            <a:off x="907604" y="-77661"/>
            <a:ext cx="4643635" cy="15241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de-DE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Applications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de-DE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Ecosystems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528" name="Google Shape;528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29" name="Google Shape;529;p2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530" name="Google Shape;530;p29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31" name="Google Shape;531;p29"/>
          <p:cNvGrpSpPr/>
          <p:nvPr/>
        </p:nvGrpSpPr>
        <p:grpSpPr>
          <a:xfrm>
            <a:off x="1841454" y="1513400"/>
            <a:ext cx="8905786" cy="4680000"/>
            <a:chOff x="1841454" y="1513400"/>
            <a:chExt cx="8905786" cy="4680000"/>
          </a:xfrm>
        </p:grpSpPr>
        <p:pic>
          <p:nvPicPr>
            <p:cNvPr descr="Ein Bild, das Satellit, Transport, Raum, Weltraum enthält.&#10;&#10;Automatisch generierte Beschreibung" id="532" name="Google Shape;532;p29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1841454" y="1513400"/>
              <a:ext cx="8509091" cy="4680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33" name="Google Shape;533;p29"/>
            <p:cNvSpPr txBox="1"/>
            <p:nvPr/>
          </p:nvSpPr>
          <p:spPr>
            <a:xfrm>
              <a:off x="8851765" y="5824068"/>
              <a:ext cx="1895475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b="0" i="0" lang="de-DE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Medium, 2021</a:t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34" name="Google Shape;534;p29"/>
          <p:cNvSpPr txBox="1"/>
          <p:nvPr>
            <p:ph idx="11" type="ftr"/>
          </p:nvPr>
        </p:nvSpPr>
        <p:spPr>
          <a:xfrm>
            <a:off x="3581401" y="6356350"/>
            <a:ext cx="4752974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EOCap4Africa – TB 01a Definition, Historical Background and Applications 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in Bild, das Schwarz, Dunkelheit enthält.&#10;&#10;Automatisch generierte Beschreibung" id="183" name="Google Shape;183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185" name="Google Shape;185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138700" y="1129270"/>
            <a:ext cx="7843500" cy="50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3"/>
          <p:cNvPicPr preferRelativeResize="0"/>
          <p:nvPr/>
        </p:nvPicPr>
        <p:blipFill rotWithShape="1">
          <a:blip r:embed="rId5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3"/>
          <p:cNvSpPr txBox="1"/>
          <p:nvPr/>
        </p:nvSpPr>
        <p:spPr>
          <a:xfrm>
            <a:off x="902757" y="11270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de-DE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Earth Observation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3"/>
          <p:cNvSpPr txBox="1"/>
          <p:nvPr>
            <p:ph idx="11" type="ftr"/>
          </p:nvPr>
        </p:nvSpPr>
        <p:spPr>
          <a:xfrm>
            <a:off x="3581401" y="6356350"/>
            <a:ext cx="4752974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EOCap4Africa – TB 01a Definition, Historical Background and Applications </a:t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9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30"/>
          <p:cNvSpPr txBox="1"/>
          <p:nvPr/>
        </p:nvSpPr>
        <p:spPr>
          <a:xfrm>
            <a:off x="907604" y="-77661"/>
            <a:ext cx="4643635" cy="15241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de-DE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Applications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de-DE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Water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541" name="Google Shape;541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42" name="Google Shape;542;p3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543" name="Google Shape;543;p30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544" name="Google Shape;544;p30"/>
          <p:cNvSpPr txBox="1"/>
          <p:nvPr/>
        </p:nvSpPr>
        <p:spPr>
          <a:xfrm>
            <a:off x="1273687" y="5668821"/>
            <a:ext cx="11432663" cy="5909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STREAM interface showing Chlorophyll-a pigment (mg/m3) concentrations in the Chesapeake Bay and </a:t>
            </a:r>
            <a:br>
              <a:rPr b="0" i="0" lang="de-DE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de-DE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Potomac River obtained from Sentinel-2 MultiSpectral Instrument (MSI) measurements on August 18, 2023.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reenshot, Text, Erde, Karte enthält.&#10;&#10;Automatisch generierte Beschreibung" id="545" name="Google Shape;545;p3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099661" y="1347057"/>
            <a:ext cx="8462466" cy="43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46" name="Google Shape;546;p30"/>
          <p:cNvSpPr txBox="1"/>
          <p:nvPr>
            <p:ph idx="11" type="ftr"/>
          </p:nvPr>
        </p:nvSpPr>
        <p:spPr>
          <a:xfrm>
            <a:off x="3581401" y="6356350"/>
            <a:ext cx="4752974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EOCap4Africa – TB 01a Definition, Historical Background and Applications </a:t>
            </a:r>
            <a:endParaRPr/>
          </a:p>
        </p:txBody>
      </p:sp>
      <p:sp>
        <p:nvSpPr>
          <p:cNvPr id="547" name="Google Shape;547;p30"/>
          <p:cNvSpPr txBox="1"/>
          <p:nvPr/>
        </p:nvSpPr>
        <p:spPr>
          <a:xfrm>
            <a:off x="10667738" y="5449112"/>
            <a:ext cx="927724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-DE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NASA, 2024</a:t>
            </a:r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2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p31"/>
          <p:cNvSpPr txBox="1"/>
          <p:nvPr/>
        </p:nvSpPr>
        <p:spPr>
          <a:xfrm>
            <a:off x="907604" y="-77661"/>
            <a:ext cx="4643635" cy="15241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de-DE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Applications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de-DE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Wetlands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554" name="Google Shape;554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55" name="Google Shape;555;p3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556" name="Google Shape;556;p31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557" name="Google Shape;557;p31"/>
          <p:cNvSpPr txBox="1"/>
          <p:nvPr/>
        </p:nvSpPr>
        <p:spPr>
          <a:xfrm>
            <a:off x="2304913" y="5747954"/>
            <a:ext cx="7492911" cy="5909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de-DE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Lake County, Illinois, taken in 2015 by the USDA National Agriculture Imagery Program to assess the condition of wetlands.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Karte enthält.&#10;&#10;Automatisch generierte Beschreibung mit mittlerer Zuverlässigkeit" id="558" name="Google Shape;558;p3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394175" y="1462879"/>
            <a:ext cx="7403649" cy="43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59" name="Google Shape;559;p31"/>
          <p:cNvSpPr txBox="1"/>
          <p:nvPr>
            <p:ph idx="11" type="ftr"/>
          </p:nvPr>
        </p:nvSpPr>
        <p:spPr>
          <a:xfrm>
            <a:off x="3581401" y="6356350"/>
            <a:ext cx="4752974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EOCap4Africa – TB 01a Definition, Historical Background and Applications </a:t>
            </a:r>
            <a:endParaRPr/>
          </a:p>
        </p:txBody>
      </p:sp>
      <p:sp>
        <p:nvSpPr>
          <p:cNvPr id="560" name="Google Shape;560;p31"/>
          <p:cNvSpPr txBox="1"/>
          <p:nvPr/>
        </p:nvSpPr>
        <p:spPr>
          <a:xfrm>
            <a:off x="9887086" y="5536658"/>
            <a:ext cx="1174455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-DE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Taddeo, 2021</a:t>
            </a:r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32"/>
          <p:cNvSpPr txBox="1"/>
          <p:nvPr>
            <p:ph type="ctrTitle"/>
          </p:nvPr>
        </p:nvSpPr>
        <p:spPr>
          <a:xfrm>
            <a:off x="1177632" y="2586648"/>
            <a:ext cx="9755206" cy="276892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4E79"/>
              </a:buClr>
              <a:buSzPts val="4000"/>
              <a:buFont typeface="Calibri"/>
              <a:buNone/>
            </a:pPr>
            <a:r>
              <a:rPr b="1" i="0" lang="de-DE" sz="40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Thank you for your attention!</a:t>
            </a:r>
            <a:br>
              <a:rPr b="1" i="0" lang="de-DE" sz="40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1" i="0" lang="de-DE" sz="31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1" i="0" lang="de-DE" sz="31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1" i="0" lang="de-DE" sz="31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de-DE" sz="1050"/>
            </a:br>
            <a:endParaRPr b="1" sz="3600">
              <a:solidFill>
                <a:srgbClr val="2E75B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6" name="Google Shape;566;p32"/>
          <p:cNvSpPr txBox="1"/>
          <p:nvPr/>
        </p:nvSpPr>
        <p:spPr>
          <a:xfrm>
            <a:off x="1259145" y="4087500"/>
            <a:ext cx="59301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de-DE" sz="1800" u="none" cap="none" strike="noStrike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Dr. Insa Otte (on behalf of the EOCap4Africa Team) and colleagues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D4D4D"/>
              </a:buClr>
              <a:buSzPts val="1600"/>
              <a:buFont typeface="Arial"/>
              <a:buNone/>
            </a:pPr>
            <a:r>
              <a:rPr b="0" i="0" lang="de-DE" sz="1600" u="none" cap="none" strike="noStrike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insa.otte@uni-wuerzburg.de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7" name="Google Shape;567;p3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grpSp>
        <p:nvGrpSpPr>
          <p:cNvPr id="568" name="Google Shape;568;p32"/>
          <p:cNvGrpSpPr/>
          <p:nvPr/>
        </p:nvGrpSpPr>
        <p:grpSpPr>
          <a:xfrm>
            <a:off x="1622838" y="139853"/>
            <a:ext cx="9360000" cy="1377319"/>
            <a:chOff x="1622838" y="139853"/>
            <a:chExt cx="9360000" cy="1377319"/>
          </a:xfrm>
        </p:grpSpPr>
        <p:pic>
          <p:nvPicPr>
            <p:cNvPr id="569" name="Google Shape;569;p32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622838" y="139853"/>
              <a:ext cx="9360000" cy="13773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Text, Schrift, Grafiken, weiß enthält.&#10;&#10;Automatisch generierte Beschreibung" id="570" name="Google Shape;570;p32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5218909" y="300517"/>
              <a:ext cx="2646279" cy="9363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71" name="Google Shape;571;p32"/>
          <p:cNvPicPr preferRelativeResize="0"/>
          <p:nvPr/>
        </p:nvPicPr>
        <p:blipFill rotWithShape="1">
          <a:blip r:embed="rId5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72" name="Google Shape;572;p32"/>
          <p:cNvGrpSpPr/>
          <p:nvPr/>
        </p:nvGrpSpPr>
        <p:grpSpPr>
          <a:xfrm>
            <a:off x="1259143" y="5677378"/>
            <a:ext cx="9855759" cy="749899"/>
            <a:chOff x="1098931" y="5326428"/>
            <a:chExt cx="9855759" cy="749899"/>
          </a:xfrm>
        </p:grpSpPr>
        <p:grpSp>
          <p:nvGrpSpPr>
            <p:cNvPr id="573" name="Google Shape;573;p32"/>
            <p:cNvGrpSpPr/>
            <p:nvPr/>
          </p:nvGrpSpPr>
          <p:grpSpPr>
            <a:xfrm>
              <a:off x="1098931" y="5340828"/>
              <a:ext cx="9082114" cy="735499"/>
              <a:chOff x="609597" y="5421223"/>
              <a:chExt cx="9082114" cy="735499"/>
            </a:xfrm>
          </p:grpSpPr>
          <p:pic>
            <p:nvPicPr>
              <p:cNvPr descr="Ein Bild, das Text, Schrift, Grafiken, Screenshot enthält.&#10;&#10;Automatisch generierte Beschreibung" id="574" name="Google Shape;574;p32"/>
              <p:cNvPicPr preferRelativeResize="0"/>
              <p:nvPr/>
            </p:nvPicPr>
            <p:blipFill rotWithShape="1">
              <a:blip r:embed="rId6">
                <a:alphaModFix/>
              </a:blip>
              <a:srcRect b="0" l="0" r="0" t="0"/>
              <a:stretch/>
            </p:blipFill>
            <p:spPr>
              <a:xfrm>
                <a:off x="609597" y="5436722"/>
                <a:ext cx="1644246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Schrift, Grafiken, Logo, Screenshot enthält.&#10;&#10;Automatisch generierte Beschreibung" id="575" name="Google Shape;575;p32"/>
              <p:cNvPicPr preferRelativeResize="0"/>
              <p:nvPr/>
            </p:nvPicPr>
            <p:blipFill rotWithShape="1">
              <a:blip r:embed="rId7">
                <a:alphaModFix/>
              </a:blip>
              <a:srcRect b="0" l="0" r="0" t="0"/>
              <a:stretch/>
            </p:blipFill>
            <p:spPr>
              <a:xfrm>
                <a:off x="2445867" y="5436722"/>
                <a:ext cx="861328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Schwarz, Dunkelheit enthält.&#10;&#10;Automatisch generierte Beschreibung" id="576" name="Google Shape;576;p32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3499219" y="5436722"/>
                <a:ext cx="180000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Logo, Grafiken, Symbol, Clipart enthält.&#10;&#10;Automatisch generierte Beschreibung" id="577" name="Google Shape;577;p32"/>
              <p:cNvPicPr preferRelativeResize="0"/>
              <p:nvPr/>
            </p:nvPicPr>
            <p:blipFill rotWithShape="1">
              <a:blip r:embed="rId9">
                <a:alphaModFix/>
              </a:blip>
              <a:srcRect b="0" l="0" r="0" t="0"/>
              <a:stretch/>
            </p:blipFill>
            <p:spPr>
              <a:xfrm>
                <a:off x="5491243" y="5436722"/>
                <a:ext cx="837209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Text, Logo, Design, Darstellung enthält.&#10;&#10;Automatisch generierte Beschreibung" id="578" name="Google Shape;578;p32"/>
              <p:cNvPicPr preferRelativeResize="0"/>
              <p:nvPr/>
            </p:nvPicPr>
            <p:blipFill rotWithShape="1">
              <a:blip r:embed="rId10">
                <a:alphaModFix/>
              </a:blip>
              <a:srcRect b="0" l="0" r="0" t="0"/>
              <a:stretch/>
            </p:blipFill>
            <p:spPr>
              <a:xfrm>
                <a:off x="6520476" y="5421223"/>
                <a:ext cx="2278481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Symbol, Grafiken, Flagge enthält.&#10;&#10;Automatisch generierte Beschreibung" id="579" name="Google Shape;579;p32"/>
              <p:cNvPicPr preferRelativeResize="0"/>
              <p:nvPr/>
            </p:nvPicPr>
            <p:blipFill rotWithShape="1">
              <a:blip r:embed="rId11">
                <a:alphaModFix/>
              </a:blip>
              <a:srcRect b="0" l="0" r="0" t="0"/>
              <a:stretch/>
            </p:blipFill>
            <p:spPr>
              <a:xfrm>
                <a:off x="8990981" y="5421223"/>
                <a:ext cx="70073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descr="KNUST Logo" id="580" name="Google Shape;580;p32"/>
            <p:cNvPicPr preferRelativeResize="0"/>
            <p:nvPr/>
          </p:nvPicPr>
          <p:blipFill rotWithShape="1">
            <a:blip r:embed="rId12">
              <a:alphaModFix/>
            </a:blip>
            <a:srcRect b="0" l="0" r="0" t="0"/>
            <a:stretch/>
          </p:blipFill>
          <p:spPr>
            <a:xfrm>
              <a:off x="10373069" y="5326428"/>
              <a:ext cx="581621" cy="7344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5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45"/>
          <p:cNvSpPr txBox="1"/>
          <p:nvPr/>
        </p:nvSpPr>
        <p:spPr>
          <a:xfrm>
            <a:off x="907604" y="-77661"/>
            <a:ext cx="4643635" cy="11079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de-DE" sz="3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References</a:t>
            </a:r>
            <a:endParaRPr b="0" i="0" sz="3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Ein Bild, das Schwarz, Dunkelheit enthält.&#10;&#10;Automatisch generierte Beschreibung" id="587" name="Google Shape;587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88" name="Google Shape;588;p4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589" name="Google Shape;589;p45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590" name="Google Shape;590;p45"/>
          <p:cNvSpPr txBox="1"/>
          <p:nvPr>
            <p:ph idx="11" type="ftr"/>
          </p:nvPr>
        </p:nvSpPr>
        <p:spPr>
          <a:xfrm>
            <a:off x="3581401" y="6356350"/>
            <a:ext cx="4752974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EOCap4Africa – TB 01a Definition, Historical Background and Applications </a:t>
            </a:r>
            <a:endParaRPr/>
          </a:p>
        </p:txBody>
      </p:sp>
      <p:sp>
        <p:nvSpPr>
          <p:cNvPr id="591" name="Google Shape;591;p45"/>
          <p:cNvSpPr txBox="1"/>
          <p:nvPr/>
        </p:nvSpPr>
        <p:spPr>
          <a:xfrm>
            <a:off x="907600" y="1030300"/>
            <a:ext cx="11284500" cy="509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79400" lvl="0" marL="2794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100">
                <a:solidFill>
                  <a:schemeClr val="dk1"/>
                </a:solidFill>
              </a:rPr>
              <a:t>Black, J. W. (1860). </a:t>
            </a:r>
            <a:r>
              <a:rPr i="1" lang="de-DE" sz="1100">
                <a:solidFill>
                  <a:schemeClr val="dk1"/>
                </a:solidFill>
              </a:rPr>
              <a:t>Aerial photograph of Boston</a:t>
            </a:r>
            <a:r>
              <a:rPr lang="de-DE" sz="1100">
                <a:solidFill>
                  <a:schemeClr val="dk1"/>
                </a:solidFill>
              </a:rPr>
              <a:t> [Graphic].</a:t>
            </a:r>
            <a:r>
              <a:rPr lang="de-DE" sz="1100">
                <a:solidFill>
                  <a:schemeClr val="dk1"/>
                </a:solidFill>
                <a:uFill>
                  <a:noFill/>
                </a:u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lang="de-DE" sz="1100" u="sng">
                <a:solidFill>
                  <a:schemeClr val="dk1"/>
                </a:solidFill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https://commons.wikimedia.org/wiki/File:Aerial_photograph_of_Boston,_1860.jpg</a:t>
            </a:r>
            <a:endParaRPr sz="1100" u="sng">
              <a:solidFill>
                <a:schemeClr val="dk1"/>
              </a:solidFill>
            </a:endParaRPr>
          </a:p>
          <a:p>
            <a:pPr indent="-279400" lvl="0" marL="2794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100">
                <a:solidFill>
                  <a:schemeClr val="dk1"/>
                </a:solidFill>
              </a:rPr>
              <a:t>Byjus. (n.d.). </a:t>
            </a:r>
            <a:r>
              <a:rPr i="1" lang="de-DE" sz="1100">
                <a:solidFill>
                  <a:schemeClr val="dk1"/>
                </a:solidFill>
              </a:rPr>
              <a:t>Electromagnetic Waves</a:t>
            </a:r>
            <a:r>
              <a:rPr lang="de-DE" sz="1100">
                <a:solidFill>
                  <a:schemeClr val="dk1"/>
                </a:solidFill>
              </a:rPr>
              <a:t>. Retrieved</a:t>
            </a:r>
            <a:r>
              <a:rPr lang="de-DE" sz="1100">
                <a:solidFill>
                  <a:schemeClr val="dk1"/>
                </a:solidFill>
                <a:uFill>
                  <a:noFill/>
                </a:uFill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lang="de-DE" sz="1100" u="sng">
                <a:solidFill>
                  <a:schemeClr val="dk1"/>
                </a:solidFill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https://byjus.com/physics/electromagnetic-waves/</a:t>
            </a:r>
            <a:endParaRPr sz="1100" u="sng">
              <a:solidFill>
                <a:schemeClr val="dk1"/>
              </a:solidFill>
            </a:endParaRPr>
          </a:p>
          <a:p>
            <a:pPr indent="-279400" lvl="0" marL="2794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100">
                <a:solidFill>
                  <a:schemeClr val="dk1"/>
                </a:solidFill>
              </a:rPr>
              <a:t>Daumier, H. (1862). </a:t>
            </a:r>
            <a:r>
              <a:rPr i="1" lang="de-DE" sz="1100">
                <a:solidFill>
                  <a:schemeClr val="dk1"/>
                </a:solidFill>
              </a:rPr>
              <a:t>Nadar Élevant la Photographie à la Hauteur de l’Art</a:t>
            </a:r>
            <a:r>
              <a:rPr lang="de-DE" sz="1100">
                <a:solidFill>
                  <a:schemeClr val="dk1"/>
                </a:solidFill>
              </a:rPr>
              <a:t> [Lithograph]. The Met (26.52.4).</a:t>
            </a:r>
            <a:endParaRPr sz="1100">
              <a:solidFill>
                <a:schemeClr val="dk1"/>
              </a:solidFill>
            </a:endParaRPr>
          </a:p>
          <a:p>
            <a:pPr indent="-279400" lvl="0" marL="2794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100">
                <a:solidFill>
                  <a:schemeClr val="dk1"/>
                </a:solidFill>
              </a:rPr>
              <a:t>Elowitz, M. (n.d.). What is Imaging Spectroscopy (Hyperspectral Imaging). </a:t>
            </a:r>
            <a:r>
              <a:rPr i="1" lang="de-DE" sz="1100">
                <a:solidFill>
                  <a:schemeClr val="dk1"/>
                </a:solidFill>
              </a:rPr>
              <a:t>Markelowitz</a:t>
            </a:r>
            <a:r>
              <a:rPr lang="de-DE" sz="1100">
                <a:solidFill>
                  <a:schemeClr val="dk1"/>
                </a:solidFill>
              </a:rPr>
              <a:t>. Retrieved 2 February 2026, from</a:t>
            </a:r>
            <a:r>
              <a:rPr lang="de-DE" sz="1100">
                <a:solidFill>
                  <a:schemeClr val="dk1"/>
                </a:solidFill>
                <a:uFill>
                  <a:noFill/>
                </a:uFill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lang="de-DE" sz="1100" u="sng">
                <a:solidFill>
                  <a:schemeClr val="dk1"/>
                </a:solidFill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https://web.archive.org/web/20130614062955/https://www.markelowitz.com/Hyperspectral.html</a:t>
            </a:r>
            <a:endParaRPr sz="1100" u="sng">
              <a:solidFill>
                <a:schemeClr val="dk1"/>
              </a:solidFill>
            </a:endParaRPr>
          </a:p>
          <a:p>
            <a:pPr indent="-279400" lvl="0" marL="2794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100">
                <a:solidFill>
                  <a:schemeClr val="dk1"/>
                </a:solidFill>
              </a:rPr>
              <a:t>Esri. (2014). </a:t>
            </a:r>
            <a:r>
              <a:rPr i="1" lang="de-DE" sz="1100">
                <a:solidFill>
                  <a:schemeClr val="dk1"/>
                </a:solidFill>
              </a:rPr>
              <a:t>The Face of Our Earth: Esri’s New Partnership with GEO/GEOSS</a:t>
            </a:r>
            <a:r>
              <a:rPr lang="de-DE" sz="1100">
                <a:solidFill>
                  <a:schemeClr val="dk1"/>
                </a:solidFill>
              </a:rPr>
              <a:t>.</a:t>
            </a:r>
            <a:r>
              <a:rPr lang="de-DE" sz="1100">
                <a:solidFill>
                  <a:schemeClr val="dk1"/>
                </a:solidFill>
                <a:uFill>
                  <a:noFill/>
                </a:uFill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lang="de-DE" sz="1100" u="sng">
                <a:solidFill>
                  <a:schemeClr val="dk1"/>
                </a:solidFill>
                <a:hlinkClick r:id="rId1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https://www.esri.com/about/newsroom/insider/the-face-of-our-earth-esris-new-links-with-the-group-on-earth-observations-system-of-systems</a:t>
            </a:r>
            <a:endParaRPr sz="1100" u="sng">
              <a:solidFill>
                <a:schemeClr val="dk1"/>
              </a:solidFill>
            </a:endParaRPr>
          </a:p>
          <a:p>
            <a:pPr indent="-279400" lvl="0" marL="2794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100">
                <a:solidFill>
                  <a:schemeClr val="dk1"/>
                </a:solidFill>
              </a:rPr>
              <a:t>Gisrsstudy. (n.d.). </a:t>
            </a:r>
            <a:r>
              <a:rPr i="1" lang="de-DE" sz="1100">
                <a:solidFill>
                  <a:schemeClr val="dk1"/>
                </a:solidFill>
              </a:rPr>
              <a:t>Electromagnetic Spectrum (EMS)</a:t>
            </a:r>
            <a:r>
              <a:rPr lang="de-DE" sz="1100">
                <a:solidFill>
                  <a:schemeClr val="dk1"/>
                </a:solidFill>
              </a:rPr>
              <a:t>. Retrieved 2 February 2026, from</a:t>
            </a:r>
            <a:r>
              <a:rPr lang="de-DE" sz="1100">
                <a:solidFill>
                  <a:schemeClr val="dk1"/>
                </a:solidFill>
                <a:uFill>
                  <a:noFill/>
                </a:uFill>
                <a:hlinkClick r:id="rId1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lang="de-DE" sz="1100" u="sng">
                <a:solidFill>
                  <a:schemeClr val="dk1"/>
                </a:solidFill>
                <a:hlinkClick r:id="rId1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https://gisrsstudy.com/electromagnetic-spectrum/</a:t>
            </a:r>
            <a:endParaRPr sz="1100" u="sng">
              <a:solidFill>
                <a:schemeClr val="dk1"/>
              </a:solidFill>
            </a:endParaRPr>
          </a:p>
          <a:p>
            <a:pPr indent="-279400" lvl="0" marL="2794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100">
                <a:solidFill>
                  <a:schemeClr val="dk1"/>
                </a:solidFill>
              </a:rPr>
              <a:t>Johari, P. (n.d.). Role of GIS in Disaster Management. </a:t>
            </a:r>
            <a:r>
              <a:rPr i="1" lang="de-DE" sz="1100">
                <a:solidFill>
                  <a:schemeClr val="dk1"/>
                </a:solidFill>
              </a:rPr>
              <a:t>RMSI</a:t>
            </a:r>
            <a:r>
              <a:rPr lang="de-DE" sz="1100">
                <a:solidFill>
                  <a:schemeClr val="dk1"/>
                </a:solidFill>
              </a:rPr>
              <a:t>.</a:t>
            </a:r>
            <a:endParaRPr sz="1100">
              <a:solidFill>
                <a:schemeClr val="dk1"/>
              </a:solidFill>
            </a:endParaRPr>
          </a:p>
          <a:p>
            <a:pPr indent="-279400" lvl="0" marL="2794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100">
                <a:solidFill>
                  <a:schemeClr val="dk1"/>
                </a:solidFill>
              </a:rPr>
              <a:t>Lipták, B. (2023). Increasing Earth’s albedo to combat global warming. </a:t>
            </a:r>
            <a:r>
              <a:rPr i="1" lang="de-DE" sz="1100">
                <a:solidFill>
                  <a:schemeClr val="dk1"/>
                </a:solidFill>
              </a:rPr>
              <a:t>Control</a:t>
            </a:r>
            <a:r>
              <a:rPr lang="de-DE" sz="1100">
                <a:solidFill>
                  <a:schemeClr val="dk1"/>
                </a:solidFill>
              </a:rPr>
              <a:t>.</a:t>
            </a:r>
            <a:r>
              <a:rPr lang="de-DE" sz="1100">
                <a:solidFill>
                  <a:schemeClr val="dk1"/>
                </a:solidFill>
                <a:uFill>
                  <a:noFill/>
                </a:uFill>
                <a:hlinkClick r:id="rId1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lang="de-DE" sz="1100" u="sng">
                <a:solidFill>
                  <a:schemeClr val="dk1"/>
                </a:solidFill>
                <a:hlinkClick r:id="rId1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https://www.controlglobal.com/manipulate/article/33015346/increasing-earths-albedo-to-combat-global-warming</a:t>
            </a:r>
            <a:endParaRPr sz="1100" u="sng">
              <a:solidFill>
                <a:schemeClr val="dk1"/>
              </a:solidFill>
            </a:endParaRPr>
          </a:p>
          <a:p>
            <a:pPr indent="-279400" lvl="0" marL="2794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100">
                <a:solidFill>
                  <a:schemeClr val="dk1"/>
                </a:solidFill>
              </a:rPr>
              <a:t>Lorenz, D. (n.d.). </a:t>
            </a:r>
            <a:r>
              <a:rPr i="1" lang="de-DE" sz="1100">
                <a:solidFill>
                  <a:schemeClr val="dk1"/>
                </a:solidFill>
              </a:rPr>
              <a:t>Light pollution Atlas</a:t>
            </a:r>
            <a:r>
              <a:rPr lang="de-DE" sz="1100">
                <a:solidFill>
                  <a:schemeClr val="dk1"/>
                </a:solidFill>
              </a:rPr>
              <a:t>. Retrieved 2 February 2026, from</a:t>
            </a:r>
            <a:r>
              <a:rPr lang="de-DE" sz="1100">
                <a:solidFill>
                  <a:schemeClr val="dk1"/>
                </a:solidFill>
                <a:uFill>
                  <a:noFill/>
                </a:uFill>
                <a:hlinkClick r:id="rId1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lang="de-DE" sz="1100" u="sng">
                <a:solidFill>
                  <a:schemeClr val="dk1"/>
                </a:solidFill>
                <a:hlinkClick r:id="rId1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https://djlorenz.github.io/astronomy/lp/</a:t>
            </a:r>
            <a:endParaRPr sz="1100" u="sng">
              <a:solidFill>
                <a:schemeClr val="dk1"/>
              </a:solidFill>
            </a:endParaRPr>
          </a:p>
          <a:p>
            <a:pPr indent="-279400" lvl="0" marL="2794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100">
                <a:solidFill>
                  <a:schemeClr val="dk1"/>
                </a:solidFill>
              </a:rPr>
              <a:t>NASA. (n.d.). </a:t>
            </a:r>
            <a:r>
              <a:rPr i="1" lang="de-DE" sz="1100">
                <a:solidFill>
                  <a:schemeClr val="dk1"/>
                </a:solidFill>
              </a:rPr>
              <a:t>Sea Surface Temperature</a:t>
            </a:r>
            <a:r>
              <a:rPr lang="de-DE" sz="1100">
                <a:solidFill>
                  <a:schemeClr val="dk1"/>
                </a:solidFill>
              </a:rPr>
              <a:t>. Retrieved 2 February 2026, from</a:t>
            </a:r>
            <a:r>
              <a:rPr lang="de-DE" sz="1100">
                <a:solidFill>
                  <a:schemeClr val="dk1"/>
                </a:solidFill>
                <a:uFill>
                  <a:noFill/>
                </a:uFill>
                <a:hlinkClick r:id="rId1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lang="de-DE" sz="1100" u="sng">
                <a:solidFill>
                  <a:schemeClr val="dk1"/>
                </a:solidFill>
                <a:hlinkClick r:id="rId2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https://www.earthdata.nasa.gov/topics/ocean/sea-surface-temperature</a:t>
            </a:r>
            <a:endParaRPr sz="1100" u="sng">
              <a:solidFill>
                <a:schemeClr val="dk1"/>
              </a:solidFill>
            </a:endParaRPr>
          </a:p>
          <a:p>
            <a:pPr indent="-279400" lvl="0" marL="2794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100">
                <a:solidFill>
                  <a:schemeClr val="dk1"/>
                </a:solidFill>
              </a:rPr>
              <a:t>NASA. (2022). </a:t>
            </a:r>
            <a:r>
              <a:rPr i="1" lang="de-DE" sz="1100">
                <a:solidFill>
                  <a:schemeClr val="dk1"/>
                </a:solidFill>
              </a:rPr>
              <a:t>COWVR’s New Map</a:t>
            </a:r>
            <a:r>
              <a:rPr lang="de-DE" sz="1100">
                <a:solidFill>
                  <a:schemeClr val="dk1"/>
                </a:solidFill>
              </a:rPr>
              <a:t>.</a:t>
            </a:r>
            <a:r>
              <a:rPr lang="de-DE" sz="1100">
                <a:solidFill>
                  <a:schemeClr val="dk1"/>
                </a:solidFill>
                <a:uFill>
                  <a:noFill/>
                </a:uFill>
                <a:hlinkClick r:id="rId2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lang="de-DE" sz="1100" u="sng">
                <a:solidFill>
                  <a:schemeClr val="dk1"/>
                </a:solidFill>
                <a:hlinkClick r:id="rId2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https://science.nasa.gov/photojournal/cowvrs-new-map/</a:t>
            </a:r>
            <a:endParaRPr sz="1100" u="sng">
              <a:solidFill>
                <a:schemeClr val="dk1"/>
              </a:solidFill>
            </a:endParaRPr>
          </a:p>
          <a:p>
            <a:pPr indent="-279400" lvl="0" marL="2794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 u="sng">
              <a:solidFill>
                <a:schemeClr val="hlink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6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g3c66e69937d_1_3"/>
          <p:cNvSpPr txBox="1"/>
          <p:nvPr/>
        </p:nvSpPr>
        <p:spPr>
          <a:xfrm>
            <a:off x="907604" y="-77661"/>
            <a:ext cx="46437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de-DE" sz="3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References</a:t>
            </a:r>
            <a:endParaRPr b="0" i="0" sz="3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Ein Bild, das Schwarz, Dunkelheit enthält.&#10;&#10;Automatisch generierte Beschreibung" id="598" name="Google Shape;598;g3c66e69937d_1_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99" name="Google Shape;599;g3c66e69937d_1_3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600" name="Google Shape;600;g3c66e69937d_1_3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5" y="3163081"/>
            <a:ext cx="6768001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601" name="Google Shape;601;g3c66e69937d_1_3"/>
          <p:cNvSpPr txBox="1"/>
          <p:nvPr>
            <p:ph idx="11" type="ftr"/>
          </p:nvPr>
        </p:nvSpPr>
        <p:spPr>
          <a:xfrm>
            <a:off x="3581401" y="6356350"/>
            <a:ext cx="4752900" cy="45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EOCap4Africa – TB 01a Definition, Historical Background and Applications </a:t>
            </a:r>
            <a:endParaRPr/>
          </a:p>
        </p:txBody>
      </p:sp>
      <p:sp>
        <p:nvSpPr>
          <p:cNvPr id="602" name="Google Shape;602;g3c66e69937d_1_3"/>
          <p:cNvSpPr txBox="1"/>
          <p:nvPr/>
        </p:nvSpPr>
        <p:spPr>
          <a:xfrm>
            <a:off x="907600" y="1197825"/>
            <a:ext cx="11047800" cy="340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79400" lvl="0" marL="2794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100">
                <a:solidFill>
                  <a:schemeClr val="dk1"/>
                </a:solidFill>
              </a:rPr>
              <a:t>NASA. (2024). </a:t>
            </a:r>
            <a:r>
              <a:rPr i="1" lang="de-DE" sz="1100">
                <a:solidFill>
                  <a:schemeClr val="dk1"/>
                </a:solidFill>
              </a:rPr>
              <a:t>New Tool Provides Rapid Evaluation of Water Quality</a:t>
            </a:r>
            <a:r>
              <a:rPr lang="de-DE" sz="1100">
                <a:solidFill>
                  <a:schemeClr val="dk1"/>
                </a:solidFill>
              </a:rPr>
              <a:t>.</a:t>
            </a:r>
            <a:r>
              <a:rPr lang="de-DE" sz="1100">
                <a:solidFill>
                  <a:schemeClr val="dk1"/>
                </a:solidFill>
                <a:uFill>
                  <a:noFill/>
                </a:u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https://www.earthdata.nasa.gov/news/new-tool-provides-rapid-evaluation-water-quality</a:t>
            </a:r>
            <a:endParaRPr sz="1100">
              <a:solidFill>
                <a:schemeClr val="dk1"/>
              </a:solidFill>
            </a:endParaRPr>
          </a:p>
          <a:p>
            <a:pPr indent="-279400" lvl="0" marL="2794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100">
                <a:solidFill>
                  <a:schemeClr val="dk1"/>
                </a:solidFill>
              </a:rPr>
              <a:t>Radcliff, M. (2013). Landsat Program Timeline. </a:t>
            </a:r>
            <a:r>
              <a:rPr i="1" lang="de-DE" sz="1100">
                <a:solidFill>
                  <a:schemeClr val="dk1"/>
                </a:solidFill>
              </a:rPr>
              <a:t>NASA Scientific Vizualization Studio</a:t>
            </a:r>
            <a:r>
              <a:rPr lang="de-DE" sz="1100">
                <a:solidFill>
                  <a:schemeClr val="dk1"/>
                </a:solidFill>
              </a:rPr>
              <a:t>.</a:t>
            </a:r>
            <a:r>
              <a:rPr lang="de-DE" sz="1100">
                <a:solidFill>
                  <a:schemeClr val="dk1"/>
                </a:solidFill>
                <a:uFill>
                  <a:noFill/>
                </a:uFill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https://svs.gsfc.nasa.gov/11433/</a:t>
            </a:r>
            <a:endParaRPr sz="1100">
              <a:solidFill>
                <a:schemeClr val="dk1"/>
              </a:solidFill>
            </a:endParaRPr>
          </a:p>
          <a:p>
            <a:pPr indent="-279400" lvl="0" marL="2794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100">
                <a:solidFill>
                  <a:schemeClr val="dk1"/>
                </a:solidFill>
              </a:rPr>
              <a:t>Rojo, J., Romero-Morte, J., Lara, B., Quirós, E., Richardson, A. D., &amp; Pérez-Badia, R. (2022). Biological-based and remote sensing techniques to link vegetative and reproductive development and assess pollen emission in Mediterranean grasses. </a:t>
            </a:r>
            <a:r>
              <a:rPr i="1" lang="de-DE" sz="1100">
                <a:solidFill>
                  <a:schemeClr val="dk1"/>
                </a:solidFill>
              </a:rPr>
              <a:t>Ecological Informatics</a:t>
            </a:r>
            <a:r>
              <a:rPr lang="de-DE" sz="1100">
                <a:solidFill>
                  <a:schemeClr val="dk1"/>
                </a:solidFill>
              </a:rPr>
              <a:t>, </a:t>
            </a:r>
            <a:r>
              <a:rPr i="1" lang="de-DE" sz="1100">
                <a:solidFill>
                  <a:schemeClr val="dk1"/>
                </a:solidFill>
              </a:rPr>
              <a:t>72</a:t>
            </a:r>
            <a:r>
              <a:rPr lang="de-DE" sz="1100">
                <a:solidFill>
                  <a:schemeClr val="dk1"/>
                </a:solidFill>
              </a:rPr>
              <a:t>, 101898.</a:t>
            </a:r>
            <a:r>
              <a:rPr lang="de-DE" sz="1100">
                <a:solidFill>
                  <a:schemeClr val="dk1"/>
                </a:solidFill>
                <a:uFill>
                  <a:noFill/>
                </a:uFill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https://doi.org/10.1016/j.ecoinf.2022.101898</a:t>
            </a:r>
            <a:endParaRPr sz="1100">
              <a:solidFill>
                <a:schemeClr val="dk1"/>
              </a:solidFill>
            </a:endParaRPr>
          </a:p>
          <a:p>
            <a:pPr indent="-279400" lvl="0" marL="2794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100">
                <a:solidFill>
                  <a:schemeClr val="dk1"/>
                </a:solidFill>
              </a:rPr>
              <a:t>SEOS. (n.d.). </a:t>
            </a:r>
            <a:r>
              <a:rPr i="1" lang="de-DE" sz="1100">
                <a:solidFill>
                  <a:schemeClr val="dk1"/>
                </a:solidFill>
              </a:rPr>
              <a:t>Classification Algorithm and Methods—1. Introduction to Categorisation of Objects from their Data</a:t>
            </a:r>
            <a:r>
              <a:rPr lang="de-DE" sz="1100">
                <a:solidFill>
                  <a:schemeClr val="dk1"/>
                </a:solidFill>
              </a:rPr>
              <a:t>. Retrieved 2 February 2026, from</a:t>
            </a:r>
            <a:r>
              <a:rPr lang="de-DE" sz="1100">
                <a:solidFill>
                  <a:schemeClr val="dk1"/>
                </a:solidFill>
                <a:uFill>
                  <a:noFill/>
                </a:uFill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https://seos-project.eu/classification/classification-c01-p05.html</a:t>
            </a:r>
            <a:endParaRPr sz="1100">
              <a:solidFill>
                <a:schemeClr val="dk1"/>
              </a:solidFill>
            </a:endParaRPr>
          </a:p>
          <a:p>
            <a:pPr indent="-279400" lvl="0" marL="2794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100">
                <a:solidFill>
                  <a:schemeClr val="dk1"/>
                </a:solidFill>
              </a:rPr>
              <a:t>Stevens, J. (2017). Sea Sawdust off Gladstone. </a:t>
            </a:r>
            <a:r>
              <a:rPr i="1" lang="de-DE" sz="1100">
                <a:solidFill>
                  <a:schemeClr val="dk1"/>
                </a:solidFill>
              </a:rPr>
              <a:t>NASA</a:t>
            </a:r>
            <a:r>
              <a:rPr lang="de-DE" sz="1100">
                <a:solidFill>
                  <a:schemeClr val="dk1"/>
                </a:solidFill>
              </a:rPr>
              <a:t>.</a:t>
            </a:r>
            <a:r>
              <a:rPr lang="de-DE" sz="1100">
                <a:solidFill>
                  <a:schemeClr val="dk1"/>
                </a:solidFill>
                <a:uFill>
                  <a:noFill/>
                </a:uFill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https://science.nasa.gov/earth/earth-observatory/sea-sawdust-off-gladstone-91080/</a:t>
            </a:r>
            <a:endParaRPr sz="1100">
              <a:solidFill>
                <a:schemeClr val="dk1"/>
              </a:solidFill>
            </a:endParaRPr>
          </a:p>
          <a:p>
            <a:pPr indent="-279400" lvl="0" marL="2794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100">
                <a:solidFill>
                  <a:schemeClr val="dk1"/>
                </a:solidFill>
              </a:rPr>
              <a:t>Surrey. (2020). Agricultural Monitoring using Satellite Data. </a:t>
            </a:r>
            <a:r>
              <a:rPr i="1" lang="de-DE" sz="1100">
                <a:solidFill>
                  <a:schemeClr val="dk1"/>
                </a:solidFill>
              </a:rPr>
              <a:t>Surrey</a:t>
            </a:r>
            <a:r>
              <a:rPr lang="de-DE" sz="1100">
                <a:solidFill>
                  <a:schemeClr val="dk1"/>
                </a:solidFill>
              </a:rPr>
              <a:t>.</a:t>
            </a:r>
            <a:r>
              <a:rPr lang="de-DE" sz="1100">
                <a:solidFill>
                  <a:schemeClr val="dk1"/>
                </a:solidFill>
                <a:uFill>
                  <a:noFill/>
                </a:uFill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https://www.sstl.co.uk/media-hub/latest-news/2020/agricultural-monitoring-using-satellite-data</a:t>
            </a:r>
            <a:endParaRPr sz="1100">
              <a:solidFill>
                <a:schemeClr val="dk1"/>
              </a:solidFill>
            </a:endParaRPr>
          </a:p>
          <a:p>
            <a:pPr indent="-279400" lvl="0" marL="2794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100">
                <a:solidFill>
                  <a:schemeClr val="dk1"/>
                </a:solidFill>
              </a:rPr>
              <a:t>Taddeo, S. (2021). </a:t>
            </a:r>
            <a:r>
              <a:rPr i="1" lang="de-DE" sz="1100">
                <a:solidFill>
                  <a:schemeClr val="dk1"/>
                </a:solidFill>
              </a:rPr>
              <a:t>Remote sensing data provides a bigger picture for monitoring restored wetlands</a:t>
            </a:r>
            <a:r>
              <a:rPr lang="de-DE" sz="1100">
                <a:solidFill>
                  <a:schemeClr val="dk1"/>
                </a:solidFill>
              </a:rPr>
              <a:t>.</a:t>
            </a:r>
            <a:r>
              <a:rPr lang="de-DE" sz="1100">
                <a:solidFill>
                  <a:schemeClr val="dk1"/>
                </a:solidFill>
                <a:uFill>
                  <a:noFill/>
                </a:uFill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https://iiseagrant.org/remote-sensing-data-provides-a-bigger-picture-in-monitoring-restored-wetlands/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in Bild, das Schwarz, Dunkelheit enthält.&#10;&#10;Automatisch generierte Beschreibung" id="194" name="Google Shape;194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196" name="Google Shape;196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65064" y="2554517"/>
            <a:ext cx="11340000" cy="17379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4"/>
          <p:cNvPicPr preferRelativeResize="0"/>
          <p:nvPr/>
        </p:nvPicPr>
        <p:blipFill rotWithShape="1">
          <a:blip r:embed="rId5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4"/>
          <p:cNvSpPr txBox="1"/>
          <p:nvPr/>
        </p:nvSpPr>
        <p:spPr>
          <a:xfrm>
            <a:off x="902757" y="47270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de-DE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Earth Observation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" name="Google Shape;199;p4"/>
          <p:cNvSpPr txBox="1"/>
          <p:nvPr>
            <p:ph idx="11" type="ftr"/>
          </p:nvPr>
        </p:nvSpPr>
        <p:spPr>
          <a:xfrm>
            <a:off x="3581401" y="6356350"/>
            <a:ext cx="4752974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EOCap4Africa – TB 01a Definition, Historical Background and Applications 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5"/>
          <p:cNvSpPr txBox="1"/>
          <p:nvPr>
            <p:ph idx="1" type="body"/>
          </p:nvPr>
        </p:nvSpPr>
        <p:spPr>
          <a:xfrm>
            <a:off x="838200" y="1825625"/>
            <a:ext cx="6442166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de-DE" sz="2000"/>
              <a:t>Remote Sensing is obtaining information about an object from a distance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de-DE" sz="2000"/>
              <a:t>Photography is a very common form of remote sensing</a:t>
            </a:r>
            <a:endParaRPr/>
          </a:p>
          <a:p>
            <a:pPr indent="-228600" lvl="0" marL="2286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de-DE" sz="2000"/>
              <a:t>There are different ways to collect data, and different sensors are used depending on the application</a:t>
            </a:r>
            <a:endParaRPr/>
          </a:p>
          <a:p>
            <a:pPr indent="-228600" lvl="0" marL="2286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de-DE" sz="2000"/>
              <a:t>Some methods collect ground-based data, others airborne or spaceborne.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de-DE" sz="2000"/>
              <a:t>What information do you need?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de-DE" sz="2000"/>
              <a:t>How much detail?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de-DE" sz="2000"/>
              <a:t>How frequently do you need the data?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205" name="Google Shape;205;p5"/>
          <p:cNvSpPr txBox="1"/>
          <p:nvPr/>
        </p:nvSpPr>
        <p:spPr>
          <a:xfrm>
            <a:off x="902757" y="47270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de-DE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is Remote Sensing?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206" name="Google Shape;206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208" name="Google Shape;208;p5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851256" y="1794527"/>
            <a:ext cx="3852229" cy="36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5"/>
          <p:cNvSpPr txBox="1"/>
          <p:nvPr>
            <p:ph idx="11" type="ftr"/>
          </p:nvPr>
        </p:nvSpPr>
        <p:spPr>
          <a:xfrm>
            <a:off x="3581401" y="6356350"/>
            <a:ext cx="4752974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EOCap4Africa – TB 01a Definition, Historical Background and Applications </a:t>
            </a:r>
            <a:endParaRPr/>
          </a:p>
        </p:txBody>
      </p:sp>
      <p:sp>
        <p:nvSpPr>
          <p:cNvPr id="211" name="Google Shape;211;p5"/>
          <p:cNvSpPr txBox="1"/>
          <p:nvPr/>
        </p:nvSpPr>
        <p:spPr>
          <a:xfrm>
            <a:off x="10821798" y="5171812"/>
            <a:ext cx="964734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-DE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EORC, 2023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in Bild, das Schwarz, Dunkelheit enthält.&#10;&#10;Automatisch generierte Beschreibung" id="217" name="Google Shape;217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8" name="Google Shape;218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219" name="Google Shape;219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50625" y="2230402"/>
            <a:ext cx="11340000" cy="22296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6"/>
          <p:cNvPicPr preferRelativeResize="0"/>
          <p:nvPr/>
        </p:nvPicPr>
        <p:blipFill rotWithShape="1">
          <a:blip r:embed="rId5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6"/>
          <p:cNvSpPr txBox="1"/>
          <p:nvPr/>
        </p:nvSpPr>
        <p:spPr>
          <a:xfrm>
            <a:off x="902757" y="47270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de-DE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is Remote Sensing?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p6"/>
          <p:cNvSpPr txBox="1"/>
          <p:nvPr>
            <p:ph idx="11" type="ftr"/>
          </p:nvPr>
        </p:nvSpPr>
        <p:spPr>
          <a:xfrm>
            <a:off x="3581401" y="6356350"/>
            <a:ext cx="4752974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EOCap4Africa – TB 01a Definition, Historical Background and Applications 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7"/>
          <p:cNvSpPr txBox="1"/>
          <p:nvPr>
            <p:ph idx="1" type="body"/>
          </p:nvPr>
        </p:nvSpPr>
        <p:spPr>
          <a:xfrm>
            <a:off x="5588734" y="1811817"/>
            <a:ext cx="6442166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de-DE" sz="2000"/>
              <a:t>The energy Earth receives from the sun is called electromagnetic radiation.</a:t>
            </a:r>
            <a:endParaRPr/>
          </a:p>
          <a:p>
            <a:pPr indent="-228600" lvl="0" marL="2286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de-DE" sz="2000"/>
              <a:t>Radiation is reflected, absorbed, and emitted by the Earth‘s atmosphere or surface (Figure left).</a:t>
            </a:r>
            <a:endParaRPr/>
          </a:p>
          <a:p>
            <a:pPr indent="-228600" lvl="0" marL="2286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de-DE" sz="2000"/>
              <a:t>Satellites carry instruments or sensors that measure electromagnetic radiation reflected or emitted from both terrestrial and atmospheric sources.</a:t>
            </a:r>
            <a:endParaRPr/>
          </a:p>
          <a:p>
            <a:pPr indent="-228600" lvl="0" marL="2286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de-DE" sz="2000"/>
              <a:t>With calibrated instruments, scientists (we) can measure the height, temperature, moisture content (and more) for nearly every feature of the Earth‘s atmosphere, hydrosphere, lithosphere, and biosphere.</a:t>
            </a:r>
            <a:endParaRPr/>
          </a:p>
          <a:p>
            <a:pPr indent="-101600" lvl="0" marL="2286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t/>
            </a:r>
            <a:endParaRPr sz="2000"/>
          </a:p>
          <a:p>
            <a:pPr indent="-101600" lvl="0" marL="2286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t/>
            </a:r>
            <a:endParaRPr sz="2000"/>
          </a:p>
          <a:p>
            <a:pPr indent="-50800" lvl="0" marL="2286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228" name="Google Shape;228;p7"/>
          <p:cNvSpPr txBox="1"/>
          <p:nvPr/>
        </p:nvSpPr>
        <p:spPr>
          <a:xfrm>
            <a:off x="902757" y="47270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de-DE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is Remote Sensing?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229" name="Google Shape;229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231" name="Google Shape;231;p7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2" name="Google Shape;232;p7"/>
          <p:cNvGrpSpPr/>
          <p:nvPr/>
        </p:nvGrpSpPr>
        <p:grpSpPr>
          <a:xfrm>
            <a:off x="858153" y="1825625"/>
            <a:ext cx="5177860" cy="3622411"/>
            <a:chOff x="858153" y="1825625"/>
            <a:chExt cx="5177860" cy="3622411"/>
          </a:xfrm>
        </p:grpSpPr>
        <p:pic>
          <p:nvPicPr>
            <p:cNvPr descr="Ein Bild, das Text, Planet, Erde, Kugel enthält.&#10;&#10;Automatisch generierte Beschreibung" id="233" name="Google Shape;233;p7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858153" y="1825625"/>
              <a:ext cx="4734630" cy="3600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4" name="Google Shape;234;p7"/>
            <p:cNvSpPr txBox="1"/>
            <p:nvPr/>
          </p:nvSpPr>
          <p:spPr>
            <a:xfrm>
              <a:off x="4754081" y="5171037"/>
              <a:ext cx="1281932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b="0" i="0" lang="de-DE" sz="1200" u="none" cap="none" strike="noStrike">
                  <a:solidFill>
                    <a:srgbClr val="A5A5A5"/>
                  </a:solidFill>
                  <a:latin typeface="Calibri"/>
                  <a:ea typeface="Calibri"/>
                  <a:cs typeface="Calibri"/>
                  <a:sym typeface="Calibri"/>
                </a:rPr>
                <a:t>Nasa, 2024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35" name="Google Shape;235;p7"/>
          <p:cNvSpPr txBox="1"/>
          <p:nvPr>
            <p:ph idx="11" type="ftr"/>
          </p:nvPr>
        </p:nvSpPr>
        <p:spPr>
          <a:xfrm>
            <a:off x="3581401" y="6356350"/>
            <a:ext cx="4752974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EOCap4Africa – TB 01a Definition, Historical Background and Applications 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8"/>
          <p:cNvSpPr txBox="1"/>
          <p:nvPr/>
        </p:nvSpPr>
        <p:spPr>
          <a:xfrm>
            <a:off x="902757" y="47270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de-DE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is remote sensing?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242" name="Google Shape;242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244" name="Google Shape;244;p8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45" name="Google Shape;245;p8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01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508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" name="Google Shape;246;p8"/>
          <p:cNvSpPr txBox="1"/>
          <p:nvPr/>
        </p:nvSpPr>
        <p:spPr>
          <a:xfrm>
            <a:off x="8375305" y="2012586"/>
            <a:ext cx="3580200" cy="395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28600" lvl="0" marL="228600" marR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de-DE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electromagnetic spectrum is the full range of </a:t>
            </a:r>
            <a:r>
              <a:rPr b="1" i="0" lang="de-DE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wave frequencies </a:t>
            </a:r>
            <a:r>
              <a:rPr b="0" i="0" lang="de-DE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that characterizes solar radiation.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de-DE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Although we are talking about light, most of the electromagnetic spectrum cannot be detected by the human eye.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de-DE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Even satellite detectors only capture a small portion of the entire electromagnetic spectrum.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7" name="Google Shape;247;p8"/>
          <p:cNvSpPr txBox="1"/>
          <p:nvPr>
            <p:ph idx="11" type="ftr"/>
          </p:nvPr>
        </p:nvSpPr>
        <p:spPr>
          <a:xfrm>
            <a:off x="3581401" y="6356350"/>
            <a:ext cx="4752974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EOCap4Africa – TB 01a Definition, Historical Background and Applications </a:t>
            </a:r>
            <a:endParaRPr/>
          </a:p>
        </p:txBody>
      </p:sp>
      <p:grpSp>
        <p:nvGrpSpPr>
          <p:cNvPr id="248" name="Google Shape;248;p8"/>
          <p:cNvGrpSpPr/>
          <p:nvPr/>
        </p:nvGrpSpPr>
        <p:grpSpPr>
          <a:xfrm>
            <a:off x="1021985" y="1790193"/>
            <a:ext cx="7200000" cy="4378257"/>
            <a:chOff x="1021985" y="1790193"/>
            <a:chExt cx="7200000" cy="4378257"/>
          </a:xfrm>
        </p:grpSpPr>
        <p:pic>
          <p:nvPicPr>
            <p:cNvPr id="249" name="Google Shape;249;p8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1021985" y="1790193"/>
              <a:ext cx="7200000" cy="409629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50" name="Google Shape;250;p8"/>
            <p:cNvSpPr txBox="1"/>
            <p:nvPr/>
          </p:nvSpPr>
          <p:spPr>
            <a:xfrm>
              <a:off x="6033564" y="5922229"/>
              <a:ext cx="2188420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de-DE" sz="10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modified based on gisrsstudy, 2023</a:t>
              </a:r>
              <a:endParaRPr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9"/>
          <p:cNvSpPr txBox="1"/>
          <p:nvPr/>
        </p:nvSpPr>
        <p:spPr>
          <a:xfrm>
            <a:off x="902757" y="47270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de-DE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is Remote Sensing?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257" name="Google Shape;257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259" name="Google Shape;259;p9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9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01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508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9"/>
          <p:cNvSpPr txBox="1"/>
          <p:nvPr/>
        </p:nvSpPr>
        <p:spPr>
          <a:xfrm>
            <a:off x="8336362" y="2412377"/>
            <a:ext cx="3580200" cy="36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de-DE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Different materials reflect and absorb different wavelengths of electromagnetic radiation.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de-DE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 can look at the reflected wavelengths detected by a sensor and determine the type of material it reflected from. This is known as a spectral signature.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br>
              <a:rPr b="0" i="0" lang="de-DE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Ein Bild, das Text, Reihe, Diagramm, Schrift enthält.&#10;&#10;Automatisch generierte Beschreibung" id="262" name="Google Shape;262;p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36404" y="2162073"/>
            <a:ext cx="7200000" cy="3650824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Google Shape;263;p9"/>
          <p:cNvSpPr txBox="1"/>
          <p:nvPr>
            <p:ph idx="11" type="ftr"/>
          </p:nvPr>
        </p:nvSpPr>
        <p:spPr>
          <a:xfrm>
            <a:off x="3581401" y="6356350"/>
            <a:ext cx="4752974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de-DE"/>
              <a:t>EOCap4Africa – TB 01a Definition, Historical Background and Applications </a:t>
            </a:r>
            <a:endParaRPr/>
          </a:p>
        </p:txBody>
      </p:sp>
      <p:sp>
        <p:nvSpPr>
          <p:cNvPr id="264" name="Google Shape;264;p9"/>
          <p:cNvSpPr txBox="1"/>
          <p:nvPr/>
        </p:nvSpPr>
        <p:spPr>
          <a:xfrm>
            <a:off x="7016395" y="5626905"/>
            <a:ext cx="964734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de-DE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SEOS, 2023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2019-06-02T12:25:39Z</dcterms:created>
  <dc:creator>Michael Thiel</dc:creator>
</cp:coreProperties>
</file>